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311" r:id="rId2"/>
    <p:sldId id="268" r:id="rId3"/>
    <p:sldId id="276" r:id="rId4"/>
    <p:sldId id="273" r:id="rId5"/>
    <p:sldId id="320" r:id="rId6"/>
    <p:sldId id="321" r:id="rId7"/>
    <p:sldId id="271" r:id="rId8"/>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57" d="100"/>
          <a:sy n="57" d="100"/>
        </p:scale>
        <p:origin x="948" y="36"/>
      </p:cViewPr>
      <p:guideLst/>
    </p:cSldViewPr>
  </p:slideViewPr>
  <p:notesTextViewPr>
    <p:cViewPr>
      <p:scale>
        <a:sx n="1" d="1"/>
        <a:sy n="1" d="1"/>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t-L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28895D-112F-4AB0-933B-023284ECE159}" type="datetimeFigureOut">
              <a:rPr lang="lt-LT" smtClean="0"/>
              <a:t>2024-08-27</a:t>
            </a:fld>
            <a:endParaRPr lang="lt-LT"/>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t-L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t-L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455A5E-1D54-4C72-AA69-A041F79FE187}" type="slidenum">
              <a:rPr lang="lt-LT" smtClean="0"/>
              <a:t>‹#›</a:t>
            </a:fld>
            <a:endParaRPr lang="lt-LT"/>
          </a:p>
        </p:txBody>
      </p:sp>
    </p:spTree>
    <p:extLst>
      <p:ext uri="{BB962C8B-B14F-4D97-AF65-F5344CB8AC3E}">
        <p14:creationId xmlns:p14="http://schemas.microsoft.com/office/powerpoint/2010/main" val="2168089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3BB4FD1F-71ED-4A93-8D60-A3453905C7E3}" type="slidenum">
              <a:rPr lang="lt-LT" smtClean="0"/>
              <a:t>1</a:t>
            </a:fld>
            <a:endParaRPr lang="lt-LT"/>
          </a:p>
        </p:txBody>
      </p:sp>
    </p:spTree>
    <p:extLst>
      <p:ext uri="{BB962C8B-B14F-4D97-AF65-F5344CB8AC3E}">
        <p14:creationId xmlns:p14="http://schemas.microsoft.com/office/powerpoint/2010/main" val="9693653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C10BF-C167-E27D-3DB6-26D6821505FB}"/>
              </a:ext>
            </a:extLst>
          </p:cNvPr>
          <p:cNvSpPr>
            <a:spLocks noGrp="1"/>
          </p:cNvSpPr>
          <p:nvPr>
            <p:ph type="ctrTitle"/>
          </p:nvPr>
        </p:nvSpPr>
        <p:spPr>
          <a:xfrm>
            <a:off x="1524000" y="1920240"/>
            <a:ext cx="9144000" cy="2204720"/>
          </a:xfrm>
        </p:spPr>
        <p:txBody>
          <a:bodyPr anchor="b"/>
          <a:lstStyle>
            <a:lvl1pPr algn="ctr">
              <a:defRPr sz="6000"/>
            </a:lvl1pPr>
          </a:lstStyle>
          <a:p>
            <a:r>
              <a:rPr lang="en-US" dirty="0"/>
              <a:t>Click to edit Master title style</a:t>
            </a:r>
            <a:endParaRPr lang="lt-LT" dirty="0"/>
          </a:p>
        </p:txBody>
      </p:sp>
      <p:sp>
        <p:nvSpPr>
          <p:cNvPr id="3" name="Subtitle 2">
            <a:extLst>
              <a:ext uri="{FF2B5EF4-FFF2-40B4-BE49-F238E27FC236}">
                <a16:creationId xmlns:a16="http://schemas.microsoft.com/office/drawing/2014/main" id="{6952671C-5B93-F628-1365-23ED3988CE54}"/>
              </a:ext>
            </a:extLst>
          </p:cNvPr>
          <p:cNvSpPr>
            <a:spLocks noGrp="1"/>
          </p:cNvSpPr>
          <p:nvPr>
            <p:ph type="subTitle" idx="1"/>
          </p:nvPr>
        </p:nvSpPr>
        <p:spPr>
          <a:xfrm>
            <a:off x="1524000" y="4277360"/>
            <a:ext cx="9144000" cy="98044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lt-LT" dirty="0"/>
          </a:p>
        </p:txBody>
      </p:sp>
    </p:spTree>
    <p:extLst>
      <p:ext uri="{BB962C8B-B14F-4D97-AF65-F5344CB8AC3E}">
        <p14:creationId xmlns:p14="http://schemas.microsoft.com/office/powerpoint/2010/main" val="1018461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FE131-81C6-BB3A-B5BA-0D7B097D85FC}"/>
              </a:ext>
            </a:extLst>
          </p:cNvPr>
          <p:cNvSpPr>
            <a:spLocks noGrp="1"/>
          </p:cNvSpPr>
          <p:nvPr>
            <p:ph type="title"/>
          </p:nvPr>
        </p:nvSpPr>
        <p:spPr/>
        <p:txBody>
          <a:bodyPr/>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EC807AC6-8923-A3A9-77FC-F9A725D4F4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27F29354-6874-625A-0EF9-CF73EBF1FE8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0C245E85-8BAB-F39F-0329-6DD03FB3544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538EAFE5-FBB1-547C-DD42-8415DF81BAD5}"/>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123716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F52A06-2E19-0B9E-E2A1-42BDA63300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6F185CEB-FE24-5346-AE5F-12B27D7AD9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03407785-0CED-498A-6A35-CCD9E5FA6B8C}"/>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D179066C-9050-30DE-EF00-5F6EEA835380}"/>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87863353-2EF9-348F-21E6-0BFE666717D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4235261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044A3-616A-3E73-4974-7B02FA0E961F}"/>
              </a:ext>
            </a:extLst>
          </p:cNvPr>
          <p:cNvSpPr>
            <a:spLocks noGrp="1"/>
          </p:cNvSpPr>
          <p:nvPr>
            <p:ph type="title"/>
          </p:nvPr>
        </p:nvSpPr>
        <p:spPr>
          <a:xfrm>
            <a:off x="629920" y="1869441"/>
            <a:ext cx="11094720" cy="955040"/>
          </a:xfrm>
        </p:spPr>
        <p:txBody>
          <a:bodyPr/>
          <a:lstStyle/>
          <a:p>
            <a:r>
              <a:rPr lang="en-US" dirty="0"/>
              <a:t>Click to edit Master title style</a:t>
            </a:r>
            <a:endParaRPr lang="lt-LT" dirty="0"/>
          </a:p>
        </p:txBody>
      </p:sp>
      <p:sp>
        <p:nvSpPr>
          <p:cNvPr id="3" name="Content Placeholder 2">
            <a:extLst>
              <a:ext uri="{FF2B5EF4-FFF2-40B4-BE49-F238E27FC236}">
                <a16:creationId xmlns:a16="http://schemas.microsoft.com/office/drawing/2014/main" id="{7CB417EF-A84A-33DD-94E9-D6330E0F87BF}"/>
              </a:ext>
            </a:extLst>
          </p:cNvPr>
          <p:cNvSpPr>
            <a:spLocks noGrp="1"/>
          </p:cNvSpPr>
          <p:nvPr>
            <p:ph idx="1"/>
          </p:nvPr>
        </p:nvSpPr>
        <p:spPr>
          <a:xfrm>
            <a:off x="629920" y="2905760"/>
            <a:ext cx="11094720" cy="35871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Tree>
    <p:extLst>
      <p:ext uri="{BB962C8B-B14F-4D97-AF65-F5344CB8AC3E}">
        <p14:creationId xmlns:p14="http://schemas.microsoft.com/office/powerpoint/2010/main" val="37352417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869B3-9868-370A-0D57-ED72AA0857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lt-LT"/>
          </a:p>
        </p:txBody>
      </p:sp>
      <p:sp>
        <p:nvSpPr>
          <p:cNvPr id="3" name="Text Placeholder 2">
            <a:extLst>
              <a:ext uri="{FF2B5EF4-FFF2-40B4-BE49-F238E27FC236}">
                <a16:creationId xmlns:a16="http://schemas.microsoft.com/office/drawing/2014/main" id="{4CCCBE53-9B62-E142-AF3E-16AFDF1E6DF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15043608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013D6-4E07-9149-E5E3-4355F43CC5F7}"/>
              </a:ext>
            </a:extLst>
          </p:cNvPr>
          <p:cNvSpPr>
            <a:spLocks noGrp="1"/>
          </p:cNvSpPr>
          <p:nvPr>
            <p:ph type="title"/>
          </p:nvPr>
        </p:nvSpPr>
        <p:spPr>
          <a:xfrm>
            <a:off x="839788" y="1747520"/>
            <a:ext cx="10614507" cy="994053"/>
          </a:xfrm>
        </p:spPr>
        <p:txBody>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AD55ADED-0E33-5AF5-E4E5-9D40EABB90B3}"/>
              </a:ext>
            </a:extLst>
          </p:cNvPr>
          <p:cNvSpPr>
            <a:spLocks noGrp="1"/>
          </p:cNvSpPr>
          <p:nvPr>
            <p:ph type="body" idx="1"/>
          </p:nvPr>
        </p:nvSpPr>
        <p:spPr>
          <a:xfrm>
            <a:off x="839789" y="2922678"/>
            <a:ext cx="5256211"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50285933-F149-DDAB-3E38-8FDAE0431BE7}"/>
              </a:ext>
            </a:extLst>
          </p:cNvPr>
          <p:cNvSpPr>
            <a:spLocks noGrp="1"/>
          </p:cNvSpPr>
          <p:nvPr>
            <p:ph sz="half" idx="2"/>
          </p:nvPr>
        </p:nvSpPr>
        <p:spPr>
          <a:xfrm>
            <a:off x="839790" y="3690482"/>
            <a:ext cx="5343246" cy="2967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
        <p:nvSpPr>
          <p:cNvPr id="5" name="Text Placeholder 4">
            <a:extLst>
              <a:ext uri="{FF2B5EF4-FFF2-40B4-BE49-F238E27FC236}">
                <a16:creationId xmlns:a16="http://schemas.microsoft.com/office/drawing/2014/main" id="{9C52A2F9-727E-E05F-5325-7E35B029EFA6}"/>
              </a:ext>
            </a:extLst>
          </p:cNvPr>
          <p:cNvSpPr>
            <a:spLocks noGrp="1"/>
          </p:cNvSpPr>
          <p:nvPr>
            <p:ph type="body" sz="quarter" idx="3"/>
          </p:nvPr>
        </p:nvSpPr>
        <p:spPr>
          <a:xfrm>
            <a:off x="6172199" y="2922678"/>
            <a:ext cx="5282097"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B7C74B1-D0CF-1E0A-C9DB-1F90B02800E1}"/>
              </a:ext>
            </a:extLst>
          </p:cNvPr>
          <p:cNvSpPr>
            <a:spLocks noGrp="1"/>
          </p:cNvSpPr>
          <p:nvPr>
            <p:ph sz="quarter" idx="4"/>
          </p:nvPr>
        </p:nvSpPr>
        <p:spPr>
          <a:xfrm>
            <a:off x="6172200" y="3690479"/>
            <a:ext cx="5369560" cy="29673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Tree>
    <p:extLst>
      <p:ext uri="{BB962C8B-B14F-4D97-AF65-F5344CB8AC3E}">
        <p14:creationId xmlns:p14="http://schemas.microsoft.com/office/powerpoint/2010/main" val="3263020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9038E-EA2C-8D6C-88A3-46B96077DBB6}"/>
              </a:ext>
            </a:extLst>
          </p:cNvPr>
          <p:cNvSpPr>
            <a:spLocks noGrp="1"/>
          </p:cNvSpPr>
          <p:nvPr>
            <p:ph type="title"/>
          </p:nvPr>
        </p:nvSpPr>
        <p:spPr/>
        <p:txBody>
          <a:bodyPr/>
          <a:lstStyle/>
          <a:p>
            <a:r>
              <a:rPr lang="en-US"/>
              <a:t>Click to edit Master title style</a:t>
            </a:r>
            <a:endParaRPr lang="lt-LT"/>
          </a:p>
        </p:txBody>
      </p:sp>
      <p:sp>
        <p:nvSpPr>
          <p:cNvPr id="3" name="Content Placeholder 2">
            <a:extLst>
              <a:ext uri="{FF2B5EF4-FFF2-40B4-BE49-F238E27FC236}">
                <a16:creationId xmlns:a16="http://schemas.microsoft.com/office/drawing/2014/main" id="{7C164744-BF54-C468-6B29-64D29696C43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Content Placeholder 3">
            <a:extLst>
              <a:ext uri="{FF2B5EF4-FFF2-40B4-BE49-F238E27FC236}">
                <a16:creationId xmlns:a16="http://schemas.microsoft.com/office/drawing/2014/main" id="{92B0BF30-BD09-C28D-DA1B-BF64B32A73D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5" name="Date Placeholder 4">
            <a:extLst>
              <a:ext uri="{FF2B5EF4-FFF2-40B4-BE49-F238E27FC236}">
                <a16:creationId xmlns:a16="http://schemas.microsoft.com/office/drawing/2014/main" id="{4DDD8FD2-8A90-C092-3BD1-C102F914E87F}"/>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F4B9C078-9ADE-B3DA-D0BF-65081D5ACF5F}"/>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D9384F7D-05EB-EBCE-6E33-217263EECBEF}"/>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504804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5C2AC-915A-2EED-618E-2F3D023CEE54}"/>
              </a:ext>
            </a:extLst>
          </p:cNvPr>
          <p:cNvSpPr>
            <a:spLocks noGrp="1"/>
          </p:cNvSpPr>
          <p:nvPr>
            <p:ph type="title"/>
          </p:nvPr>
        </p:nvSpPr>
        <p:spPr/>
        <p:txBody>
          <a:bodyPr/>
          <a:lstStyle/>
          <a:p>
            <a:r>
              <a:rPr lang="en-US"/>
              <a:t>Click to edit Master title style</a:t>
            </a:r>
            <a:endParaRPr lang="lt-LT"/>
          </a:p>
        </p:txBody>
      </p:sp>
      <p:sp>
        <p:nvSpPr>
          <p:cNvPr id="3" name="Date Placeholder 2">
            <a:extLst>
              <a:ext uri="{FF2B5EF4-FFF2-40B4-BE49-F238E27FC236}">
                <a16:creationId xmlns:a16="http://schemas.microsoft.com/office/drawing/2014/main" id="{37E484C1-F9FB-55CC-ECF8-24ABAA1AA4A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4" name="Footer Placeholder 3">
            <a:extLst>
              <a:ext uri="{FF2B5EF4-FFF2-40B4-BE49-F238E27FC236}">
                <a16:creationId xmlns:a16="http://schemas.microsoft.com/office/drawing/2014/main" id="{315E74F8-9B6A-37F2-4C71-9C7D1D2F356E}"/>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5" name="Slide Number Placeholder 4">
            <a:extLst>
              <a:ext uri="{FF2B5EF4-FFF2-40B4-BE49-F238E27FC236}">
                <a16:creationId xmlns:a16="http://schemas.microsoft.com/office/drawing/2014/main" id="{993F2B88-0670-99D4-2C0D-9659357A012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7123705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6A16F6-7D25-705C-6953-0064EFE7EF15}"/>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3" name="Footer Placeholder 2">
            <a:extLst>
              <a:ext uri="{FF2B5EF4-FFF2-40B4-BE49-F238E27FC236}">
                <a16:creationId xmlns:a16="http://schemas.microsoft.com/office/drawing/2014/main" id="{00A01C9D-929A-E0AC-03C5-832CD155E9D1}"/>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4" name="Slide Number Placeholder 3">
            <a:extLst>
              <a:ext uri="{FF2B5EF4-FFF2-40B4-BE49-F238E27FC236}">
                <a16:creationId xmlns:a16="http://schemas.microsoft.com/office/drawing/2014/main" id="{7E6AE17C-5E42-3327-45FD-F131B0A8CB4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6772263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1BA1D-E094-2B2D-30E1-2390AD6C8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Content Placeholder 2">
            <a:extLst>
              <a:ext uri="{FF2B5EF4-FFF2-40B4-BE49-F238E27FC236}">
                <a16:creationId xmlns:a16="http://schemas.microsoft.com/office/drawing/2014/main" id="{17146598-8DE8-D1FE-C610-41EE360B5C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Text Placeholder 3">
            <a:extLst>
              <a:ext uri="{FF2B5EF4-FFF2-40B4-BE49-F238E27FC236}">
                <a16:creationId xmlns:a16="http://schemas.microsoft.com/office/drawing/2014/main" id="{CBCE0582-AE4B-F203-A467-577641AA9E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D9CB8F-D8A9-2869-1A00-606084D37FA0}"/>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803B5F9A-913F-A68F-4F05-72425534305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77895FFD-3278-4CFA-16B6-F4FC23357B6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4587420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D2981-7AC8-7546-F9C7-474B2001DE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Picture Placeholder 2">
            <a:extLst>
              <a:ext uri="{FF2B5EF4-FFF2-40B4-BE49-F238E27FC236}">
                <a16:creationId xmlns:a16="http://schemas.microsoft.com/office/drawing/2014/main" id="{58967AAE-56DD-F0A8-3874-EB2D05614F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xt Placeholder 3">
            <a:extLst>
              <a:ext uri="{FF2B5EF4-FFF2-40B4-BE49-F238E27FC236}">
                <a16:creationId xmlns:a16="http://schemas.microsoft.com/office/drawing/2014/main" id="{AF33FF2A-4F0E-CDC0-1F02-07E4CC946E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0C5680-F4D8-232A-EB3E-A6AE5FAE8499}"/>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CD391C0F-A32A-70B1-B1C8-7ADF100363E4}"/>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521DBF6A-C308-D1FC-EA64-AAE5BE70950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33459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3A8386-CDBF-FE90-8A31-670D04CEB99E}"/>
              </a:ext>
            </a:extLst>
          </p:cNvPr>
          <p:cNvSpPr>
            <a:spLocks noGrp="1"/>
          </p:cNvSpPr>
          <p:nvPr>
            <p:ph type="title"/>
          </p:nvPr>
        </p:nvSpPr>
        <p:spPr>
          <a:xfrm>
            <a:off x="924560" y="1791535"/>
            <a:ext cx="10342880" cy="836612"/>
          </a:xfrm>
          <a:prstGeom prst="rect">
            <a:avLst/>
          </a:prstGeom>
        </p:spPr>
        <p:txBody>
          <a:bodyPr vert="horz" lIns="91440" tIns="45720" rIns="91440" bIns="45720" rtlCol="0" anchor="ctr">
            <a:normAutofit/>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8BC12EAA-D800-2A96-8B1E-7A19AD56C0EC}"/>
              </a:ext>
            </a:extLst>
          </p:cNvPr>
          <p:cNvSpPr>
            <a:spLocks noGrp="1"/>
          </p:cNvSpPr>
          <p:nvPr>
            <p:ph type="body" idx="1"/>
          </p:nvPr>
        </p:nvSpPr>
        <p:spPr>
          <a:xfrm>
            <a:off x="924560" y="2793999"/>
            <a:ext cx="10342880" cy="36988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pic>
        <p:nvPicPr>
          <p:cNvPr id="7" name="Picture 6" descr="A blue and white logo&#10;&#10;Description automatically generated">
            <a:extLst>
              <a:ext uri="{FF2B5EF4-FFF2-40B4-BE49-F238E27FC236}">
                <a16:creationId xmlns:a16="http://schemas.microsoft.com/office/drawing/2014/main" id="{5887E10C-CA8C-E009-3FDB-CF9BFDA3DB1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49370" y="365125"/>
            <a:ext cx="3341180" cy="1187286"/>
          </a:xfrm>
          <a:prstGeom prst="rect">
            <a:avLst/>
          </a:prstGeom>
        </p:spPr>
      </p:pic>
      <p:pic>
        <p:nvPicPr>
          <p:cNvPr id="8" name="Picture 7" descr="A close-up of a logo&#10;&#10;Description automatically generated">
            <a:extLst>
              <a:ext uri="{FF2B5EF4-FFF2-40B4-BE49-F238E27FC236}">
                <a16:creationId xmlns:a16="http://schemas.microsoft.com/office/drawing/2014/main" id="{9C3E654B-AC3E-1E4B-35AA-59AC47050E07}"/>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473174" y="491555"/>
            <a:ext cx="3718826" cy="934426"/>
          </a:xfrm>
          <a:prstGeom prst="rect">
            <a:avLst/>
          </a:prstGeom>
        </p:spPr>
      </p:pic>
    </p:spTree>
    <p:extLst>
      <p:ext uri="{BB962C8B-B14F-4D97-AF65-F5344CB8AC3E}">
        <p14:creationId xmlns:p14="http://schemas.microsoft.com/office/powerpoint/2010/main" val="10699246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F2827-C00E-017F-BAEF-85AC44F5A555}"/>
              </a:ext>
            </a:extLst>
          </p:cNvPr>
          <p:cNvSpPr>
            <a:spLocks noGrp="1"/>
          </p:cNvSpPr>
          <p:nvPr>
            <p:ph type="ctrTitle"/>
          </p:nvPr>
        </p:nvSpPr>
        <p:spPr>
          <a:xfrm>
            <a:off x="1524000" y="1935125"/>
            <a:ext cx="9144000" cy="2966483"/>
          </a:xfrm>
        </p:spPr>
        <p:txBody>
          <a:bodyPr>
            <a:noAutofit/>
          </a:bodyPr>
          <a:lstStyle/>
          <a:p>
            <a:r>
              <a:rPr lang="lt-LT" sz="2400" b="1" kern="100" dirty="0">
                <a:effectLst/>
                <a:latin typeface="Aptos" panose="020B0004020202020204" pitchFamily="34" charset="0"/>
                <a:ea typeface="Aptos" panose="020B0004020202020204" pitchFamily="34" charset="0"/>
                <a:cs typeface="Times New Roman" panose="02020603050405020304" pitchFamily="18" charset="0"/>
              </a:rPr>
              <a:t>ANALITINĖS KOMPETENCIJOS PAŽENGUSYSIS LYGMUO</a:t>
            </a:r>
            <a:br>
              <a:rPr lang="en-US" sz="2800" b="1" kern="100" dirty="0">
                <a:effectLst/>
                <a:latin typeface="Aptos" panose="020B0004020202020204" pitchFamily="34" charset="0"/>
                <a:ea typeface="Aptos" panose="020B0004020202020204" pitchFamily="34" charset="0"/>
                <a:cs typeface="Times New Roman" panose="02020603050405020304" pitchFamily="18" charset="0"/>
              </a:rPr>
            </a:br>
            <a:br>
              <a:rPr lang="en-US" sz="3600" b="1" kern="100" dirty="0">
                <a:effectLst/>
                <a:latin typeface="Aptos" panose="020B0004020202020204" pitchFamily="34" charset="0"/>
                <a:ea typeface="Aptos" panose="020B0004020202020204" pitchFamily="34" charset="0"/>
                <a:cs typeface="Times New Roman" panose="02020603050405020304" pitchFamily="18" charset="0"/>
              </a:rPr>
            </a:br>
            <a:r>
              <a:rPr lang="pt-BR" sz="3600" b="1"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DUOMENŲ MOKSLO PRINCIPAI IR TAIKYMAI</a:t>
            </a:r>
            <a:endParaRPr lang="lt-LT" sz="3600" dirty="0"/>
          </a:p>
        </p:txBody>
      </p:sp>
      <p:sp>
        <p:nvSpPr>
          <p:cNvPr id="3" name="Subtitle 2">
            <a:extLst>
              <a:ext uri="{FF2B5EF4-FFF2-40B4-BE49-F238E27FC236}">
                <a16:creationId xmlns:a16="http://schemas.microsoft.com/office/drawing/2014/main" id="{AFDEE50C-7845-739E-24E1-AC951CA9C839}"/>
              </a:ext>
            </a:extLst>
          </p:cNvPr>
          <p:cNvSpPr>
            <a:spLocks noGrp="1"/>
          </p:cNvSpPr>
          <p:nvPr>
            <p:ph type="subTitle" idx="1"/>
          </p:nvPr>
        </p:nvSpPr>
        <p:spPr>
          <a:xfrm>
            <a:off x="1642872" y="5084795"/>
            <a:ext cx="9144000" cy="1581181"/>
          </a:xfrm>
        </p:spPr>
        <p:txBody>
          <a:bodyPr>
            <a:normAutofit/>
          </a:bodyPr>
          <a:lstStyle/>
          <a:p>
            <a:pPr>
              <a:lnSpc>
                <a:spcPct val="107000"/>
              </a:lnSpc>
              <a:spcBef>
                <a:spcPts val="600"/>
              </a:spcBef>
              <a:spcAft>
                <a:spcPts val="600"/>
              </a:spcAft>
            </a:pPr>
            <a:r>
              <a:rPr lang="lt-LT" sz="1800" b="1" kern="100" dirty="0">
                <a:effectLst/>
                <a:latin typeface="Aptos" panose="020B0004020202020204" pitchFamily="34" charset="0"/>
                <a:ea typeface="Aptos" panose="020B0004020202020204" pitchFamily="34" charset="0"/>
                <a:cs typeface="Times New Roman" panose="02020603050405020304" pitchFamily="18" charset="0"/>
              </a:rPr>
              <a:t>Pažengusysis lygis</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 konteksto supratimas — skirtingų institucijų ir šalies rodiklių duomenų apdorojimas ir sistematizavimas; duomenų įveiklinimas ir panaudojimas institucijos sėkmei; atsparių šokams ir krizėms institucijų kūrimas — ateities modeliavimo principai; dirbtinio intelekto įgalinimas institucijos rėmuose; duomenų etika.</a:t>
            </a:r>
          </a:p>
        </p:txBody>
      </p:sp>
    </p:spTree>
    <p:extLst>
      <p:ext uri="{BB962C8B-B14F-4D97-AF65-F5344CB8AC3E}">
        <p14:creationId xmlns:p14="http://schemas.microsoft.com/office/powerpoint/2010/main" val="1256548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1673352"/>
            <a:ext cx="11094720" cy="5099589"/>
          </a:xfrm>
        </p:spPr>
        <p:txBody>
          <a:bodyPr>
            <a:noAutofit/>
          </a:bodyPr>
          <a:lstStyle/>
          <a:p>
            <a:pPr marL="0" indent="0" algn="just">
              <a:buNone/>
            </a:pPr>
            <a:r>
              <a:rPr lang="lt-LT" sz="1400" b="1" dirty="0"/>
              <a:t>Programos tikslas </a:t>
            </a:r>
            <a:r>
              <a:rPr lang="lt-LT" sz="1400" dirty="0"/>
              <a:t>- ugdyti analitinėje kompetencijoje pažengusių vadovų ir specialistų gebėjimus efektyviai naudoti duomenis institucijos veikloje, siekiant kurti atsparias, inovatyvias ir sėkmingas įstaigas. Moduliai orientuoti į konteksto supratimą, duomenų etikos laikymąsi ir pažangių analitikos metodų, tokių kaip dirbtinis intelektas ir ateities modeliavimas, taikymą institucijos veikloje.</a:t>
            </a:r>
          </a:p>
          <a:p>
            <a:pPr marL="0" indent="0" algn="just">
              <a:lnSpc>
                <a:spcPct val="107000"/>
              </a:lnSpc>
              <a:spcAft>
                <a:spcPts val="800"/>
              </a:spcAft>
              <a:buNone/>
            </a:pPr>
            <a:r>
              <a:rPr lang="lt-LT" sz="1400" b="1" kern="100" dirty="0">
                <a:solidFill>
                  <a:srgbClr val="000000"/>
                </a:solidFill>
                <a:effectLst/>
                <a:ea typeface="Times New Roman" panose="02020603050405020304" pitchFamily="18" charset="0"/>
                <a:cs typeface="Times New Roman" panose="02020603050405020304" pitchFamily="18" charset="0"/>
              </a:rPr>
              <a:t>Programos uždaviniai:</a:t>
            </a:r>
            <a:endParaRPr lang="lt-LT" sz="1400" kern="100" dirty="0">
              <a:effectLst/>
              <a:ea typeface="Aptos" panose="020B0004020202020204" pitchFamily="34" charset="0"/>
              <a:cs typeface="Times New Roman" panose="02020603050405020304" pitchFamily="18" charset="0"/>
            </a:endParaRPr>
          </a:p>
          <a:p>
            <a:pPr lvl="1">
              <a:lnSpc>
                <a:spcPct val="100000"/>
              </a:lnSpc>
              <a:spcBef>
                <a:spcPts val="600"/>
              </a:spcBef>
            </a:pPr>
            <a:r>
              <a:rPr lang="lt-LT" sz="1400" dirty="0"/>
              <a:t>Mokyti vadovus ir specialistus apdoroti ir sistematizuoti duomenis iš skirtingų institucijų ir šalies rodiklių, siekiant išsamiai suprasti kontekstą. </a:t>
            </a:r>
          </a:p>
          <a:p>
            <a:pPr lvl="1">
              <a:lnSpc>
                <a:spcPct val="100000"/>
              </a:lnSpc>
              <a:spcBef>
                <a:spcPts val="600"/>
              </a:spcBef>
            </a:pPr>
            <a:r>
              <a:rPr lang="lt-LT" sz="1400" dirty="0"/>
              <a:t>Padėti skaityti ir suprasti mokslinę duomenimis grįstą literatūrą pristatant ir įsigilinant į pagrindinius viešosios politikos, tarptautinių santykių ir ekonomikos tyrimams naudojamus metodus. </a:t>
            </a:r>
          </a:p>
          <a:p>
            <a:pPr lvl="1">
              <a:lnSpc>
                <a:spcPct val="100000"/>
              </a:lnSpc>
              <a:spcBef>
                <a:spcPts val="600"/>
              </a:spcBef>
            </a:pPr>
            <a:r>
              <a:rPr lang="lt-LT" sz="1400" dirty="0"/>
              <a:t>Užtikrinti bendrą supratimą apie naujausias tendencijas ir modelius, kurie padeda valstybės institucijos ir viešajam sektoriui dirbti efektyviau ir skaidriau (pvz., kaip atrasti galimai neskaidrius elementus, užtikrinti efektyvų darbą, suprasti pagrindinius tam sektoriui keliamus iššūkius ir problemas, ir įsiklausyti į visuomenės keliamas problemas naudojant tokius DI metodus kaip sentimentų analizė, temų modeliavimas, anomalijų aptikimas ir pan.). </a:t>
            </a:r>
          </a:p>
          <a:p>
            <a:pPr lvl="1">
              <a:lnSpc>
                <a:spcPct val="100000"/>
              </a:lnSpc>
              <a:spcBef>
                <a:spcPts val="600"/>
              </a:spcBef>
            </a:pPr>
            <a:r>
              <a:rPr lang="lt-LT" sz="1400" dirty="0"/>
              <a:t>Ugdyti gebėjimą vertinti ir interpretuoti tarpinstitucinius ir makroekonominius duomenis. </a:t>
            </a:r>
          </a:p>
          <a:p>
            <a:pPr lvl="1">
              <a:lnSpc>
                <a:spcPct val="100000"/>
              </a:lnSpc>
              <a:spcBef>
                <a:spcPts val="600"/>
              </a:spcBef>
            </a:pPr>
            <a:r>
              <a:rPr lang="lt-LT" sz="1400" dirty="0"/>
              <a:t>Supažindinti mokymo programų modulių dalyvius su strategijomis, kaip efektyviai naudoti duomenis institucijos tikslams pasiekti. </a:t>
            </a:r>
          </a:p>
          <a:p>
            <a:pPr lvl="1">
              <a:lnSpc>
                <a:spcPct val="100000"/>
              </a:lnSpc>
              <a:spcBef>
                <a:spcPts val="600"/>
              </a:spcBef>
            </a:pPr>
            <a:r>
              <a:rPr lang="lt-LT" sz="1400" dirty="0"/>
              <a:t>Mokyti ateities modeliavimo principų, kurie padeda kurti organizacijas, gebančias atsispirti krizėms.</a:t>
            </a:r>
            <a:endParaRPr lang="en-US" sz="1400" dirty="0"/>
          </a:p>
          <a:p>
            <a:pPr lvl="1">
              <a:lnSpc>
                <a:spcPct val="100000"/>
              </a:lnSpc>
              <a:spcBef>
                <a:spcPts val="600"/>
              </a:spcBef>
            </a:pPr>
            <a:endParaRPr lang="lt-LT" sz="1400" dirty="0"/>
          </a:p>
          <a:p>
            <a:pPr marL="0" indent="0" algn="just">
              <a:lnSpc>
                <a:spcPct val="107000"/>
              </a:lnSpc>
              <a:spcBef>
                <a:spcPts val="0"/>
              </a:spcBef>
              <a:buNone/>
            </a:pPr>
            <a:r>
              <a:rPr lang="lt-LT" sz="1400" b="1" kern="100" dirty="0">
                <a:solidFill>
                  <a:srgbClr val="000000"/>
                </a:solidFill>
                <a:effectLst/>
                <a:ea typeface="Times New Roman" panose="02020603050405020304" pitchFamily="18" charset="0"/>
                <a:cs typeface="Times New Roman" panose="02020603050405020304" pitchFamily="18" charset="0"/>
              </a:rPr>
              <a:t>Rekomenduojama mokymų trukmė </a:t>
            </a:r>
            <a:r>
              <a:rPr lang="lt-LT" sz="1400" kern="100" dirty="0">
                <a:solidFill>
                  <a:srgbClr val="000000"/>
                </a:solidFill>
                <a:effectLst/>
                <a:ea typeface="Times New Roman" panose="02020603050405020304" pitchFamily="18" charset="0"/>
                <a:cs typeface="Times New Roman" panose="02020603050405020304" pitchFamily="18" charset="0"/>
              </a:rPr>
              <a:t>– </a:t>
            </a:r>
            <a:r>
              <a:rPr lang="lt-LT" sz="1400" kern="100" dirty="0">
                <a:solidFill>
                  <a:srgbClr val="000000"/>
                </a:solidFill>
                <a:cs typeface="Times New Roman" panose="02020603050405020304" pitchFamily="18" charset="0"/>
              </a:rPr>
              <a:t>nuo </a:t>
            </a:r>
            <a:r>
              <a:rPr lang="en-US" sz="1400" kern="100" dirty="0">
                <a:solidFill>
                  <a:srgbClr val="000000"/>
                </a:solidFill>
                <a:cs typeface="Times New Roman" panose="02020603050405020304" pitchFamily="18" charset="0"/>
              </a:rPr>
              <a:t>2 iki 8</a:t>
            </a:r>
            <a:r>
              <a:rPr lang="lt-LT" sz="1400" kern="100" dirty="0">
                <a:solidFill>
                  <a:srgbClr val="000000"/>
                </a:solidFill>
                <a:cs typeface="Times New Roman" panose="02020603050405020304" pitchFamily="18" charset="0"/>
              </a:rPr>
              <a:t> ak.val. e-mokymosi forma ir nuo </a:t>
            </a:r>
            <a:r>
              <a:rPr lang="en-US" sz="1400" kern="100" dirty="0">
                <a:solidFill>
                  <a:srgbClr val="000000"/>
                </a:solidFill>
                <a:cs typeface="Times New Roman" panose="02020603050405020304" pitchFamily="18" charset="0"/>
              </a:rPr>
              <a:t>4 iki </a:t>
            </a:r>
            <a:r>
              <a:rPr lang="lt-LT" sz="1400" kern="100" dirty="0">
                <a:solidFill>
                  <a:srgbClr val="000000"/>
                </a:solidFill>
                <a:cs typeface="Times New Roman" panose="02020603050405020304" pitchFamily="18" charset="0"/>
              </a:rPr>
              <a:t>16 ak.val. kontaktinio mokymosi.</a:t>
            </a:r>
            <a:endParaRPr lang="en-US" sz="1400" kern="100" dirty="0">
              <a:solidFill>
                <a:srgbClr val="000000"/>
              </a:solidFill>
              <a:cs typeface="Times New Roman" panose="02020603050405020304" pitchFamily="18" charset="0"/>
            </a:endParaRPr>
          </a:p>
          <a:p>
            <a:pPr marL="0" indent="0" algn="just">
              <a:lnSpc>
                <a:spcPct val="107000"/>
              </a:lnSpc>
              <a:spcBef>
                <a:spcPts val="0"/>
              </a:spcBef>
              <a:buNone/>
            </a:pPr>
            <a:r>
              <a:rPr lang="lt-LT" sz="1400" kern="100" dirty="0">
                <a:solidFill>
                  <a:srgbClr val="000000"/>
                </a:solidFill>
                <a:cs typeface="Times New Roman" panose="02020603050405020304" pitchFamily="18" charset="0"/>
              </a:rPr>
              <a:t>Trukmė gali būti nustatyta pagal užsakovo poreikius ir galimybes. O</a:t>
            </a:r>
            <a:r>
              <a:rPr lang="en-US" sz="1400" kern="100" dirty="0" err="1">
                <a:solidFill>
                  <a:srgbClr val="000000"/>
                </a:solidFill>
                <a:cs typeface="Times New Roman" panose="02020603050405020304" pitchFamily="18" charset="0"/>
              </a:rPr>
              <a:t>rganizacija</a:t>
            </a:r>
            <a:r>
              <a:rPr lang="en-US" sz="1400" kern="100" dirty="0">
                <a:solidFill>
                  <a:srgbClr val="000000"/>
                </a:solidFill>
                <a:cs typeface="Times New Roman" panose="02020603050405020304" pitchFamily="18" charset="0"/>
              </a:rPr>
              <a:t> </a:t>
            </a:r>
            <a:r>
              <a:rPr lang="en-US" sz="1400" kern="100" dirty="0" err="1">
                <a:solidFill>
                  <a:srgbClr val="000000"/>
                </a:solidFill>
                <a:cs typeface="Times New Roman" panose="02020603050405020304" pitchFamily="18" charset="0"/>
              </a:rPr>
              <a:t>yra</a:t>
            </a:r>
            <a:r>
              <a:rPr lang="en-US" sz="1400" kern="100" dirty="0">
                <a:solidFill>
                  <a:srgbClr val="000000"/>
                </a:solidFill>
                <a:cs typeface="Times New Roman" panose="02020603050405020304" pitchFamily="18" charset="0"/>
              </a:rPr>
              <a:t> </a:t>
            </a:r>
            <a:r>
              <a:rPr lang="en-US" sz="1400" kern="100" dirty="0" err="1">
                <a:solidFill>
                  <a:srgbClr val="000000"/>
                </a:solidFill>
                <a:cs typeface="Times New Roman" panose="02020603050405020304" pitchFamily="18" charset="0"/>
              </a:rPr>
              <a:t>laisva</a:t>
            </a:r>
            <a:r>
              <a:rPr lang="en-US" sz="1400" kern="100" dirty="0">
                <a:solidFill>
                  <a:srgbClr val="000000"/>
                </a:solidFill>
                <a:cs typeface="Times New Roman" panose="02020603050405020304" pitchFamily="18" charset="0"/>
              </a:rPr>
              <a:t> </a:t>
            </a:r>
            <a:r>
              <a:rPr lang="en-US" sz="1400" kern="100" dirty="0" err="1">
                <a:solidFill>
                  <a:srgbClr val="000000"/>
                </a:solidFill>
                <a:cs typeface="Times New Roman" panose="02020603050405020304" pitchFamily="18" charset="0"/>
              </a:rPr>
              <a:t>rinktis</a:t>
            </a:r>
            <a:r>
              <a:rPr lang="en-US" sz="1400" kern="100" dirty="0">
                <a:solidFill>
                  <a:srgbClr val="000000"/>
                </a:solidFill>
                <a:cs typeface="Times New Roman" panose="02020603050405020304" pitchFamily="18" charset="0"/>
              </a:rPr>
              <a:t> </a:t>
            </a:r>
            <a:r>
              <a:rPr lang="lt-LT" sz="1400" kern="100" dirty="0">
                <a:solidFill>
                  <a:srgbClr val="000000"/>
                </a:solidFill>
                <a:cs typeface="Times New Roman" panose="02020603050405020304" pitchFamily="18" charset="0"/>
              </a:rPr>
              <a:t>trukmę,</a:t>
            </a:r>
            <a:r>
              <a:rPr lang="en-US" sz="1400" kern="100" dirty="0">
                <a:solidFill>
                  <a:srgbClr val="000000"/>
                </a:solidFill>
                <a:cs typeface="Times New Roman" panose="02020603050405020304" pitchFamily="18" charset="0"/>
              </a:rPr>
              <a:t> </a:t>
            </a:r>
            <a:r>
              <a:rPr lang="en-US" sz="1400" kern="100" dirty="0" err="1">
                <a:solidFill>
                  <a:srgbClr val="000000"/>
                </a:solidFill>
                <a:cs typeface="Times New Roman" panose="02020603050405020304" pitchFamily="18" charset="0"/>
              </a:rPr>
              <a:t>atsižvelgiant</a:t>
            </a:r>
            <a:r>
              <a:rPr lang="en-US" sz="1400" kern="100" dirty="0">
                <a:solidFill>
                  <a:srgbClr val="000000"/>
                </a:solidFill>
                <a:cs typeface="Times New Roman" panose="02020603050405020304" pitchFamily="18" charset="0"/>
              </a:rPr>
              <a:t> į tai </a:t>
            </a:r>
            <a:r>
              <a:rPr lang="en-US" sz="1400" kern="100" dirty="0" err="1">
                <a:solidFill>
                  <a:srgbClr val="000000"/>
                </a:solidFill>
                <a:cs typeface="Times New Roman" panose="02020603050405020304" pitchFamily="18" charset="0"/>
              </a:rPr>
              <a:t>kaip</a:t>
            </a:r>
            <a:r>
              <a:rPr lang="en-US" sz="1400" kern="100" dirty="0">
                <a:solidFill>
                  <a:srgbClr val="000000"/>
                </a:solidFill>
                <a:cs typeface="Times New Roman" panose="02020603050405020304" pitchFamily="18" charset="0"/>
              </a:rPr>
              <a:t> </a:t>
            </a:r>
            <a:r>
              <a:rPr lang="en-US" sz="1400" kern="100" dirty="0" err="1">
                <a:solidFill>
                  <a:srgbClr val="000000"/>
                </a:solidFill>
                <a:cs typeface="Times New Roman" panose="02020603050405020304" pitchFamily="18" charset="0"/>
              </a:rPr>
              <a:t>toliau</a:t>
            </a:r>
            <a:r>
              <a:rPr lang="en-US" sz="1400" kern="100" dirty="0">
                <a:solidFill>
                  <a:srgbClr val="000000"/>
                </a:solidFill>
                <a:cs typeface="Times New Roman" panose="02020603050405020304" pitchFamily="18" charset="0"/>
              </a:rPr>
              <a:t> </a:t>
            </a:r>
            <a:r>
              <a:rPr lang="en-US" sz="1400" kern="100" dirty="0" err="1">
                <a:solidFill>
                  <a:srgbClr val="000000"/>
                </a:solidFill>
                <a:cs typeface="Times New Roman" panose="02020603050405020304" pitchFamily="18" charset="0"/>
              </a:rPr>
              <a:t>planuos</a:t>
            </a:r>
            <a:r>
              <a:rPr lang="en-US" sz="1400" kern="100" dirty="0">
                <a:solidFill>
                  <a:srgbClr val="000000"/>
                </a:solidFill>
                <a:cs typeface="Times New Roman" panose="02020603050405020304" pitchFamily="18" charset="0"/>
              </a:rPr>
              <a:t> </a:t>
            </a:r>
            <a:r>
              <a:rPr lang="en-US" sz="1400" kern="100" dirty="0" err="1">
                <a:solidFill>
                  <a:srgbClr val="000000"/>
                </a:solidFill>
                <a:cs typeface="Times New Roman" panose="02020603050405020304" pitchFamily="18" charset="0"/>
              </a:rPr>
              <a:t>pirkti</a:t>
            </a:r>
            <a:r>
              <a:rPr lang="en-US" sz="1400" kern="100" dirty="0">
                <a:solidFill>
                  <a:srgbClr val="000000"/>
                </a:solidFill>
                <a:cs typeface="Times New Roman" panose="02020603050405020304" pitchFamily="18" charset="0"/>
              </a:rPr>
              <a:t>, </a:t>
            </a:r>
            <a:r>
              <a:rPr lang="en-US" sz="1400" kern="100" dirty="0" err="1">
                <a:solidFill>
                  <a:srgbClr val="000000"/>
                </a:solidFill>
                <a:cs typeface="Times New Roman" panose="02020603050405020304" pitchFamily="18" charset="0"/>
              </a:rPr>
              <a:t>dirbti</a:t>
            </a:r>
            <a:r>
              <a:rPr lang="en-US" sz="1400" kern="100" dirty="0">
                <a:solidFill>
                  <a:srgbClr val="000000"/>
                </a:solidFill>
                <a:cs typeface="Times New Roman" panose="02020603050405020304" pitchFamily="18" charset="0"/>
              </a:rPr>
              <a:t> </a:t>
            </a:r>
            <a:r>
              <a:rPr lang="en-US" sz="1400" kern="100" dirty="0" err="1">
                <a:solidFill>
                  <a:srgbClr val="000000"/>
                </a:solidFill>
                <a:cs typeface="Times New Roman" panose="02020603050405020304" pitchFamily="18" charset="0"/>
              </a:rPr>
              <a:t>ar</a:t>
            </a:r>
            <a:r>
              <a:rPr lang="en-US" sz="1400" kern="100" dirty="0">
                <a:solidFill>
                  <a:srgbClr val="000000"/>
                </a:solidFill>
                <a:cs typeface="Times New Roman" panose="02020603050405020304" pitchFamily="18" charset="0"/>
              </a:rPr>
              <a:t> </a:t>
            </a:r>
            <a:r>
              <a:rPr lang="en-US" sz="1400" kern="100" dirty="0" err="1">
                <a:solidFill>
                  <a:srgbClr val="000000"/>
                </a:solidFill>
                <a:cs typeface="Times New Roman" panose="02020603050405020304" pitchFamily="18" charset="0"/>
              </a:rPr>
              <a:t>kitaip</a:t>
            </a:r>
            <a:r>
              <a:rPr lang="en-US" sz="1400" kern="100" dirty="0">
                <a:solidFill>
                  <a:srgbClr val="000000"/>
                </a:solidFill>
                <a:cs typeface="Times New Roman" panose="02020603050405020304" pitchFamily="18" charset="0"/>
              </a:rPr>
              <a:t> </a:t>
            </a:r>
            <a:r>
              <a:rPr lang="en-US" sz="1400" kern="100" dirty="0" err="1">
                <a:solidFill>
                  <a:srgbClr val="000000"/>
                </a:solidFill>
                <a:cs typeface="Times New Roman" panose="02020603050405020304" pitchFamily="18" charset="0"/>
              </a:rPr>
              <a:t>veikti</a:t>
            </a:r>
            <a:r>
              <a:rPr lang="en-US" sz="1400" kern="100" dirty="0">
                <a:solidFill>
                  <a:srgbClr val="000000"/>
                </a:solidFill>
                <a:cs typeface="Times New Roman" panose="02020603050405020304" pitchFamily="18" charset="0"/>
              </a:rPr>
              <a:t> </a:t>
            </a:r>
            <a:r>
              <a:rPr lang="en-US" sz="1400" kern="100" dirty="0" err="1">
                <a:solidFill>
                  <a:srgbClr val="000000"/>
                </a:solidFill>
                <a:cs typeface="Times New Roman" panose="02020603050405020304" pitchFamily="18" charset="0"/>
              </a:rPr>
              <a:t>šių</a:t>
            </a:r>
            <a:r>
              <a:rPr lang="en-US" sz="1400" kern="100" dirty="0">
                <a:solidFill>
                  <a:srgbClr val="000000"/>
                </a:solidFill>
                <a:cs typeface="Times New Roman" panose="02020603050405020304" pitchFamily="18" charset="0"/>
              </a:rPr>
              <a:t> </a:t>
            </a:r>
            <a:r>
              <a:rPr lang="en-US" sz="1400" kern="100" dirty="0" err="1">
                <a:solidFill>
                  <a:srgbClr val="000000"/>
                </a:solidFill>
                <a:cs typeface="Times New Roman" panose="02020603050405020304" pitchFamily="18" charset="0"/>
              </a:rPr>
              <a:t>dokumentų</a:t>
            </a:r>
            <a:r>
              <a:rPr lang="en-US" sz="1400" kern="100" dirty="0">
                <a:solidFill>
                  <a:srgbClr val="000000"/>
                </a:solidFill>
                <a:cs typeface="Times New Roman" panose="02020603050405020304" pitchFamily="18" charset="0"/>
              </a:rPr>
              <a:t> </a:t>
            </a:r>
            <a:r>
              <a:rPr lang="en-US" sz="1400" kern="100" dirty="0" err="1">
                <a:solidFill>
                  <a:srgbClr val="000000"/>
                </a:solidFill>
                <a:cs typeface="Times New Roman" panose="02020603050405020304" pitchFamily="18" charset="0"/>
              </a:rPr>
              <a:t>pagrindu</a:t>
            </a:r>
            <a:endParaRPr lang="lt-LT" sz="1400" kern="100" dirty="0">
              <a:solidFill>
                <a:srgbClr val="000000"/>
              </a:solidFill>
              <a:cs typeface="Times New Roman" panose="02020603050405020304" pitchFamily="18" charset="0"/>
            </a:endParaRPr>
          </a:p>
        </p:txBody>
      </p:sp>
    </p:spTree>
    <p:extLst>
      <p:ext uri="{BB962C8B-B14F-4D97-AF65-F5344CB8AC3E}">
        <p14:creationId xmlns:p14="http://schemas.microsoft.com/office/powerpoint/2010/main" val="3464412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D2C5B-F6B9-39E3-A2C1-2F70C1D83F0F}"/>
              </a:ext>
            </a:extLst>
          </p:cNvPr>
          <p:cNvSpPr>
            <a:spLocks noGrp="1"/>
          </p:cNvSpPr>
          <p:nvPr>
            <p:ph type="title"/>
          </p:nvPr>
        </p:nvSpPr>
        <p:spPr>
          <a:xfrm>
            <a:off x="629920" y="1499191"/>
            <a:ext cx="11094720" cy="1127050"/>
          </a:xfrm>
        </p:spPr>
        <p:txBody>
          <a:bodyPr>
            <a:normAutofit/>
          </a:bodyPr>
          <a:lstStyle/>
          <a:p>
            <a:r>
              <a:rPr lang="lt-LT" sz="3600" dirty="0"/>
              <a:t>Esminių sąvokų praplėtimas</a:t>
            </a:r>
          </a:p>
        </p:txBody>
      </p:sp>
      <p:sp>
        <p:nvSpPr>
          <p:cNvPr id="3" name="Content Placeholder 2">
            <a:extLst>
              <a:ext uri="{FF2B5EF4-FFF2-40B4-BE49-F238E27FC236}">
                <a16:creationId xmlns:a16="http://schemas.microsoft.com/office/drawing/2014/main" id="{67DC6C15-1E46-4736-CA41-86C0F774AD0D}"/>
              </a:ext>
            </a:extLst>
          </p:cNvPr>
          <p:cNvSpPr>
            <a:spLocks noGrp="1"/>
          </p:cNvSpPr>
          <p:nvPr>
            <p:ph idx="1"/>
          </p:nvPr>
        </p:nvSpPr>
        <p:spPr>
          <a:xfrm>
            <a:off x="629920" y="2371060"/>
            <a:ext cx="11094720" cy="4166900"/>
          </a:xfrm>
        </p:spPr>
        <p:txBody>
          <a:bodyPr>
            <a:noAutofit/>
          </a:bodyPr>
          <a:lstStyle/>
          <a:p>
            <a:pPr>
              <a:lnSpc>
                <a:spcPct val="100000"/>
              </a:lnSpc>
              <a:spcBef>
                <a:spcPts val="600"/>
              </a:spcBef>
              <a:spcAft>
                <a:spcPts val="600"/>
              </a:spcAft>
            </a:pPr>
            <a:r>
              <a:rPr lang="lt-LT" sz="1800" b="1" dirty="0"/>
              <a:t>Matematinis-analitinis mąstymas</a:t>
            </a:r>
            <a:r>
              <a:rPr lang="lt-LT" sz="1800" dirty="0"/>
              <a:t>: gebėjimas spręsti problemas logiškai ir sistematiškai, naudojant matematinį pagrindimą, sutelkiant dėmesį į dėsningumų ir ryšių nustatymą, siekiant daryti išvadas arba spręsti problemas.</a:t>
            </a:r>
          </a:p>
          <a:p>
            <a:pPr>
              <a:lnSpc>
                <a:spcPct val="100000"/>
              </a:lnSpc>
              <a:spcBef>
                <a:spcPts val="600"/>
              </a:spcBef>
              <a:spcAft>
                <a:spcPts val="600"/>
              </a:spcAft>
            </a:pPr>
            <a:r>
              <a:rPr lang="lt-LT" sz="1800" b="1" dirty="0"/>
              <a:t>Duomenų analitika: procesas</a:t>
            </a:r>
            <a:r>
              <a:rPr lang="lt-LT" sz="1800" dirty="0"/>
              <a:t>, kurio metu duomenys yra analizuojami, valomi, transformuojami ir modeliuojami, siekiant atrasti naudingą informaciją, daryti išvadas ir paremti sprendimų priėmimą.</a:t>
            </a:r>
          </a:p>
          <a:p>
            <a:pPr>
              <a:lnSpc>
                <a:spcPct val="100000"/>
              </a:lnSpc>
              <a:spcBef>
                <a:spcPts val="600"/>
              </a:spcBef>
              <a:spcAft>
                <a:spcPts val="600"/>
              </a:spcAft>
            </a:pPr>
            <a:r>
              <a:rPr lang="lt-LT" sz="1800" b="1" dirty="0"/>
              <a:t>Duomenų mokslas: statistiniai metodai</a:t>
            </a:r>
            <a:r>
              <a:rPr lang="lt-LT" sz="1800" dirty="0"/>
              <a:t>. Matematikos sritis, kuri skirtingai nei matematika susiduria su neapibrėžtumu, kadangi modeliuojami rezultatai iš riboto kiekio ar kitaip ydingų duomenų. Formaliau, ši mokslo sritis fokusuojasi į duomenų rinkimą, analizę, interpretavimą, pateikimą ir organizavimą. Ji suteikia įrankius, leidžiančius daryti išvadas ar prognozes, remiantis duomenų pavyzdžiais.</a:t>
            </a:r>
          </a:p>
          <a:p>
            <a:pPr>
              <a:lnSpc>
                <a:spcPct val="100000"/>
              </a:lnSpc>
              <a:spcBef>
                <a:spcPts val="600"/>
              </a:spcBef>
              <a:spcAft>
                <a:spcPts val="600"/>
              </a:spcAft>
            </a:pPr>
            <a:r>
              <a:rPr lang="lt-LT" sz="1800" b="1" dirty="0"/>
              <a:t>Duomenų mokslas: dirbtinis intelektas ir mašininis mokymąsis</a:t>
            </a:r>
            <a:r>
              <a:rPr lang="lt-LT" sz="1800" dirty="0"/>
              <a:t>.</a:t>
            </a:r>
            <a:br>
              <a:rPr lang="lt-LT" sz="1800" dirty="0"/>
            </a:br>
            <a:r>
              <a:rPr lang="lt-LT" sz="1800" dirty="0"/>
              <a:t>* </a:t>
            </a:r>
            <a:r>
              <a:rPr lang="lt-LT" sz="1800" u="sng" dirty="0"/>
              <a:t>Dirbtinis intelektas: </a:t>
            </a:r>
            <a:r>
              <a:rPr lang="lt-LT" sz="1800" dirty="0"/>
              <a:t>kompiuterių mokslo sritis, kuri siekia kurti sistemas, galinčias atlikti užduotis, kurios paprastai reikalauja žmogaus intelekto, tokias kaip mąstymas, mokymasis ir sprendimų priėmimas.  </a:t>
            </a:r>
            <a:br>
              <a:rPr lang="lt-LT" sz="1800" dirty="0"/>
            </a:br>
            <a:r>
              <a:rPr lang="lt-LT" sz="1800" dirty="0"/>
              <a:t>* </a:t>
            </a:r>
            <a:r>
              <a:rPr lang="lt-LT" sz="1800" u="sng" dirty="0"/>
              <a:t>Mašininis mokymasis: </a:t>
            </a:r>
            <a:r>
              <a:rPr lang="lt-LT" sz="1800" dirty="0"/>
              <a:t>DI sritis, kurioje kuriami algoritmai ir statistiniai modeliai, leidžiantys kompiuteriams mokytis iš duomenų ir gerinti savo užduočių atlikimą laikui bėgant.</a:t>
            </a:r>
          </a:p>
        </p:txBody>
      </p:sp>
    </p:spTree>
    <p:extLst>
      <p:ext uri="{BB962C8B-B14F-4D97-AF65-F5344CB8AC3E}">
        <p14:creationId xmlns:p14="http://schemas.microsoft.com/office/powerpoint/2010/main" val="1003951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p:txBody>
          <a:bodyPr>
            <a:noAutofit/>
          </a:bodyPr>
          <a:lstStyle/>
          <a:p>
            <a:r>
              <a:rPr lang="lt-LT" sz="2800" b="1" dirty="0"/>
              <a:t>Programos moduliai</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743200"/>
            <a:ext cx="11094720" cy="4029741"/>
          </a:xfrm>
        </p:spPr>
        <p:txBody>
          <a:bodyPr>
            <a:normAutofit/>
          </a:bodyPr>
          <a:lstStyle/>
          <a:p>
            <a:pPr algn="just">
              <a:lnSpc>
                <a:spcPct val="107000"/>
              </a:lnSpc>
              <a:spcAft>
                <a:spcPts val="800"/>
              </a:spcAft>
            </a:pPr>
            <a:r>
              <a:rPr lang="lt-LT" sz="1800" b="1" kern="100" dirty="0">
                <a:effectLst/>
                <a:latin typeface="Aptos" panose="020B0004020202020204" pitchFamily="34" charset="0"/>
                <a:ea typeface="Aptos" panose="020B0004020202020204" pitchFamily="34" charset="0"/>
                <a:cs typeface="Times New Roman" panose="02020603050405020304" pitchFamily="18" charset="0"/>
              </a:rPr>
              <a:t>I modulis</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(e-</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mokymai</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r>
              <a:rPr lang="lt-LT" sz="1800" b="1" kern="100" dirty="0">
                <a:effectLst/>
                <a:latin typeface="Aptos" panose="020B0004020202020204" pitchFamily="34" charset="0"/>
                <a:ea typeface="Aptos" panose="020B0004020202020204" pitchFamily="34" charset="0"/>
                <a:cs typeface="Times New Roman" panose="02020603050405020304" pitchFamily="18" charset="0"/>
              </a:rPr>
              <a:t>. Pažangiosios duomenų analizės metodikos ir taikymas institucijose. </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Gilinti analitines kompetencijas ir gebėjimą efektyviai naudoti duomenis institucijos veikloje. Ugdyti vadovų ir ekspertų gebėjimus apdoroti ir sistematizuoti duomenis. Turėti bazinį žinių lygį apie tarptautiniams tyrimams naudojamus metodus ir įrankius, įgalinant mokymų dalyvius suprasti ir pritaikyti šiuos sprendimus viešojo sektoriaus rėmuose. </a:t>
            </a:r>
          </a:p>
          <a:p>
            <a:pPr algn="just">
              <a:lnSpc>
                <a:spcPct val="107000"/>
              </a:lnSpc>
              <a:spcAft>
                <a:spcPts val="800"/>
              </a:spcAft>
            </a:pPr>
            <a:r>
              <a:rPr lang="lt-LT" sz="1800" b="1" kern="100" dirty="0">
                <a:effectLst/>
                <a:latin typeface="Aptos" panose="020B0004020202020204" pitchFamily="34" charset="0"/>
                <a:ea typeface="Aptos" panose="020B0004020202020204" pitchFamily="34" charset="0"/>
                <a:cs typeface="Times New Roman" panose="02020603050405020304" pitchFamily="18" charset="0"/>
              </a:rPr>
              <a:t>II modulis</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(e-</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mokymai</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r>
              <a:rPr lang="lt-LT" sz="1800" b="1" kern="100" dirty="0">
                <a:effectLst/>
                <a:latin typeface="Aptos" panose="020B0004020202020204" pitchFamily="34" charset="0"/>
                <a:ea typeface="Aptos" panose="020B0004020202020204" pitchFamily="34" charset="0"/>
                <a:cs typeface="Times New Roman" panose="02020603050405020304" pitchFamily="18" charset="0"/>
              </a:rPr>
              <a:t>. Mašininis mokymasis ir dirbtinis intelektas institucijose. </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Apžvelgti esminius dirbtinio intelekto modelius ir principus. Įsigilinti į naujausias su dirbtiniu intelektu susijusias tendencijas ir naujausių praktikų taikymą viešajame sektoriuje. Pristatyti dirbtinio intelekto ir ateities modeliavimo panaudojimo galimybės valstybės institucijose ir viešajame sektoriuje galimybes. Suprasti duomenų etikos principus. (kontaktinis mokymas)</a:t>
            </a:r>
          </a:p>
          <a:p>
            <a:pPr marL="0" indent="0" algn="just">
              <a:lnSpc>
                <a:spcPct val="107000"/>
              </a:lnSpc>
              <a:spcAft>
                <a:spcPts val="800"/>
              </a:spcAft>
              <a:buNone/>
            </a:pP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241137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704849"/>
            <a:ext cx="11094720" cy="1134044"/>
          </a:xfrm>
        </p:spPr>
        <p:txBody>
          <a:bodyPr>
            <a:noAutofit/>
          </a:bodyPr>
          <a:lstStyle/>
          <a:p>
            <a:r>
              <a:rPr lang="lt-LT" sz="2800" b="1" dirty="0"/>
              <a:t>I programos modulio turinys. </a:t>
            </a:r>
            <a:r>
              <a:rPr lang="lt-LT" sz="2800" b="1" kern="100" dirty="0">
                <a:effectLst/>
                <a:latin typeface="Aptos" panose="020B0004020202020204" pitchFamily="34" charset="0"/>
                <a:ea typeface="Aptos" panose="020B0004020202020204" pitchFamily="34" charset="0"/>
                <a:cs typeface="Times New Roman" panose="02020603050405020304" pitchFamily="18" charset="0"/>
              </a:rPr>
              <a:t>Pažangiosios duomenų analizės metodikos ir taikymas institucijose</a:t>
            </a:r>
            <a:endParaRPr lang="lt-LT" sz="2800" b="1" dirty="0"/>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743200"/>
            <a:ext cx="11094720" cy="4029741"/>
          </a:xfrm>
        </p:spPr>
        <p:txBody>
          <a:bodyPr>
            <a:normAutofit/>
          </a:bodyPr>
          <a:lstStyle/>
          <a:p>
            <a:pPr algn="just">
              <a:lnSpc>
                <a:spcPct val="107000"/>
              </a:lnSpc>
              <a:spcAft>
                <a:spcPts val="8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Gilinti analitines kompetencijas ir gebėjimą efektyviai naudoti duomenis institucijos veikloje. Ugdyti vadovų ir ekspertų gebėjimus apdoroti ir sistematizuoti duomenis. Kaip nusprendžiame, kad mūsų modelis yra geras? Sumaišties matrica (</a:t>
            </a:r>
            <a:r>
              <a:rPr lang="lt-LT" sz="1800" i="1" kern="100" dirty="0">
                <a:effectLst/>
                <a:latin typeface="Aptos" panose="020B0004020202020204" pitchFamily="34" charset="0"/>
                <a:ea typeface="Aptos" panose="020B0004020202020204" pitchFamily="34" charset="0"/>
                <a:cs typeface="Times New Roman" panose="02020603050405020304" pitchFamily="18" charset="0"/>
              </a:rPr>
              <a:t>angl. Confusion matrix</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 padeda suprasti kokiais atvejais mes klystame.</a:t>
            </a:r>
          </a:p>
          <a:p>
            <a:pPr algn="just">
              <a:lnSpc>
                <a:spcPct val="107000"/>
              </a:lnSpc>
              <a:spcAft>
                <a:spcPts val="800"/>
              </a:spcAft>
            </a:pPr>
            <a:r>
              <a:rPr lang="lt-LT" sz="1800" kern="100" dirty="0">
                <a:latin typeface="Aptos" panose="020B0004020202020204" pitchFamily="34" charset="0"/>
                <a:ea typeface="Aptos" panose="020B0004020202020204" pitchFamily="34" charset="0"/>
                <a:cs typeface="Times New Roman" panose="02020603050405020304" pitchFamily="18" charset="0"/>
              </a:rPr>
              <a:t>T</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arptautiniams tyrimams naudojami metodai ir įrankiai, įgalinant mokymų dalyvius suprasti ir pritaikyti šiuos sprendimus viešojo sektoriaus rėmuose. Klasifikavimas - kada naudojame regresiją, o kada klasifikaciją? Kaip statistikoje vertiname regresiją ir klasifikaciją, lyginant su mašininio mokymosi ir/ar dirbtinio intelekto modeliais?</a:t>
            </a:r>
          </a:p>
          <a:p>
            <a:pPr algn="just">
              <a:lnSpc>
                <a:spcPct val="107000"/>
              </a:lnSpc>
              <a:spcAft>
                <a:spcPts val="800"/>
              </a:spcAft>
            </a:pPr>
            <a:r>
              <a:rPr lang="lt-LT" sz="1800" kern="100" dirty="0">
                <a:latin typeface="Aptos" panose="020B0004020202020204" pitchFamily="34" charset="0"/>
                <a:cs typeface="Times New Roman" panose="02020603050405020304" pitchFamily="18" charset="0"/>
              </a:rPr>
              <a:t>Pažangiausios duomenų analizės metodikos. </a:t>
            </a:r>
            <a:r>
              <a:rPr lang="lt-LT" sz="1800" kern="100" dirty="0">
                <a:latin typeface="Aptos" panose="020B0004020202020204" pitchFamily="34" charset="0"/>
                <a:ea typeface="Aptos" panose="020B0004020202020204" pitchFamily="34" charset="0"/>
                <a:cs typeface="Times New Roman" panose="02020603050405020304" pitchFamily="18" charset="0"/>
              </a:rPr>
              <a:t>Duomenų infrastruktūros supratimas. </a:t>
            </a:r>
            <a:r>
              <a:rPr lang="lt-LT" sz="1800" kern="100" dirty="0">
                <a:latin typeface="Aptos" panose="020B0004020202020204" pitchFamily="34" charset="0"/>
                <a:cs typeface="Times New Roman" panose="02020603050405020304" pitchFamily="18" charset="0"/>
              </a:rPr>
              <a:t>Duomenų transformavimas, automatinis duomenų surinkimas iš duomenų šaltinių, ETL procesas (angl. Extract Transform Load), duomenų valymas ir parengimas analizei, duomenų bazių struktūros.</a:t>
            </a:r>
          </a:p>
          <a:p>
            <a:pPr marL="0" indent="0" algn="just">
              <a:lnSpc>
                <a:spcPct val="107000"/>
              </a:lnSpc>
              <a:spcAft>
                <a:spcPts val="800"/>
              </a:spcAft>
              <a:buNone/>
            </a:pP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3646748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19" y="1612963"/>
            <a:ext cx="11094720" cy="955040"/>
          </a:xfrm>
        </p:spPr>
        <p:txBody>
          <a:bodyPr>
            <a:noAutofit/>
          </a:bodyPr>
          <a:lstStyle/>
          <a:p>
            <a:r>
              <a:rPr lang="lt-LT" sz="2800" b="1" dirty="0"/>
              <a:t>II programos modulio turinys. </a:t>
            </a:r>
            <a:r>
              <a:rPr lang="lt-LT" sz="2800" b="1" kern="100" dirty="0">
                <a:effectLst/>
                <a:latin typeface="Aptos" panose="020B0004020202020204" pitchFamily="34" charset="0"/>
                <a:ea typeface="Aptos" panose="020B0004020202020204" pitchFamily="34" charset="0"/>
                <a:cs typeface="Times New Roman" panose="02020603050405020304" pitchFamily="18" charset="0"/>
              </a:rPr>
              <a:t>Mašininis mokymasis ir dirbtinis intelektas institucijose</a:t>
            </a:r>
            <a:endParaRPr lang="lt-LT" sz="2800" b="1" dirty="0"/>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19" y="2501097"/>
            <a:ext cx="11301885" cy="4356903"/>
          </a:xfrm>
        </p:spPr>
        <p:txBody>
          <a:bodyPr>
            <a:normAutofit fontScale="85000" lnSpcReduction="20000"/>
          </a:bodyPr>
          <a:lstStyle/>
          <a:p>
            <a:pPr algn="just">
              <a:lnSpc>
                <a:spcPct val="120000"/>
              </a:lnSpc>
              <a:spcBef>
                <a:spcPts val="600"/>
              </a:spcBef>
              <a:spcAft>
                <a:spcPts val="600"/>
              </a:spcAft>
            </a:pPr>
            <a:r>
              <a:rPr lang="lt-LT" sz="2100" kern="100" dirty="0">
                <a:effectLst/>
                <a:ea typeface="Aptos" panose="020B0004020202020204" pitchFamily="34" charset="0"/>
                <a:cs typeface="Times New Roman" panose="02020603050405020304" pitchFamily="18" charset="0"/>
              </a:rPr>
              <a:t>Esmini</a:t>
            </a:r>
            <a:r>
              <a:rPr lang="lt-LT" sz="2100" kern="100" dirty="0">
                <a:ea typeface="Aptos" panose="020B0004020202020204" pitchFamily="34" charset="0"/>
                <a:cs typeface="Times New Roman" panose="02020603050405020304" pitchFamily="18" charset="0"/>
              </a:rPr>
              <a:t>ai</a:t>
            </a:r>
            <a:r>
              <a:rPr lang="lt-LT" sz="2100" kern="100" dirty="0">
                <a:effectLst/>
                <a:ea typeface="Aptos" panose="020B0004020202020204" pitchFamily="34" charset="0"/>
                <a:cs typeface="Times New Roman" panose="02020603050405020304" pitchFamily="18" charset="0"/>
              </a:rPr>
              <a:t> dirbtinio intelekto modeliai ir principai. Naujausios su dirbtiniu intelektu susijusios tendencijos ir naujausios praktikos bei jų taikymas viešajame sektoriuje. Dirbtinio intelekto ir ateities modeliavimo panaudojimo galimybės valstybės institucijose ir viešajame sektoriuje galimybes. </a:t>
            </a:r>
          </a:p>
          <a:p>
            <a:pPr algn="just" fontAlgn="base">
              <a:lnSpc>
                <a:spcPct val="120000"/>
              </a:lnSpc>
              <a:spcBef>
                <a:spcPts val="600"/>
              </a:spcBef>
            </a:pPr>
            <a:r>
              <a:rPr lang="lt-LT" sz="2100" kern="100" dirty="0">
                <a:cs typeface="Times New Roman" panose="02020603050405020304" pitchFamily="18" charset="0"/>
              </a:rPr>
              <a:t>Dirbtinis intelektas ir mašininis mokymasis yra šiuolaikinės technologijos, naudojamos sudėtingoms problemoms spręsti imituojant žmogaus mąstymą ir sprendimų priėmimą įvairiose srityse. Mašininis mokymasis skirstomas į dvi rūšis: prižiūrimą (supervised) ir neprižiūrimą (unsupervised). Pirmuoju atveju bent dalis duomenų yra sužymėti ir iš to atrandamos taisyklės, kaip prognozuoti žymes naujiems duomenims. Prižiūrimo mokymo problemoms priklauso klasifikacija arba regresija. Antruoju (neprižiūrimo mokymosi) atveju duomenys neturi sužymėjimo, todėl galima atlikti tik tokius veiksmus, kaip grupavimas arba taisyklių atradimas.</a:t>
            </a:r>
          </a:p>
          <a:p>
            <a:pPr algn="just">
              <a:lnSpc>
                <a:spcPct val="120000"/>
              </a:lnSpc>
              <a:spcBef>
                <a:spcPts val="600"/>
              </a:spcBef>
              <a:spcAft>
                <a:spcPts val="600"/>
              </a:spcAft>
            </a:pPr>
            <a:r>
              <a:rPr lang="lt-LT" sz="2100" kern="100" dirty="0">
                <a:cs typeface="Times New Roman" panose="02020603050405020304" pitchFamily="18" charset="0"/>
              </a:rPr>
              <a:t>Duomenų etika rūpinasi duomenų disponavimu; kaupimu, saugojimu, valdymu; aiškinimu, analize ir naudojimu, kad šie veiksmai atitiktų etinius principus. Etiniai duomenų tvarkymo tikslai – apibrėžti organizacijoje etines duomenų tvarkymo normas, informuoti darbuotojus apie netinkamo duomenų tvarkymo riziką, pakeisti/įvesti organizacijoje duomenų tvarkymo kultūrą ir elgesį, kontroliuoti etinio duomenų tvarkymo aplinką, stebėti, vertinti ir reikalui esant keisti darbuotojų požiūrį į duomenų etiką.</a:t>
            </a:r>
            <a:endParaRPr lang="lt-LT" sz="2100" b="0" i="0" u="none" strike="noStrike" baseline="0" dirty="0">
              <a:solidFill>
                <a:srgbClr val="000000"/>
              </a:solidFill>
            </a:endParaRPr>
          </a:p>
          <a:p>
            <a:pPr>
              <a:lnSpc>
                <a:spcPct val="100000"/>
              </a:lnSpc>
              <a:spcBef>
                <a:spcPts val="600"/>
              </a:spcBef>
              <a:spcAft>
                <a:spcPts val="600"/>
              </a:spcAft>
            </a:pPr>
            <a:endParaRPr lang="lt-LT" sz="1800" kern="100" dirty="0">
              <a:latin typeface="Aptos" panose="020B0004020202020204" pitchFamily="34" charset="0"/>
              <a:cs typeface="Times New Roman" panose="02020603050405020304" pitchFamily="18" charset="0"/>
            </a:endParaRPr>
          </a:p>
          <a:p>
            <a:pPr marL="0" indent="0" algn="just">
              <a:lnSpc>
                <a:spcPct val="107000"/>
              </a:lnSpc>
              <a:spcAft>
                <a:spcPts val="800"/>
              </a:spcAft>
              <a:buNone/>
            </a:pP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983175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548640" y="1871330"/>
            <a:ext cx="11094720" cy="4785502"/>
          </a:xfrm>
        </p:spPr>
        <p:txBody>
          <a:bodyPr>
            <a:noAutofit/>
          </a:bodyPr>
          <a:lstStyle/>
          <a:p>
            <a:pPr marL="0" indent="0" algn="just">
              <a:lnSpc>
                <a:spcPct val="115000"/>
              </a:lnSpc>
              <a:spcBef>
                <a:spcPts val="0"/>
              </a:spcBef>
              <a:buNone/>
            </a:pPr>
            <a:r>
              <a:rPr lang="lt-LT" sz="1800" b="1" kern="100" dirty="0">
                <a:solidFill>
                  <a:srgbClr val="000000"/>
                </a:solidFill>
                <a:latin typeface="Aptos" panose="020B0004020202020204" pitchFamily="34" charset="0"/>
                <a:cs typeface="Times New Roman" panose="02020603050405020304" pitchFamily="18" charset="0"/>
              </a:rPr>
              <a:t>Įgyjamos ir plėtojamos kompetencijos:</a:t>
            </a:r>
            <a:endParaRPr lang="en-US" sz="1800" b="1" kern="100" dirty="0">
              <a:solidFill>
                <a:srgbClr val="000000"/>
              </a:solidFill>
              <a:latin typeface="Aptos" panose="020B0004020202020204" pitchFamily="34" charset="0"/>
              <a:cs typeface="Times New Roman" panose="02020603050405020304" pitchFamily="18" charset="0"/>
            </a:endParaRPr>
          </a:p>
          <a:p>
            <a:pPr marL="0" indent="0" algn="just">
              <a:lnSpc>
                <a:spcPct val="115000"/>
              </a:lnSpc>
              <a:spcBef>
                <a:spcPts val="0"/>
              </a:spcBef>
              <a:buNone/>
            </a:pPr>
            <a:endParaRPr lang="lt-LT" sz="1800" b="1" kern="100" dirty="0">
              <a:solidFill>
                <a:srgbClr val="000000"/>
              </a:solidFill>
              <a:latin typeface="Aptos" panose="020B0004020202020204" pitchFamily="34" charset="0"/>
              <a:cs typeface="Times New Roman" panose="02020603050405020304" pitchFamily="18" charset="0"/>
            </a:endParaRPr>
          </a:p>
          <a:p>
            <a:pPr algn="just">
              <a:lnSpc>
                <a:spcPct val="100000"/>
              </a:lnSpc>
              <a:spcBef>
                <a:spcPts val="0"/>
              </a:spcBef>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Ugdomas gebėjimas prognozuoti ir pasiruošti potencialiems ateities iššūkiams, naudojant pažangias analitikos metodikas. </a:t>
            </a:r>
          </a:p>
          <a:p>
            <a:pPr algn="just">
              <a:lnSpc>
                <a:spcPct val="100000"/>
              </a:lnSpc>
              <a:spcBef>
                <a:spcPts val="0"/>
              </a:spcBef>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Gebėjimas efektyviai įdiegti ir naudoti dirbtinio intelekto sprendimus, siekiant optimizuoti procesus ir priimti geriau pagrįstus sprendimus. </a:t>
            </a:r>
          </a:p>
          <a:p>
            <a:pPr algn="just">
              <a:lnSpc>
                <a:spcPct val="100000"/>
              </a:lnSpc>
              <a:spcBef>
                <a:spcPts val="0"/>
              </a:spcBef>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Suteikiamos žinios kaip laikytis aukščiausių duomenų etikos standartų, užtikrinant atsakingą ir skaidrų duomenų naudojimą. </a:t>
            </a:r>
          </a:p>
          <a:p>
            <a:pPr algn="just">
              <a:lnSpc>
                <a:spcPct val="100000"/>
              </a:lnSpc>
              <a:spcBef>
                <a:spcPts val="0"/>
              </a:spcBef>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Žinojimas geriausių praktikų, kaip užtikrinti duomenų apsaugą ir privatumą.</a:t>
            </a:r>
          </a:p>
          <a:p>
            <a:pPr marL="0" indent="0" algn="just">
              <a:lnSpc>
                <a:spcPct val="107000"/>
              </a:lnSpc>
              <a:spcBef>
                <a:spcPts val="0"/>
              </a:spcBef>
              <a:buNone/>
            </a:pPr>
            <a:endParaRPr lang="lt-LT" sz="1600" b="1" kern="0" dirty="0">
              <a:solidFill>
                <a:srgbClr val="000000"/>
              </a:solidFill>
              <a:latin typeface="Aptos" panose="020B00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8280589"/>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101</TotalTime>
  <Words>1043</Words>
  <Application>Microsoft Office PowerPoint</Application>
  <PresentationFormat>Widescreen</PresentationFormat>
  <Paragraphs>36</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Aptos</vt:lpstr>
      <vt:lpstr>Aptos Display</vt:lpstr>
      <vt:lpstr>Arial</vt:lpstr>
      <vt:lpstr>Times New Roman</vt:lpstr>
      <vt:lpstr>1_Office Theme</vt:lpstr>
      <vt:lpstr>ANALITINĖS KOMPETENCIJOS PAŽENGUSYSIS LYGMUO  DUOMENŲ MOKSLO PRINCIPAI IR TAIKYMAI</vt:lpstr>
      <vt:lpstr>PowerPoint Presentation</vt:lpstr>
      <vt:lpstr>Esminių sąvokų praplėtimas</vt:lpstr>
      <vt:lpstr>Programos moduliai</vt:lpstr>
      <vt:lpstr>I programos modulio turinys. Pažangiosios duomenų analizės metodikos ir taikymas institucijose</vt:lpstr>
      <vt:lpstr>II programos modulio turinys. Mašininis mokymasis ir dirbtinis intelektas institucijose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Dominyka Kalibataitė</dc:creator>
  <cp:lastModifiedBy>Mingailis Bajorinas</cp:lastModifiedBy>
  <cp:revision>17</cp:revision>
  <dcterms:created xsi:type="dcterms:W3CDTF">2024-08-22T08:27:55Z</dcterms:created>
  <dcterms:modified xsi:type="dcterms:W3CDTF">2024-08-27T07:58:01Z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c169b65-f46a-4265-b5a1-5f9adb1dee0c_Enabled">
    <vt:lpwstr>true</vt:lpwstr>
  </property>
  <property fmtid="{D5CDD505-2E9C-101B-9397-08002B2CF9AE}" pid="3" name="MSIP_Label_fc169b65-f46a-4265-b5a1-5f9adb1dee0c_SetDate">
    <vt:lpwstr>2024-08-22T08:46:04Z</vt:lpwstr>
  </property>
  <property fmtid="{D5CDD505-2E9C-101B-9397-08002B2CF9AE}" pid="4" name="MSIP_Label_fc169b65-f46a-4265-b5a1-5f9adb1dee0c_Method">
    <vt:lpwstr>Standard</vt:lpwstr>
  </property>
  <property fmtid="{D5CDD505-2E9C-101B-9397-08002B2CF9AE}" pid="5" name="MSIP_Label_fc169b65-f46a-4265-b5a1-5f9adb1dee0c_Name">
    <vt:lpwstr>defa4170-0d19-0005-0004-bc88714345d2</vt:lpwstr>
  </property>
  <property fmtid="{D5CDD505-2E9C-101B-9397-08002B2CF9AE}" pid="6" name="MSIP_Label_fc169b65-f46a-4265-b5a1-5f9adb1dee0c_SiteId">
    <vt:lpwstr>9ad8e586-ef09-4504-a3db-4f7ea34a4883</vt:lpwstr>
  </property>
  <property fmtid="{D5CDD505-2E9C-101B-9397-08002B2CF9AE}" pid="7" name="MSIP_Label_fc169b65-f46a-4265-b5a1-5f9adb1dee0c_ActionId">
    <vt:lpwstr>f4973a47-0172-41f4-bad7-5aaee54f244e</vt:lpwstr>
  </property>
  <property fmtid="{D5CDD505-2E9C-101B-9397-08002B2CF9AE}" pid="8" name="MSIP_Label_fc169b65-f46a-4265-b5a1-5f9adb1dee0c_ContentBits">
    <vt:lpwstr>0</vt:lpwstr>
  </property>
</Properties>
</file>