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7" r:id="rId3"/>
    <p:sldId id="269" r:id="rId4"/>
    <p:sldId id="2406" r:id="rId5"/>
    <p:sldId id="2407" r:id="rId6"/>
    <p:sldId id="2404" r:id="rId7"/>
    <p:sldId id="2405" r:id="rId8"/>
    <p:sldId id="280" r:id="rId9"/>
  </p:sldIdLst>
  <p:sldSz cx="12192000" cy="6858000"/>
  <p:notesSz cx="6858000" cy="9144000"/>
  <p:defaultTextStyle>
    <a:defPPr>
      <a:defRPr lang="lt-L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03" autoAdjust="0"/>
    <p:restoredTop sz="94660"/>
  </p:normalViewPr>
  <p:slideViewPr>
    <p:cSldViewPr snapToGrid="0">
      <p:cViewPr varScale="1">
        <p:scale>
          <a:sx n="57" d="100"/>
          <a:sy n="57" d="100"/>
        </p:scale>
        <p:origin x="960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6C10BF-C167-E27D-3DB6-26D6821505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920240"/>
            <a:ext cx="9144000" cy="220472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  <a:endParaRPr lang="lt-LT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952671C-5B93-F628-1365-23ED3988CE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77360"/>
            <a:ext cx="9144000" cy="98044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9090998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BFE131-81C6-BB3A-B5BA-0D7B097D85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t-L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807AC6-8923-A3A9-77FC-F9A725D4F4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F29354-6874-625A-0EF9-CF73EBF1FE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6E1ABD-E913-4744-85D1-A94319C462F0}" type="datetimeFigureOut">
              <a:rPr lang="lt-LT" smtClean="0"/>
              <a:t>2024-08-27</a:t>
            </a:fld>
            <a:endParaRPr lang="lt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245E85-8BAB-F39F-0329-6DD03FB354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lt-L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8EAFE5-FBB1-547C-DD42-8415DF81BA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D3ADBA9-A4E8-4A96-8488-8F22EEBF3BF8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331954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3F52A06-2E19-0B9E-E2A1-42BDA63300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lt-L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185CEB-FE24-5346-AE5F-12B27D7AD9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407785-0CED-498A-6A35-CCD9E5FA6B8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6E1ABD-E913-4744-85D1-A94319C462F0}" type="datetimeFigureOut">
              <a:rPr lang="lt-LT" smtClean="0"/>
              <a:t>2024-08-27</a:t>
            </a:fld>
            <a:endParaRPr lang="lt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79066C-9050-30DE-EF00-5F6EEA835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lt-L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863353-2EF9-348F-21E6-0BFE66671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D3ADBA9-A4E8-4A96-8488-8F22EEBF3BF8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3191250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B044A3-616A-3E73-4974-7B02FA0E96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869441"/>
            <a:ext cx="11094720" cy="95504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lt-L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B417EF-A84A-33DD-94E9-D6330E0F87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920" y="2905760"/>
            <a:ext cx="11094720" cy="358711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2937399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5869B3-9868-370A-0D57-ED72AA0857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lt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CCBE53-9B62-E142-AF3E-16AFDF1E6D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34531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013D6-4E07-9149-E5E3-4355F43CC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747520"/>
            <a:ext cx="10614507" cy="994053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lt-LT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55ADED-0E33-5AF5-E4E5-9D40EABB90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2922678"/>
            <a:ext cx="5256211" cy="6936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0285933-F149-DDAB-3E38-8FDAE0431B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90" y="3690482"/>
            <a:ext cx="5343246" cy="29673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lt-LT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C52A2F9-727E-E05F-5325-7E35B029EF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199" y="2922678"/>
            <a:ext cx="5282097" cy="6936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B7C74B1-D0CF-1E0A-C9DB-1F90B02800E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3690479"/>
            <a:ext cx="5369560" cy="296730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891408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B9038E-EA2C-8D6C-88A3-46B96077D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t-L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64744-BF54-C468-6B29-64D29696C4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B0BF30-BD09-C28D-DA1B-BF64B32A73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DD8FD2-8A90-C092-3BD1-C102F914E87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6E1ABD-E913-4744-85D1-A94319C462F0}" type="datetimeFigureOut">
              <a:rPr lang="lt-LT" smtClean="0"/>
              <a:t>2024-08-27</a:t>
            </a:fld>
            <a:endParaRPr lang="lt-L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B9C078-9ADE-B3DA-D0BF-65081D5AC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lt-L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384F7D-05EB-EBCE-6E33-217263EEC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D3ADBA9-A4E8-4A96-8488-8F22EEBF3BF8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773932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5C2AC-915A-2EED-618E-2F3D023CEE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t-L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7E484C1-F9FB-55CC-ECF8-24ABAA1AA4A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6E1ABD-E913-4744-85D1-A94319C462F0}" type="datetimeFigureOut">
              <a:rPr lang="lt-LT" smtClean="0"/>
              <a:t>2024-08-27</a:t>
            </a:fld>
            <a:endParaRPr lang="lt-L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15E74F8-9B6A-37F2-4C71-9C7D1D2F35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lt-L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3F2B88-0670-99D4-2C0D-9659357A01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D3ADBA9-A4E8-4A96-8488-8F22EEBF3BF8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3793182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66A16F6-7D25-705C-6953-0064EFE7EF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6E1ABD-E913-4744-85D1-A94319C462F0}" type="datetimeFigureOut">
              <a:rPr lang="lt-LT" smtClean="0"/>
              <a:t>2024-08-27</a:t>
            </a:fld>
            <a:endParaRPr lang="lt-LT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0A01C9D-929A-E0AC-03C5-832CD155E9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lt-LT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6AE17C-5E42-3327-45FD-F131B0A8C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D3ADBA9-A4E8-4A96-8488-8F22EEBF3BF8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8471430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51BA1D-E094-2B2D-30E1-2390AD6C85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lt-L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146598-8DE8-D1FE-C610-41EE360B5C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CE0582-AE4B-F203-A467-577641AA9E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D9CB8F-D8A9-2869-1A00-606084D37FA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6E1ABD-E913-4744-85D1-A94319C462F0}" type="datetimeFigureOut">
              <a:rPr lang="lt-LT" smtClean="0"/>
              <a:t>2024-08-27</a:t>
            </a:fld>
            <a:endParaRPr lang="lt-L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3B5F9A-913F-A68F-4F05-7242553430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lt-L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895FFD-3278-4CFA-16B6-F4FC23357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D3ADBA9-A4E8-4A96-8488-8F22EEBF3BF8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865488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9D2981-7AC8-7546-F9C7-474B2001DE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lt-LT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8967AAE-56DD-F0A8-3874-EB2D05614F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lt-L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33FF2A-4F0E-CDC0-1F02-07E4CC946E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0C5680-F4D8-232A-EB3E-A6AE5FAE84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6E1ABD-E913-4744-85D1-A94319C462F0}" type="datetimeFigureOut">
              <a:rPr lang="lt-LT" smtClean="0"/>
              <a:t>2024-08-27</a:t>
            </a:fld>
            <a:endParaRPr lang="lt-L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91C0F-A32A-70B1-B1C8-7ADF100363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lt-L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21DBF6A-C308-D1FC-EA64-AAE5BE709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D3ADBA9-A4E8-4A96-8488-8F22EEBF3BF8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846477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53A8386-CDBF-FE90-8A31-670D04CEB9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4560" y="1791535"/>
            <a:ext cx="10342880" cy="8366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lt-LT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C12EAA-D800-2A96-8B1E-7A19AD56C0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4560" y="2793999"/>
            <a:ext cx="10342880" cy="36988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lt-LT" dirty="0"/>
          </a:p>
        </p:txBody>
      </p:sp>
      <p:pic>
        <p:nvPicPr>
          <p:cNvPr id="7" name="Picture 6" descr="A blue and white logo&#10;&#10;Description automatically generated">
            <a:extLst>
              <a:ext uri="{FF2B5EF4-FFF2-40B4-BE49-F238E27FC236}">
                <a16:creationId xmlns:a16="http://schemas.microsoft.com/office/drawing/2014/main" id="{5887E10C-CA8C-E009-3FDB-CF9BFDA3DB1D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370" y="365125"/>
            <a:ext cx="3341180" cy="1187286"/>
          </a:xfrm>
          <a:prstGeom prst="rect">
            <a:avLst/>
          </a:prstGeom>
        </p:spPr>
      </p:pic>
      <p:pic>
        <p:nvPicPr>
          <p:cNvPr id="8" name="Picture 7" descr="A close-up of a logo&#10;&#10;Description automatically generated">
            <a:extLst>
              <a:ext uri="{FF2B5EF4-FFF2-40B4-BE49-F238E27FC236}">
                <a16:creationId xmlns:a16="http://schemas.microsoft.com/office/drawing/2014/main" id="{9C3E654B-AC3E-1E4B-35AA-59AC47050E07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3174" y="491555"/>
            <a:ext cx="3718826" cy="934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772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  <p:sldLayoutId id="2147483652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t-L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8F2827-C00E-017F-BAEF-85AC44F5A5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6760" y="2370024"/>
            <a:ext cx="10515600" cy="2627730"/>
          </a:xfrm>
        </p:spPr>
        <p:txBody>
          <a:bodyPr>
            <a:noAutofit/>
          </a:bodyPr>
          <a:lstStyle/>
          <a:p>
            <a:r>
              <a:rPr lang="lt-LT" sz="24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LYDERYSTĖS KOMPETENCIJOS PAGRINDINIS LYGMUO</a:t>
            </a:r>
            <a:br>
              <a:rPr lang="lt-LT" sz="2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br>
              <a:rPr lang="lt-LT" sz="2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lt-LT" sz="36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LYDERYSTĖ: KAIP SUDERINTI VISŲ INTERESUS</a:t>
            </a:r>
            <a:endParaRPr lang="lt-LT" sz="36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FDEE50C-7845-739E-24E1-AC951CA9C8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32560" y="5502656"/>
            <a:ext cx="9144000" cy="980440"/>
          </a:xfrm>
        </p:spPr>
        <p:txBody>
          <a:bodyPr>
            <a:normAutofit/>
          </a:bodyPr>
          <a:lstStyle/>
          <a:p>
            <a:r>
              <a:rPr lang="lt-LT" sz="18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Pagrindinis lygis</a:t>
            </a:r>
            <a:r>
              <a:rPr lang="lt-LT" sz="18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: savilyderystė; komandinis darbas ir organizacinis pilietiškumas, suinteresuotų šalių vadyba; sprendimų priėmimas (įskaitant tarptautinį kontekstą); konfliktų valdymas.</a:t>
            </a:r>
            <a:endParaRPr lang="lt-LT" sz="1800" dirty="0"/>
          </a:p>
        </p:txBody>
      </p:sp>
    </p:spTree>
    <p:extLst>
      <p:ext uri="{BB962C8B-B14F-4D97-AF65-F5344CB8AC3E}">
        <p14:creationId xmlns:p14="http://schemas.microsoft.com/office/powerpoint/2010/main" val="10072729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2CF68E-148A-0FE4-037A-D26B93E33A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640" y="1670349"/>
            <a:ext cx="11094720" cy="4667693"/>
          </a:xfrm>
        </p:spPr>
        <p:txBody>
          <a:bodyPr>
            <a:noAutofit/>
          </a:bodyPr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lt-LT" sz="1800" b="1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Programos tikslas</a:t>
            </a:r>
            <a:r>
              <a:rPr lang="lt-LT" sz="18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lt-LT" sz="1800" b="1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18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tobulinti mokymo programos modulių dalyvius gebėjimus dirbti komandose, priimti sprendimus bei valdyti nesutarimus bei konfliktus tarp suinteresuotųjų šalių</a:t>
            </a:r>
            <a:r>
              <a:rPr lang="lt-LT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lt-LT" sz="1800" b="1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Programos uždaviniai:</a:t>
            </a:r>
          </a:p>
          <a:p>
            <a:pPr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lt-LT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Suteikti mokymo programos modulių dalyviams žinių bei įgūdžių, leidžiančių efektyviai valdyti projektų komandas,</a:t>
            </a:r>
          </a:p>
          <a:p>
            <a:pPr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lt-LT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Suteikti žinių bei praktinių įgūdžių kaip suderinti suinteresuotųjų šalių interesus,</a:t>
            </a:r>
          </a:p>
          <a:p>
            <a:pPr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lt-LT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Pagerinti komunikacinius įgūdžius, reikalingus kurti vertę viešojo sektoriaus komandose,</a:t>
            </a:r>
          </a:p>
          <a:p>
            <a:pPr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lt-LT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Lavinti vadovų ir specialistų konfliktų valdymo gebėjimus.</a:t>
            </a:r>
          </a:p>
          <a:p>
            <a:pPr marL="0" indent="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lt-LT" sz="1800" b="1" kern="100" dirty="0">
              <a:solidFill>
                <a:srgbClr val="000000"/>
              </a:solidFill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Bef>
                <a:spcPts val="0"/>
              </a:spcBef>
              <a:buNone/>
            </a:pPr>
            <a:r>
              <a:rPr lang="lt-LT" sz="1800" b="1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Rekomenduojama mokymų trukmė </a:t>
            </a:r>
            <a:r>
              <a:rPr lang="lt-LT" sz="18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lt-LT" sz="1800" kern="100" dirty="0">
                <a:solidFill>
                  <a:srgbClr val="0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nuo </a:t>
            </a:r>
            <a:r>
              <a:rPr lang="en-US" sz="1800" kern="100" dirty="0">
                <a:solidFill>
                  <a:srgbClr val="0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2 </a:t>
            </a:r>
            <a:r>
              <a:rPr lang="en-US" sz="1800" kern="100" dirty="0" err="1">
                <a:solidFill>
                  <a:srgbClr val="0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iki</a:t>
            </a:r>
            <a:r>
              <a:rPr lang="en-US" sz="1800" kern="100" dirty="0">
                <a:solidFill>
                  <a:srgbClr val="0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 8</a:t>
            </a:r>
            <a:r>
              <a:rPr lang="lt-LT" sz="1800" kern="100" dirty="0">
                <a:solidFill>
                  <a:srgbClr val="0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lt-LT" sz="1800" kern="100" dirty="0" err="1">
                <a:solidFill>
                  <a:srgbClr val="0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ak.val</a:t>
            </a:r>
            <a:r>
              <a:rPr lang="lt-LT" sz="1800" kern="100" dirty="0">
                <a:solidFill>
                  <a:srgbClr val="0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. e-mokymosi forma ir nuo </a:t>
            </a:r>
            <a:r>
              <a:rPr lang="en-US" sz="1800" kern="100" dirty="0">
                <a:solidFill>
                  <a:srgbClr val="0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4 </a:t>
            </a:r>
            <a:r>
              <a:rPr lang="en-US" sz="1800" kern="100" dirty="0" err="1">
                <a:solidFill>
                  <a:srgbClr val="0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iki</a:t>
            </a:r>
            <a:r>
              <a:rPr lang="en-US" sz="1800" kern="100" dirty="0">
                <a:solidFill>
                  <a:srgbClr val="0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lt-LT" sz="1800" kern="100" dirty="0">
                <a:solidFill>
                  <a:srgbClr val="0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16 ak.val. kontaktinio mokymosi.</a:t>
            </a:r>
            <a:endParaRPr lang="en-US" sz="1800" kern="100" dirty="0">
              <a:solidFill>
                <a:srgbClr val="000000"/>
              </a:solidFill>
              <a:latin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Bef>
                <a:spcPts val="0"/>
              </a:spcBef>
              <a:buNone/>
            </a:pPr>
            <a:r>
              <a:rPr lang="lt-LT" sz="1800" kern="100" dirty="0">
                <a:solidFill>
                  <a:srgbClr val="0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Trukmė gali būti nustatyta pagal užsakovo poreikius ir galimybes. O</a:t>
            </a:r>
            <a:r>
              <a:rPr lang="en-US" sz="1800" kern="100" dirty="0" err="1">
                <a:solidFill>
                  <a:srgbClr val="0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rganizacija</a:t>
            </a:r>
            <a:r>
              <a:rPr lang="en-US" sz="1800" kern="100" dirty="0">
                <a:solidFill>
                  <a:srgbClr val="0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solidFill>
                  <a:srgbClr val="0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yra</a:t>
            </a:r>
            <a:r>
              <a:rPr lang="en-US" sz="1800" kern="100" dirty="0">
                <a:solidFill>
                  <a:srgbClr val="0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solidFill>
                  <a:srgbClr val="0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laisva</a:t>
            </a:r>
            <a:r>
              <a:rPr lang="en-US" sz="1800" kern="100" dirty="0">
                <a:solidFill>
                  <a:srgbClr val="0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solidFill>
                  <a:srgbClr val="0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rinktis</a:t>
            </a:r>
            <a:r>
              <a:rPr lang="en-US" sz="1800" kern="100" dirty="0">
                <a:solidFill>
                  <a:srgbClr val="0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lt-LT" sz="1800" kern="100" dirty="0">
                <a:solidFill>
                  <a:srgbClr val="0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trukmę,</a:t>
            </a:r>
            <a:r>
              <a:rPr lang="en-US" sz="1800" kern="100" dirty="0">
                <a:solidFill>
                  <a:srgbClr val="0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solidFill>
                  <a:srgbClr val="0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atsižvelgiant</a:t>
            </a:r>
            <a:r>
              <a:rPr lang="en-US" sz="1800" kern="100" dirty="0">
                <a:solidFill>
                  <a:srgbClr val="0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 į tai </a:t>
            </a:r>
            <a:r>
              <a:rPr lang="en-US" sz="1800" kern="100" dirty="0" err="1">
                <a:solidFill>
                  <a:srgbClr val="0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kaip</a:t>
            </a:r>
            <a:r>
              <a:rPr lang="en-US" sz="1800" kern="100" dirty="0">
                <a:solidFill>
                  <a:srgbClr val="0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solidFill>
                  <a:srgbClr val="0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toliau</a:t>
            </a:r>
            <a:r>
              <a:rPr lang="en-US" sz="1800" kern="100" dirty="0">
                <a:solidFill>
                  <a:srgbClr val="0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solidFill>
                  <a:srgbClr val="0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planuos</a:t>
            </a:r>
            <a:r>
              <a:rPr lang="en-US" sz="1800" kern="100" dirty="0">
                <a:solidFill>
                  <a:srgbClr val="0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solidFill>
                  <a:srgbClr val="0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pirkti</a:t>
            </a:r>
            <a:r>
              <a:rPr lang="en-US" sz="1800" kern="100" dirty="0">
                <a:solidFill>
                  <a:srgbClr val="0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1800" kern="100" dirty="0" err="1">
                <a:solidFill>
                  <a:srgbClr val="0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dirbti</a:t>
            </a:r>
            <a:r>
              <a:rPr lang="en-US" sz="1800" kern="100" dirty="0">
                <a:solidFill>
                  <a:srgbClr val="0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solidFill>
                  <a:srgbClr val="0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ar</a:t>
            </a:r>
            <a:r>
              <a:rPr lang="en-US" sz="1800" kern="100" dirty="0">
                <a:solidFill>
                  <a:srgbClr val="0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solidFill>
                  <a:srgbClr val="0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kitaip</a:t>
            </a:r>
            <a:r>
              <a:rPr lang="en-US" sz="1800" kern="100" dirty="0">
                <a:solidFill>
                  <a:srgbClr val="0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solidFill>
                  <a:srgbClr val="0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veikti</a:t>
            </a:r>
            <a:r>
              <a:rPr lang="en-US" sz="1800" kern="100" dirty="0">
                <a:solidFill>
                  <a:srgbClr val="0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solidFill>
                  <a:srgbClr val="0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šių</a:t>
            </a:r>
            <a:r>
              <a:rPr lang="en-US" sz="1800" kern="100" dirty="0">
                <a:solidFill>
                  <a:srgbClr val="0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solidFill>
                  <a:srgbClr val="0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dokumentų</a:t>
            </a:r>
            <a:r>
              <a:rPr lang="en-US" sz="1800" kern="100" dirty="0">
                <a:solidFill>
                  <a:srgbClr val="0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solidFill>
                  <a:srgbClr val="0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pagrindu</a:t>
            </a:r>
            <a:r>
              <a:rPr lang="en-US" sz="1800" kern="100" dirty="0">
                <a:solidFill>
                  <a:srgbClr val="00000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lt-LT" sz="1800" kern="100" dirty="0">
              <a:solidFill>
                <a:srgbClr val="000000"/>
              </a:solidFill>
              <a:latin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2654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4A1819-A5F4-2BEC-FD8C-0E8C2052A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668273"/>
            <a:ext cx="11094720" cy="955040"/>
          </a:xfrm>
        </p:spPr>
        <p:txBody>
          <a:bodyPr>
            <a:noAutofit/>
          </a:bodyPr>
          <a:lstStyle/>
          <a:p>
            <a:r>
              <a:rPr lang="lt-LT" sz="2800" dirty="0"/>
              <a:t>Programos moduliai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2CF68E-148A-0FE4-037A-D26B93E33A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4744" y="2559305"/>
            <a:ext cx="11094720" cy="3948459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lt-LT" sz="1800" b="1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I modulis</a:t>
            </a:r>
            <a:r>
              <a:rPr lang="en-US" sz="1800" b="1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(e-</a:t>
            </a:r>
            <a:r>
              <a:rPr lang="en-US" sz="1800" b="1" kern="1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mokymai</a:t>
            </a:r>
            <a:r>
              <a:rPr lang="en-US" sz="1800" b="1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)</a:t>
            </a:r>
            <a:r>
              <a:rPr lang="lt-LT" sz="18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. </a:t>
            </a:r>
            <a:r>
              <a:rPr lang="lt-LT" sz="1800" b="1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Šiuolaikinės lyderystės mokyklos</a:t>
            </a:r>
            <a:r>
              <a:rPr lang="lt-LT" sz="18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. Kas man yra lyderystė? Ar aš noriu vesti kitus, ar noriu būti vedamas? </a:t>
            </a:r>
            <a:r>
              <a:rPr lang="lt-LT" sz="1800" kern="1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Savilyderystė</a:t>
            </a:r>
            <a:r>
              <a:rPr lang="lt-LT" sz="18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endParaRPr lang="en-US" sz="1800" kern="100" dirty="0"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lt-LT" sz="1800" b="1" kern="0" dirty="0">
                <a:ea typeface="Aptos" panose="020B0004020202020204" pitchFamily="34" charset="0"/>
                <a:cs typeface="Times New Roman" panose="02020603050405020304" pitchFamily="18" charset="0"/>
              </a:rPr>
              <a:t>II modulis</a:t>
            </a:r>
            <a:r>
              <a:rPr lang="en-US" sz="1800" b="1" kern="0" dirty="0">
                <a:ea typeface="Aptos" panose="020B0004020202020204" pitchFamily="34" charset="0"/>
                <a:cs typeface="Times New Roman" panose="02020603050405020304" pitchFamily="18" charset="0"/>
              </a:rPr>
              <a:t> (e-</a:t>
            </a:r>
            <a:r>
              <a:rPr lang="en-US" sz="1800" b="1" kern="0" dirty="0" err="1">
                <a:ea typeface="Aptos" panose="020B0004020202020204" pitchFamily="34" charset="0"/>
                <a:cs typeface="Times New Roman" panose="02020603050405020304" pitchFamily="18" charset="0"/>
              </a:rPr>
              <a:t>mokymai</a:t>
            </a:r>
            <a:r>
              <a:rPr lang="en-US" sz="1800" b="1" kern="0" dirty="0">
                <a:ea typeface="Aptos" panose="020B0004020202020204" pitchFamily="34" charset="0"/>
                <a:cs typeface="Times New Roman" panose="02020603050405020304" pitchFamily="18" charset="0"/>
              </a:rPr>
              <a:t>)</a:t>
            </a:r>
            <a:r>
              <a:rPr lang="lt-LT" sz="1800" b="1" kern="0" dirty="0">
                <a:ea typeface="Aptos" panose="020B0004020202020204" pitchFamily="34" charset="0"/>
                <a:cs typeface="Times New Roman" panose="02020603050405020304" pitchFamily="18" charset="0"/>
              </a:rPr>
              <a:t>. Komandinis darbas ir organizacinis pilietiškumas</a:t>
            </a:r>
            <a:r>
              <a:rPr lang="lt-LT" sz="1800" kern="0" dirty="0">
                <a:ea typeface="Aptos" panose="020B0004020202020204" pitchFamily="34" charset="0"/>
                <a:cs typeface="Times New Roman" panose="02020603050405020304" pitchFamily="18" charset="0"/>
              </a:rPr>
              <a:t>. Komandinis darbas vs individualus. Sprendimų priėmimas tarptautiniame kontekste. Kas yra pilietiškumas mūsų organizacijoje? Kaip jis pasireiškia? </a:t>
            </a:r>
            <a:endParaRPr lang="en-US" sz="1800" kern="0" dirty="0"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lt-LT" sz="1800" b="1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III modulis</a:t>
            </a:r>
            <a:r>
              <a:rPr lang="en-US" sz="1800" b="1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(</a:t>
            </a:r>
            <a:r>
              <a:rPr lang="en-US" sz="1800" b="1" kern="1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kontaktiniai</a:t>
            </a:r>
            <a:r>
              <a:rPr lang="en-US" sz="1800" b="1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kern="1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mokymai</a:t>
            </a:r>
            <a:r>
              <a:rPr lang="en-US" sz="1800" b="1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)</a:t>
            </a:r>
            <a:r>
              <a:rPr lang="lt-LT" sz="18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. </a:t>
            </a:r>
            <a:r>
              <a:rPr lang="lt-LT" sz="1800" b="1" spc="-5" dirty="0">
                <a:effectLst/>
                <a:ea typeface="Calibri" panose="020F0502020204030204" pitchFamily="34" charset="0"/>
              </a:rPr>
              <a:t>Suinteresuotųjų</a:t>
            </a:r>
            <a:r>
              <a:rPr lang="lt-LT" sz="1800" b="1" spc="-10" dirty="0">
                <a:effectLst/>
                <a:ea typeface="Calibri" panose="020F0502020204030204" pitchFamily="34" charset="0"/>
              </a:rPr>
              <a:t> </a:t>
            </a:r>
            <a:r>
              <a:rPr lang="lt-LT" sz="1800" b="1" spc="-5" dirty="0">
                <a:effectLst/>
                <a:ea typeface="Calibri" panose="020F0502020204030204" pitchFamily="34" charset="0"/>
              </a:rPr>
              <a:t>šalių</a:t>
            </a:r>
            <a:r>
              <a:rPr lang="lt-LT" sz="1800" b="1" spc="-10" dirty="0">
                <a:effectLst/>
                <a:ea typeface="Calibri" panose="020F0502020204030204" pitchFamily="34" charset="0"/>
              </a:rPr>
              <a:t> </a:t>
            </a:r>
            <a:r>
              <a:rPr lang="lt-LT" sz="1800" b="1" spc="-5" dirty="0">
                <a:effectLst/>
                <a:ea typeface="Calibri" panose="020F0502020204030204" pitchFamily="34" charset="0"/>
              </a:rPr>
              <a:t>vadyba</a:t>
            </a:r>
            <a:r>
              <a:rPr lang="lt-LT" sz="1800" spc="-5" dirty="0">
                <a:effectLst/>
                <a:ea typeface="Calibri" panose="020F0502020204030204" pitchFamily="34" charset="0"/>
              </a:rPr>
              <a:t>: kas</a:t>
            </a:r>
            <a:r>
              <a:rPr lang="lt-LT" sz="1800" spc="-10" dirty="0">
                <a:effectLst/>
                <a:ea typeface="Calibri" panose="020F0502020204030204" pitchFamily="34" charset="0"/>
              </a:rPr>
              <a:t> </a:t>
            </a:r>
            <a:r>
              <a:rPr lang="lt-LT" sz="1800" spc="-5" dirty="0">
                <a:effectLst/>
                <a:ea typeface="Calibri" panose="020F0502020204030204" pitchFamily="34" charset="0"/>
              </a:rPr>
              <a:t>mūsų</a:t>
            </a:r>
            <a:r>
              <a:rPr lang="lt-LT" sz="1800" spc="-10" dirty="0">
                <a:effectLst/>
                <a:ea typeface="Calibri" panose="020F0502020204030204" pitchFamily="34" charset="0"/>
              </a:rPr>
              <a:t> </a:t>
            </a:r>
            <a:r>
              <a:rPr lang="lt-LT" sz="1800" spc="-5" dirty="0">
                <a:effectLst/>
                <a:ea typeface="Calibri" panose="020F0502020204030204" pitchFamily="34" charset="0"/>
              </a:rPr>
              <a:t>projekte</a:t>
            </a:r>
            <a:r>
              <a:rPr lang="lt-LT" sz="1800" spc="-10" dirty="0">
                <a:effectLst/>
                <a:ea typeface="Calibri" panose="020F0502020204030204" pitchFamily="34" charset="0"/>
              </a:rPr>
              <a:t> </a:t>
            </a:r>
            <a:r>
              <a:rPr lang="lt-LT" sz="1800" spc="-5" dirty="0">
                <a:effectLst/>
                <a:ea typeface="Calibri" panose="020F0502020204030204" pitchFamily="34" charset="0"/>
              </a:rPr>
              <a:t>yra suinteresuotosios šalys? Suinteresuotųjų</a:t>
            </a:r>
            <a:r>
              <a:rPr lang="lt-LT" sz="1800" spc="-75" dirty="0">
                <a:effectLst/>
                <a:ea typeface="Calibri" panose="020F0502020204030204" pitchFamily="34" charset="0"/>
              </a:rPr>
              <a:t> </a:t>
            </a:r>
            <a:r>
              <a:rPr lang="lt-LT" sz="1800" spc="-5" dirty="0">
                <a:effectLst/>
                <a:ea typeface="Calibri" panose="020F0502020204030204" pitchFamily="34" charset="0"/>
              </a:rPr>
              <a:t>šalių</a:t>
            </a:r>
            <a:r>
              <a:rPr lang="lt-LT" sz="1800" spc="-75" dirty="0">
                <a:effectLst/>
                <a:ea typeface="Calibri" panose="020F0502020204030204" pitchFamily="34" charset="0"/>
              </a:rPr>
              <a:t> </a:t>
            </a:r>
            <a:r>
              <a:rPr lang="lt-LT" sz="1800" spc="-5" dirty="0">
                <a:effectLst/>
                <a:ea typeface="Calibri" panose="020F0502020204030204" pitchFamily="34" charset="0"/>
              </a:rPr>
              <a:t>lūkesčiai</a:t>
            </a:r>
            <a:r>
              <a:rPr lang="lt-LT" sz="1800" spc="-75" dirty="0">
                <a:effectLst/>
                <a:ea typeface="Calibri" panose="020F0502020204030204" pitchFamily="34" charset="0"/>
              </a:rPr>
              <a:t> </a:t>
            </a:r>
            <a:r>
              <a:rPr lang="lt-LT" sz="1800" spc="-5" dirty="0">
                <a:effectLst/>
                <a:ea typeface="Calibri" panose="020F0502020204030204" pitchFamily="34" charset="0"/>
              </a:rPr>
              <a:t>ir</a:t>
            </a:r>
            <a:r>
              <a:rPr lang="lt-LT" sz="1800" spc="-75" dirty="0">
                <a:effectLst/>
                <a:ea typeface="Calibri" panose="020F0502020204030204" pitchFamily="34" charset="0"/>
              </a:rPr>
              <a:t> </a:t>
            </a:r>
            <a:r>
              <a:rPr lang="lt-LT" sz="1800" spc="-5" dirty="0">
                <a:effectLst/>
                <a:ea typeface="Calibri" panose="020F0502020204030204" pitchFamily="34" charset="0"/>
              </a:rPr>
              <a:t>interesai,</a:t>
            </a:r>
            <a:r>
              <a:rPr lang="lt-LT" sz="1800" spc="-75" dirty="0">
                <a:effectLst/>
                <a:ea typeface="Calibri" panose="020F0502020204030204" pitchFamily="34" charset="0"/>
              </a:rPr>
              <a:t> </a:t>
            </a:r>
            <a:r>
              <a:rPr lang="lt-LT" sz="1800" spc="-5" dirty="0">
                <a:effectLst/>
                <a:ea typeface="Calibri" panose="020F0502020204030204" pitchFamily="34" charset="0"/>
              </a:rPr>
              <a:t>kaip</a:t>
            </a:r>
            <a:r>
              <a:rPr lang="lt-LT" sz="1800" spc="-75" dirty="0">
                <a:effectLst/>
                <a:ea typeface="Calibri" panose="020F0502020204030204" pitchFamily="34" charset="0"/>
              </a:rPr>
              <a:t> </a:t>
            </a:r>
            <a:r>
              <a:rPr lang="lt-LT" sz="1800" spc="-5" dirty="0">
                <a:effectLst/>
                <a:ea typeface="Calibri" panose="020F0502020204030204" pitchFamily="34" charset="0"/>
              </a:rPr>
              <a:t>juos</a:t>
            </a:r>
            <a:r>
              <a:rPr lang="lt-LT" sz="1800" spc="-75" dirty="0">
                <a:effectLst/>
                <a:ea typeface="Calibri" panose="020F0502020204030204" pitchFamily="34" charset="0"/>
              </a:rPr>
              <a:t> </a:t>
            </a:r>
            <a:r>
              <a:rPr lang="lt-LT" sz="1800" spc="-5" dirty="0">
                <a:effectLst/>
                <a:ea typeface="Calibri" panose="020F0502020204030204" pitchFamily="34" charset="0"/>
              </a:rPr>
              <a:t>galima</a:t>
            </a:r>
            <a:r>
              <a:rPr lang="lt-LT" sz="1800" spc="-75" dirty="0">
                <a:effectLst/>
                <a:ea typeface="Calibri" panose="020F0502020204030204" pitchFamily="34" charset="0"/>
              </a:rPr>
              <a:t> </a:t>
            </a:r>
            <a:r>
              <a:rPr lang="lt-LT" sz="1800" spc="-5" dirty="0">
                <a:effectLst/>
                <a:ea typeface="Calibri" panose="020F0502020204030204" pitchFamily="34" charset="0"/>
              </a:rPr>
              <a:t>suderinti? </a:t>
            </a:r>
            <a:endParaRPr lang="en-US" sz="1800" spc="-5" dirty="0">
              <a:ea typeface="Calibri" panose="020F0502020204030204" pitchFamily="34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lt-LT" sz="1800" b="1" kern="0" dirty="0">
                <a:ea typeface="Aptos" panose="020B0004020202020204" pitchFamily="34" charset="0"/>
                <a:cs typeface="Times New Roman" panose="02020603050405020304" pitchFamily="18" charset="0"/>
              </a:rPr>
              <a:t>I</a:t>
            </a:r>
            <a:r>
              <a:rPr lang="lt-LT" sz="1800" b="1" kern="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V modulis</a:t>
            </a:r>
            <a:r>
              <a:rPr lang="en-US" sz="1800" b="1" kern="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(</a:t>
            </a:r>
            <a:r>
              <a:rPr lang="en-US" sz="1800" b="1" kern="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kontaktiniai</a:t>
            </a:r>
            <a:r>
              <a:rPr lang="en-US" sz="1800" b="1" kern="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kern="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mokymai</a:t>
            </a:r>
            <a:r>
              <a:rPr lang="en-US" sz="1800" b="1" kern="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)</a:t>
            </a:r>
            <a:r>
              <a:rPr lang="lt-LT" sz="1800" kern="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. </a:t>
            </a:r>
            <a:r>
              <a:rPr lang="lt-LT" sz="1800" b="1" kern="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Konfliktų valdymas</a:t>
            </a:r>
            <a:r>
              <a:rPr lang="lt-LT" sz="1800" kern="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. Konfliktų šaltinia ir tipologija. Konfliktų lygiai. Individualus konfliktų sprendimo stilius. </a:t>
            </a:r>
            <a:endParaRPr lang="lt-LT" sz="1800" kern="10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7067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4A1819-A5F4-2BEC-FD8C-0E8C2052A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1540257"/>
            <a:ext cx="11094720" cy="955040"/>
          </a:xfrm>
        </p:spPr>
        <p:txBody>
          <a:bodyPr>
            <a:noAutofit/>
          </a:bodyPr>
          <a:lstStyle/>
          <a:p>
            <a:r>
              <a:rPr lang="lt-LT" sz="2800" b="1" dirty="0"/>
              <a:t>I programos modulio turinys. Savilyderystė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2CF68E-148A-0FE4-037A-D26B93E33A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4744" y="2559305"/>
            <a:ext cx="11094720" cy="3948459"/>
          </a:xfrm>
        </p:spPr>
        <p:txBody>
          <a:bodyPr>
            <a:normAutofit/>
          </a:bodyPr>
          <a:lstStyle/>
          <a:p>
            <a:pPr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lt-LT" sz="18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Šiuolaikinės lyderystės mokyklos. Kas man yra lyderystė? Ar aš noriu vesti kitus, ar noriu būti vedamas?</a:t>
            </a:r>
          </a:p>
          <a:p>
            <a:pPr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lt-LT" sz="1800" kern="100" dirty="0">
                <a:ea typeface="Aptos" panose="020B0004020202020204" pitchFamily="34" charset="0"/>
                <a:cs typeface="Times New Roman" panose="02020603050405020304" pitchFamily="18" charset="0"/>
              </a:rPr>
              <a:t>Savilyderystės sritys: kas esu (savęs suvokimas) ir ką aš darau (savireguliacija, savimotyvacija, pasitikėjimas savimi, gebėjimas prisitaikyti, proaktyvumas, savęs valdymas, komunikacija, atsparumas, tikslai ir planavimas, mokymasis ir augimas, vertybėmis grįsta lyderystė)</a:t>
            </a:r>
            <a:endParaRPr lang="lt-LT" sz="1800" kern="10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lt-LT" sz="18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Savilyderystė apima tokias dedamasias, kaip:</a:t>
            </a:r>
          </a:p>
          <a:p>
            <a:pPr lvl="1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lt-LT" sz="1800" dirty="0"/>
              <a:t>Iniciatyvumas siekiant savo užsibrėžtų tikslų, valdant savo elgesį bei emocijas asmeniniame bei profesiniame gyvenime</a:t>
            </a:r>
          </a:p>
          <a:p>
            <a:pPr lvl="1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lt-LT" sz="1800" dirty="0"/>
              <a:t>Procesas, kurio metu žmonės </a:t>
            </a:r>
            <a:r>
              <a:rPr lang="lt-LT" sz="1800" b="1" dirty="0"/>
              <a:t>daro įtaką SAU</a:t>
            </a:r>
            <a:r>
              <a:rPr lang="lt-LT" sz="1800" dirty="0"/>
              <a:t>, kad galėtų judėti tinkama kryptimi ir pasiektų motyvaciją, reikalingą elgtis ir veikti pageidaujamais būdais</a:t>
            </a:r>
          </a:p>
          <a:p>
            <a:pPr lvl="1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lt-LT" sz="1800" dirty="0"/>
              <a:t>Apima</a:t>
            </a:r>
            <a:r>
              <a:rPr lang="lt-LT" sz="1800" b="1" dirty="0"/>
              <a:t> </a:t>
            </a:r>
            <a:r>
              <a:rPr lang="lt-LT" sz="1800" dirty="0"/>
              <a:t>konkrečius</a:t>
            </a:r>
            <a:r>
              <a:rPr lang="lt-LT" sz="1800" b="1" dirty="0"/>
              <a:t> elgesio ir pažinimo strategijų rinkinius</a:t>
            </a:r>
            <a:r>
              <a:rPr lang="lt-LT" sz="1800" dirty="0"/>
              <a:t>, skirtus individualiems veiklos rezultatams formuoti.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lt-LT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94109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4A1819-A5F4-2BEC-FD8C-0E8C2052A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668273"/>
            <a:ext cx="11094720" cy="955040"/>
          </a:xfrm>
        </p:spPr>
        <p:txBody>
          <a:bodyPr>
            <a:noAutofit/>
          </a:bodyPr>
          <a:lstStyle/>
          <a:p>
            <a:r>
              <a:rPr lang="lt-LT" sz="2800" b="1" dirty="0"/>
              <a:t>II programos modulio turinys. Komandinis darbas ir organizacinis pilietiškumas. Sprendimų priėmimas tarptautiniame kontekste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2CF68E-148A-0FE4-037A-D26B93E33A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4744" y="2761488"/>
            <a:ext cx="11094720" cy="3746276"/>
          </a:xfrm>
        </p:spPr>
        <p:txBody>
          <a:bodyPr>
            <a:normAutofit fontScale="92500" lnSpcReduction="20000"/>
          </a:bodyPr>
          <a:lstStyle/>
          <a:p>
            <a:pPr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lt-LT" sz="1900" kern="100" dirty="0">
                <a:ea typeface="Aptos" panose="020B0004020202020204" pitchFamily="34" charset="0"/>
                <a:cs typeface="Times New Roman" panose="02020603050405020304" pitchFamily="18" charset="0"/>
              </a:rPr>
              <a:t>Tradicinės komandos ir projektinės komandos: skirtumai ir panašumai. </a:t>
            </a:r>
            <a:r>
              <a:rPr lang="lt-LT" sz="19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Projekto komandos narių motyvacija ir įsipareigojimai. Komandos vystymosi etapai ir kuriame etape yra mūsų komanda?</a:t>
            </a:r>
            <a:r>
              <a:rPr lang="lt-LT" sz="1900" kern="100" dirty="0">
                <a:cs typeface="Times New Roman" panose="02020603050405020304" pitchFamily="18" charset="0"/>
              </a:rPr>
              <a:t> </a:t>
            </a:r>
          </a:p>
          <a:p>
            <a:pPr lvl="1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lt-LT" sz="1400" kern="100" dirty="0">
                <a:cs typeface="Times New Roman" panose="02020603050405020304" pitchFamily="18" charset="0"/>
              </a:rPr>
              <a:t>Komanda susideda iš </a:t>
            </a:r>
            <a:r>
              <a:rPr lang="lt-LT" sz="1400" i="0" u="none" strike="noStrike" baseline="0" dirty="0"/>
              <a:t>susideda iš dviejų ar daugiau asmenų, kurie atlieka organizaciniu požiūriu svarbias užduotis, turi vieną ar daugiau bendrų tikslų, turi užduočių tarpusavio priklausomybę, bendrauja socialiai, </a:t>
            </a:r>
            <a:r>
              <a:rPr lang="lt-LT" sz="1400" dirty="0"/>
              <a:t>a</a:t>
            </a:r>
            <a:r>
              <a:rPr lang="lt-LT" sz="1400" i="0" u="none" strike="noStrike" baseline="0" dirty="0"/>
              <a:t>psibrėžia ir išlaiko ribas, </a:t>
            </a:r>
            <a:r>
              <a:rPr lang="lt-LT" sz="1400" dirty="0"/>
              <a:t>veikia tam tikrame </a:t>
            </a:r>
            <a:r>
              <a:rPr lang="lt-LT" sz="1400" i="0" u="none" strike="noStrike" baseline="0" dirty="0"/>
              <a:t>organizaciniame kontekste. </a:t>
            </a:r>
            <a:r>
              <a:rPr lang="lt-LT" sz="1400" dirty="0"/>
              <a:t>(</a:t>
            </a:r>
            <a:r>
              <a:rPr lang="lt-LT" sz="1400" dirty="0" err="1"/>
              <a:t>Arrow</a:t>
            </a:r>
            <a:r>
              <a:rPr lang="lt-LT" sz="1400" dirty="0"/>
              <a:t>, </a:t>
            </a:r>
            <a:r>
              <a:rPr lang="lt-LT" sz="1400" dirty="0" err="1"/>
              <a:t>McGrath</a:t>
            </a:r>
            <a:r>
              <a:rPr lang="lt-LT" sz="1400" dirty="0"/>
              <a:t> ir </a:t>
            </a:r>
            <a:r>
              <a:rPr lang="lt-LT" sz="1400" dirty="0" err="1"/>
              <a:t>Berdahl</a:t>
            </a:r>
            <a:r>
              <a:rPr lang="lt-LT" sz="1400" dirty="0"/>
              <a:t>, 2000; </a:t>
            </a:r>
            <a:r>
              <a:rPr lang="lt-LT" sz="1400" dirty="0" err="1"/>
              <a:t>Kozlowski</a:t>
            </a:r>
            <a:r>
              <a:rPr lang="lt-LT" sz="1400" dirty="0"/>
              <a:t>, </a:t>
            </a:r>
            <a:r>
              <a:rPr lang="lt-LT" sz="1400" dirty="0" err="1"/>
              <a:t>Gully</a:t>
            </a:r>
            <a:r>
              <a:rPr lang="lt-LT" sz="1400" dirty="0"/>
              <a:t>, </a:t>
            </a:r>
            <a:r>
              <a:rPr lang="lt-LT" sz="1400" dirty="0" err="1"/>
              <a:t>Nason</a:t>
            </a:r>
            <a:r>
              <a:rPr lang="lt-LT" sz="1400" dirty="0"/>
              <a:t> ir </a:t>
            </a:r>
            <a:r>
              <a:rPr lang="lt-LT" sz="1400" dirty="0" err="1"/>
              <a:t>Smith</a:t>
            </a:r>
            <a:r>
              <a:rPr lang="lt-LT" sz="1400" dirty="0"/>
              <a:t>, 1999; </a:t>
            </a:r>
            <a:r>
              <a:rPr lang="lt-LT" sz="1400" dirty="0" err="1"/>
              <a:t>Kozlowski</a:t>
            </a:r>
            <a:r>
              <a:rPr lang="lt-LT" sz="1400" dirty="0"/>
              <a:t> ir </a:t>
            </a:r>
            <a:r>
              <a:rPr lang="lt-LT" sz="1400" dirty="0" err="1"/>
              <a:t>Bell</a:t>
            </a:r>
            <a:r>
              <a:rPr lang="lt-LT" sz="1400" dirty="0"/>
              <a:t>, 2003; Salas, </a:t>
            </a:r>
            <a:r>
              <a:rPr lang="lt-LT" sz="1400" dirty="0" err="1"/>
              <a:t>Dickinson</a:t>
            </a:r>
            <a:r>
              <a:rPr lang="lt-LT" sz="1400" dirty="0"/>
              <a:t>, </a:t>
            </a:r>
            <a:r>
              <a:rPr lang="lt-LT" sz="1400" dirty="0" err="1"/>
              <a:t>Converse</a:t>
            </a:r>
            <a:r>
              <a:rPr lang="lt-LT" sz="1400" dirty="0"/>
              <a:t> ir </a:t>
            </a:r>
            <a:r>
              <a:rPr lang="lt-LT" sz="1400" dirty="0" err="1"/>
              <a:t>Tannenbaum</a:t>
            </a:r>
            <a:r>
              <a:rPr lang="lt-LT" sz="1400" dirty="0"/>
              <a:t>, 1992).</a:t>
            </a:r>
          </a:p>
          <a:p>
            <a:pPr lvl="1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lt-LT" altLang="lt-LT" sz="1400" dirty="0"/>
              <a:t>Projekto komandos akcentai: aiški veiklos pradžia ir pabaiga, naujos užduotys, kurių komandos nariai galbūt nedaro kasdien, komandos narių įvairumas, prioritetų paskirstymas (laikas ir energija), įsitraukimo momentas: kaip nariai pateko čia,  skirtingos patirtys iš savo padalinių („užgyventas turtas“), skirtingos „vadovavimo“ patirtys.</a:t>
            </a:r>
          </a:p>
          <a:p>
            <a:pPr algn="just"/>
            <a:r>
              <a:rPr lang="lt-LT" sz="1900" dirty="0"/>
              <a:t>Organizacinis teisingumas ir pilietiškumas. Komandos narių jausmas apie tai, ar su jais teisingai elgiamasi darbe.  Komandos nariai lygina tai, kaip su jais elgiamasi, su tuo, kaip elgiamasi su kitais; supratimas apie teisingumą organizacijose susideda iš suvokimo, kaip priimami sprendimai dėl rezultatų paskirstymo, ir suvokimo apie pačių rezultatų teisingumą.</a:t>
            </a:r>
          </a:p>
          <a:p>
            <a:pPr algn="just"/>
            <a:r>
              <a:rPr lang="lt-LT" sz="1900" kern="0" dirty="0">
                <a:ea typeface="Aptos" panose="020B0004020202020204" pitchFamily="34" charset="0"/>
                <a:cs typeface="Times New Roman" panose="02020603050405020304" pitchFamily="18" charset="0"/>
              </a:rPr>
              <a:t>Sprendimų priėmimas tarptautiniame kontekste: interesai, veikimo</a:t>
            </a:r>
            <a:r>
              <a:rPr lang="en-US" sz="1900" kern="0" dirty="0"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lt-LT" sz="1900" kern="0" dirty="0">
                <a:ea typeface="Aptos" panose="020B0004020202020204" pitchFamily="34" charset="0"/>
                <a:cs typeface="Times New Roman" panose="02020603050405020304" pitchFamily="18" charset="0"/>
              </a:rPr>
              <a:t>įpročiai, galios pasiskirstymas, nacionaliniai ypatumai.</a:t>
            </a:r>
            <a:endParaRPr lang="lt-LT" sz="1900" kern="100" dirty="0"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65545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4A1819-A5F4-2BEC-FD8C-0E8C2052A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604265"/>
            <a:ext cx="11094720" cy="955040"/>
          </a:xfrm>
        </p:spPr>
        <p:txBody>
          <a:bodyPr>
            <a:noAutofit/>
          </a:bodyPr>
          <a:lstStyle/>
          <a:p>
            <a:r>
              <a:rPr lang="lt-LT" sz="2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III programos modulio turinys</a:t>
            </a:r>
            <a:r>
              <a:rPr lang="lt-LT" sz="2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 </a:t>
            </a:r>
            <a:r>
              <a:rPr lang="lt-LT" sz="2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Suinteresuotųjų šalių vadyba</a:t>
            </a:r>
            <a:endParaRPr lang="lt-LT" sz="28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2CF68E-148A-0FE4-037A-D26B93E33A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920" y="2632457"/>
            <a:ext cx="11094720" cy="3948459"/>
          </a:xfrm>
        </p:spPr>
        <p:txBody>
          <a:bodyPr>
            <a:normAutofit/>
          </a:bodyPr>
          <a:lstStyle/>
          <a:p>
            <a:pPr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lt-LT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Suinteresuotųjų šalių vadyba: kas mūsų projekte yra suinteresuotosios šalys? Suinteresuotųjų šalių lūkesčiai ir interesai, kaip juos galima suderinti?</a:t>
            </a:r>
          </a:p>
          <a:p>
            <a:pPr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lt-LT" sz="18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Identifikavimas suinteresuotojų projekto šalių – visi asmenys, kurie bus įtakoti arba galvoja, kad gali būti įtakoti projekto proceso ar rezultato.</a:t>
            </a:r>
          </a:p>
          <a:p>
            <a:pPr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lt-LT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Suinter</a:t>
            </a:r>
            <a:r>
              <a:rPr lang="lt-LT" sz="18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esuotųjų šalių analizė ir skirstymas jų pagal domėjimąsi projektu ir galią daryti įtaką.</a:t>
            </a:r>
          </a:p>
          <a:p>
            <a:pPr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lt-LT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</a:t>
            </a:r>
            <a:r>
              <a:rPr lang="en-US" sz="1800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uinteresuot</a:t>
            </a:r>
            <a:r>
              <a:rPr lang="lt-LT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ųjų šalių analizė ir komunikacijos strategijos pasirinkimas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lt-LT" sz="1800" kern="100" dirty="0">
              <a:latin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95649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4A1819-A5F4-2BEC-FD8C-0E8C2052A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430529"/>
            <a:ext cx="11094720" cy="955040"/>
          </a:xfrm>
        </p:spPr>
        <p:txBody>
          <a:bodyPr>
            <a:noAutofit/>
          </a:bodyPr>
          <a:lstStyle/>
          <a:p>
            <a:r>
              <a:rPr lang="lt-LT" sz="28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IV programos modulio turinys</a:t>
            </a:r>
            <a:r>
              <a:rPr lang="lt-LT" sz="28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 </a:t>
            </a:r>
            <a:r>
              <a:rPr lang="lt-LT" sz="28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Konfliktų valdymas</a:t>
            </a:r>
            <a:endParaRPr lang="lt-LT" sz="28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2CF68E-148A-0FE4-037A-D26B93E33A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920" y="2385569"/>
            <a:ext cx="11094720" cy="419534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lt-LT" sz="18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Konflikto sąvoka ir mano bei mūsų nuostatos į konfliktus. Konfliktų šaltiniai ir tipologija. Konfliktų lygiai vidiniai, tarpasmeniniai, komandoje bei visoje institucijoje. Konfliktų sprendimas</a:t>
            </a:r>
            <a:r>
              <a:rPr lang="lt-LT" sz="1800" kern="100" dirty="0"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lt-LT" sz="1800" dirty="0"/>
              <a:t>Konfliktų priežastys organizacijoje supratimas: išteklių, kuriuos reikia skirstyti, ribotumas;  darbuotojų tikslų, vertybių, elgesio būdų, kvalifikacijos lygio, išsilavinimo skirtumai; uždavinių tarpusavio priklausomybė, neteisingas atsakomybės paskirstymas; netinkama komunikacija.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lt-LT" sz="1800" dirty="0"/>
              <a:t>Konfliktai gali būti skirstomi į paprastus (įvykis-reakcija) ir į sudėtingus (įvykis-atidėta/neišreikšta reakcija-neadekvati reakcija). Konflikto tipo atpažinimas ir veikimo būdo pasirinkimas.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lt-LT" sz="1800" dirty="0"/>
              <a:t>Konflikto analizė iš skirtingų konfliktų perspektyvos (</a:t>
            </a:r>
            <a:r>
              <a:rPr lang="lt-LT" sz="1800" dirty="0" err="1"/>
              <a:t>F.Meulmeester</a:t>
            </a:r>
            <a:r>
              <a:rPr lang="lt-LT" sz="1800" dirty="0"/>
              <a:t>): </a:t>
            </a:r>
            <a:r>
              <a:rPr lang="lt-LT" sz="1800" i="1" dirty="0"/>
              <a:t>turinio</a:t>
            </a:r>
            <a:r>
              <a:rPr lang="lt-LT" sz="1800" dirty="0"/>
              <a:t> (apie ką čia?); </a:t>
            </a:r>
            <a:r>
              <a:rPr lang="lt-LT" sz="1800" i="1" dirty="0"/>
              <a:t>santykių </a:t>
            </a:r>
            <a:r>
              <a:rPr lang="lt-LT" sz="1800" dirty="0"/>
              <a:t>kiek žmonės įtraukti ir kokį poveikį tai daro konfliktui ir tų žmonių santykiui?); </a:t>
            </a:r>
            <a:r>
              <a:rPr lang="lt-LT" sz="1800" i="1" dirty="0" err="1"/>
              <a:t>proces</a:t>
            </a:r>
            <a:r>
              <a:rPr lang="en-US" sz="1800" i="1" dirty="0"/>
              <a:t>as</a:t>
            </a:r>
            <a:r>
              <a:rPr lang="lt-LT" sz="1800" i="1" dirty="0"/>
              <a:t> </a:t>
            </a:r>
            <a:r>
              <a:rPr lang="lt-LT" sz="1800" dirty="0"/>
              <a:t>(kaip žmonės tvarkosi su tuo, kad išvengti ar išspręsti konfliktą?); </a:t>
            </a:r>
            <a:r>
              <a:rPr lang="lt-LT" sz="1800" i="1" dirty="0"/>
              <a:t>elgsena</a:t>
            </a:r>
            <a:r>
              <a:rPr lang="lt-LT" sz="1800" dirty="0"/>
              <a:t> (kaip žmonių elgsena daro poveikį konfliktui?); </a:t>
            </a:r>
            <a:r>
              <a:rPr lang="lt-LT" sz="1800" i="1" dirty="0"/>
              <a:t>organizacija</a:t>
            </a:r>
            <a:r>
              <a:rPr lang="lt-LT" sz="1800" dirty="0"/>
              <a:t> (kaip konfliktas yra veikiamas arba sukeltas organizacinių aspektų?); </a:t>
            </a:r>
            <a:r>
              <a:rPr lang="lt-LT" sz="1800" i="1" dirty="0"/>
              <a:t>tarpkultūrinė</a:t>
            </a:r>
            <a:r>
              <a:rPr lang="lt-LT" sz="1800" dirty="0"/>
              <a:t> (kaip konfliktas yra veikiamas arba sukeltas kultūrinių skirtumų?). </a:t>
            </a:r>
          </a:p>
          <a:p>
            <a:r>
              <a:rPr lang="lt-LT" sz="1800" dirty="0"/>
              <a:t>Konflikto sprendimas - atskyrimas žmonių nuo problemų ir fokusas į interesus, o ne pozicijas.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sz="800" dirty="0"/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endParaRPr lang="en-US" sz="1000" dirty="0"/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endParaRPr lang="en-US" sz="1200" dirty="0"/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endParaRPr lang="lt-LT" sz="1800" kern="100" dirty="0">
              <a:latin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53127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2CF68E-148A-0FE4-037A-D26B93E33A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920" y="2340863"/>
            <a:ext cx="11094720" cy="4432077"/>
          </a:xfrm>
        </p:spPr>
        <p:txBody>
          <a:bodyPr>
            <a:noAutofit/>
          </a:bodyPr>
          <a:lstStyle/>
          <a:p>
            <a:pPr marL="0" indent="0" algn="just">
              <a:lnSpc>
                <a:spcPct val="107000"/>
              </a:lnSpc>
              <a:spcBef>
                <a:spcPts val="0"/>
              </a:spcBef>
              <a:buNone/>
            </a:pPr>
            <a:r>
              <a:rPr lang="lt-LT" sz="1800" b="1" kern="1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Įgyjamos ir plėtojamos kompetencijos</a:t>
            </a:r>
            <a:r>
              <a:rPr lang="lt-LT" sz="1800" b="1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jų vertinimo būdai, užduotys skirtos patobulinti kompetencijas</a:t>
            </a:r>
            <a:r>
              <a:rPr lang="en-US" sz="1800" b="1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 algn="just">
              <a:lnSpc>
                <a:spcPct val="107000"/>
              </a:lnSpc>
              <a:spcBef>
                <a:spcPts val="0"/>
              </a:spcBef>
              <a:buNone/>
            </a:pPr>
            <a:endParaRPr lang="en-US" sz="1800" b="1" kern="100" dirty="0">
              <a:solidFill>
                <a:srgbClr val="000000"/>
              </a:solidFill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lt-LT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Ugdomas savęs pažinimas ir įsivertinimas bei supratimas savyje lyderystės poreikio kilmės,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lt-LT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Įgytos žinios apie tradicinių ir projektinių komandų valdymą,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lt-LT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Sprendimų priėmimo tarptautinėje grupėje įgūdžių tobulinimas,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lt-LT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Ugdomas gebėjimas derinti suinteresuotųjų šalių interesus,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lt-LT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Tobulinami konfliktų valdymo gebėjimai.</a:t>
            </a:r>
          </a:p>
          <a:p>
            <a:pPr marL="0" indent="0" algn="just">
              <a:lnSpc>
                <a:spcPct val="115000"/>
              </a:lnSpc>
              <a:spcBef>
                <a:spcPts val="0"/>
              </a:spcBef>
              <a:buNone/>
            </a:pPr>
            <a:endParaRPr lang="lt-LT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99478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984</Words>
  <Application>Microsoft Office PowerPoint</Application>
  <PresentationFormat>Widescreen</PresentationFormat>
  <Paragraphs>49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Aptos</vt:lpstr>
      <vt:lpstr>Aptos Display</vt:lpstr>
      <vt:lpstr>Arial</vt:lpstr>
      <vt:lpstr>Calibri</vt:lpstr>
      <vt:lpstr>Times New Roman</vt:lpstr>
      <vt:lpstr>Office Theme</vt:lpstr>
      <vt:lpstr>LYDERYSTĖS KOMPETENCIJOS PAGRINDINIS LYGMUO  LYDERYSTĖ: KAIP SUDERINTI VISŲ INTERESUS</vt:lpstr>
      <vt:lpstr>PowerPoint Presentation</vt:lpstr>
      <vt:lpstr>Programos moduliai</vt:lpstr>
      <vt:lpstr>I programos modulio turinys. Savilyderystė</vt:lpstr>
      <vt:lpstr>II programos modulio turinys. Komandinis darbas ir organizacinis pilietiškumas. Sprendimų priėmimas tarptautiniame kontekste</vt:lpstr>
      <vt:lpstr>III programos modulio turinys. Suinteresuotųjų šalių vadyba</vt:lpstr>
      <vt:lpstr>IV programos modulio turinys. Konfliktų valdymas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Dominyka Kalibataitė</dc:creator>
  <cp:lastModifiedBy>Mingailis Bajorinas</cp:lastModifiedBy>
  <cp:revision>15</cp:revision>
  <dcterms:created xsi:type="dcterms:W3CDTF">2024-08-20T11:53:02Z</dcterms:created>
  <dcterms:modified xsi:type="dcterms:W3CDTF">2024-08-27T08:23:14Z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c169b65-f46a-4265-b5a1-5f9adb1dee0c_Enabled">
    <vt:lpwstr>true</vt:lpwstr>
  </property>
  <property fmtid="{D5CDD505-2E9C-101B-9397-08002B2CF9AE}" pid="3" name="MSIP_Label_fc169b65-f46a-4265-b5a1-5f9adb1dee0c_SetDate">
    <vt:lpwstr>2024-08-20T14:23:47Z</vt:lpwstr>
  </property>
  <property fmtid="{D5CDD505-2E9C-101B-9397-08002B2CF9AE}" pid="4" name="MSIP_Label_fc169b65-f46a-4265-b5a1-5f9adb1dee0c_Method">
    <vt:lpwstr>Standard</vt:lpwstr>
  </property>
  <property fmtid="{D5CDD505-2E9C-101B-9397-08002B2CF9AE}" pid="5" name="MSIP_Label_fc169b65-f46a-4265-b5a1-5f9adb1dee0c_Name">
    <vt:lpwstr>defa4170-0d19-0005-0004-bc88714345d2</vt:lpwstr>
  </property>
  <property fmtid="{D5CDD505-2E9C-101B-9397-08002B2CF9AE}" pid="6" name="MSIP_Label_fc169b65-f46a-4265-b5a1-5f9adb1dee0c_SiteId">
    <vt:lpwstr>9ad8e586-ef09-4504-a3db-4f7ea34a4883</vt:lpwstr>
  </property>
  <property fmtid="{D5CDD505-2E9C-101B-9397-08002B2CF9AE}" pid="7" name="MSIP_Label_fc169b65-f46a-4265-b5a1-5f9adb1dee0c_ActionId">
    <vt:lpwstr>a99f184c-f0c0-4730-87c6-f4ffcbe31a1c</vt:lpwstr>
  </property>
  <property fmtid="{D5CDD505-2E9C-101B-9397-08002B2CF9AE}" pid="8" name="MSIP_Label_fc169b65-f46a-4265-b5a1-5f9adb1dee0c_ContentBits">
    <vt:lpwstr>0</vt:lpwstr>
  </property>
</Properties>
</file>