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73" r:id="rId2"/>
    <p:sldId id="268" r:id="rId3"/>
    <p:sldId id="269" r:id="rId4"/>
    <p:sldId id="292" r:id="rId5"/>
    <p:sldId id="293" r:id="rId6"/>
    <p:sldId id="271" r:id="rId7"/>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4660"/>
  </p:normalViewPr>
  <p:slideViewPr>
    <p:cSldViewPr snapToGrid="0">
      <p:cViewPr varScale="1">
        <p:scale>
          <a:sx n="57" d="100"/>
          <a:sy n="57" d="100"/>
        </p:scale>
        <p:origin x="98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9B70BA-7DB6-4863-A0C2-1ED84847E8B0}"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B4FD1F-71ED-4A93-8D60-A3453905C7E3}" type="slidenum">
              <a:rPr lang="lt-LT" smtClean="0"/>
              <a:t>‹#›</a:t>
            </a:fld>
            <a:endParaRPr lang="lt-LT"/>
          </a:p>
        </p:txBody>
      </p:sp>
    </p:spTree>
    <p:extLst>
      <p:ext uri="{BB962C8B-B14F-4D97-AF65-F5344CB8AC3E}">
        <p14:creationId xmlns:p14="http://schemas.microsoft.com/office/powerpoint/2010/main" val="3574079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90909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3195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9125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93739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23453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891408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393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9318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847143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65488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4647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43677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754911" y="2191158"/>
            <a:ext cx="10855841" cy="2051233"/>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FINANSŲ KOMPETENCIJOS STRATEGINIŲ KOMPETENCIJŲ UGDYMO PROGRAMA (SKUP)</a:t>
            </a: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kern="100" dirty="0">
                <a:effectLst/>
                <a:latin typeface="Aptos" panose="020B0004020202020204" pitchFamily="34" charset="0"/>
                <a:ea typeface="Aptos" panose="020B0004020202020204" pitchFamily="34" charset="0"/>
                <a:cs typeface="Times New Roman" panose="02020603050405020304" pitchFamily="18" charset="0"/>
              </a:rPr>
              <a:t>EUROPOS SĄJUNGOS VIEŠIEJI FINANSAI</a:t>
            </a:r>
            <a:endParaRPr lang="lt-LT" sz="48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4497572"/>
            <a:ext cx="9144000" cy="1729492"/>
          </a:xfrm>
        </p:spPr>
        <p:txBody>
          <a:bodyPr>
            <a:normAutofit/>
          </a:bodyPr>
          <a:lstStyle/>
          <a:p>
            <a:r>
              <a:rPr lang="lt-LT" sz="1800" dirty="0">
                <a:effectLst/>
                <a:latin typeface="Aptos" panose="020B0004020202020204" pitchFamily="34" charset="0"/>
                <a:ea typeface="Aptos" panose="020B0004020202020204" pitchFamily="34" charset="0"/>
                <a:cs typeface="Times New Roman" panose="02020603050405020304" pitchFamily="18" charset="0"/>
              </a:rPr>
              <a:t>Šioje programoje nagrinėjami Europos Sąjungos šalių gerosios patirtys bei tarptautinių organizacijų finansų valdymo ypatumai. Remiamasi klasikinėmis valiutų kursų nustatymo ir kapitalo judėjimo teorijomis. Ypatingas dėmesys yra skiriamas tarptautinių organizacijų aplinkos ir rizikos veiksnių analizei, aiškinantis kokį poveikį jų finansų valdymui turi tarptautinės finansų rinkos. Aptariami tarptautiniai finansiniai produktai ir rizikos valdymo (apsidraudimo) būdai („Kaštų- naudos analizė, poveikio analizė“ subkompetencija).</a:t>
            </a:r>
          </a:p>
        </p:txBody>
      </p:sp>
    </p:spTree>
    <p:extLst>
      <p:ext uri="{BB962C8B-B14F-4D97-AF65-F5344CB8AC3E}">
        <p14:creationId xmlns:p14="http://schemas.microsoft.com/office/powerpoint/2010/main" val="1007272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1717289"/>
            <a:ext cx="11094720" cy="5055652"/>
          </a:xfrm>
        </p:spPr>
        <p:txBody>
          <a:bodyPr>
            <a:noAutofit/>
          </a:bodyPr>
          <a:lstStyle/>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dirty="0">
                <a:effectLst/>
                <a:latin typeface="Aptos" panose="020B0004020202020204" pitchFamily="34" charset="0"/>
                <a:ea typeface="Times New Roman" panose="02020603050405020304" pitchFamily="18" charset="0"/>
                <a:cs typeface="Times New Roman" panose="02020603050405020304" pitchFamily="18" charset="0"/>
              </a:rPr>
              <a:t>suteikti teorinių žinių apie Europos Sąjungos finansų ypatumus bei sustiprinti mokymo programos dalyvius finansinių sprendimų priėmime Europos Sąjungos Taryboje. </a:t>
            </a:r>
          </a:p>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marL="342900" lvl="0" indent="-342900" algn="just">
              <a:lnSpc>
                <a:spcPct val="100000"/>
              </a:lnSpc>
              <a:spcBef>
                <a:spcPts val="600"/>
              </a:spcBef>
              <a:spcAft>
                <a:spcPts val="600"/>
              </a:spcAft>
              <a:buFont typeface="Symbol" panose="05050102010706020507" pitchFamily="18" charset="2"/>
              <a:buChar char=""/>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Identifikuoti esminius bendros ES pinigų politikos principus,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0000"/>
              </a:lnSpc>
              <a:spcBef>
                <a:spcPts val="600"/>
              </a:spcBef>
              <a:spcAft>
                <a:spcPts val="600"/>
              </a:spcAft>
              <a:buFont typeface="Symbol" panose="05050102010706020507" pitchFamily="18" charset="2"/>
              <a:buChar char=""/>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Apibūdinti ES ekonominę ir fiskalinę aplinką,</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0000"/>
              </a:lnSpc>
              <a:spcBef>
                <a:spcPts val="600"/>
              </a:spcBef>
              <a:spcAft>
                <a:spcPts val="600"/>
              </a:spcAft>
              <a:buFont typeface="Symbol" panose="05050102010706020507" pitchFamily="18" charset="2"/>
              <a:buChar char=""/>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Identifikuoti pagrindinius Europos centrinio banko monetarinės politikos aspektus,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0000"/>
              </a:lnSpc>
              <a:spcBef>
                <a:spcPts val="600"/>
              </a:spcBef>
              <a:spcAft>
                <a:spcPts val="600"/>
              </a:spcAft>
              <a:buFont typeface="Symbol" panose="05050102010706020507" pitchFamily="18" charset="2"/>
              <a:buChar char=""/>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Apibūdinti ES biudžeto priėmimo, valdymo ir kontrolės procesą,</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0000"/>
              </a:lnSpc>
              <a:spcBef>
                <a:spcPts val="600"/>
              </a:spcBef>
              <a:spcAft>
                <a:spcPts val="600"/>
              </a:spcAft>
              <a:buFont typeface="Symbol" panose="05050102010706020507" pitchFamily="18" charset="2"/>
              <a:buChar char=""/>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Gebėti apibrėžti ES viešųjų finansų valdymo strategijas.</a:t>
            </a:r>
          </a:p>
          <a:p>
            <a:pPr marL="342900" lvl="0" indent="-342900" algn="just">
              <a:lnSpc>
                <a:spcPct val="100000"/>
              </a:lnSpc>
              <a:spcBef>
                <a:spcPts val="600"/>
              </a:spcBef>
              <a:spcAft>
                <a:spcPts val="600"/>
              </a:spcAft>
              <a:buFont typeface="Symbol" panose="05050102010706020507" pitchFamily="18" charset="2"/>
              <a:buChar char=""/>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nuo </a:t>
            </a:r>
            <a:r>
              <a:rPr lang="en-US" sz="1800" kern="100" dirty="0">
                <a:solidFill>
                  <a:srgbClr val="000000"/>
                </a:solidFill>
                <a:latin typeface="Aptos" panose="020B0004020202020204" pitchFamily="34" charset="0"/>
                <a:cs typeface="Times New Roman" panose="02020603050405020304" pitchFamily="18" charset="0"/>
              </a:rPr>
              <a:t>2 iki 8</a:t>
            </a:r>
            <a:r>
              <a:rPr lang="lt-LT" sz="1800" kern="100" dirty="0">
                <a:solidFill>
                  <a:srgbClr val="000000"/>
                </a:solidFill>
                <a:latin typeface="Aptos" panose="020B0004020202020204" pitchFamily="34" charset="0"/>
                <a:cs typeface="Times New Roman" panose="02020603050405020304" pitchFamily="18" charset="0"/>
              </a:rPr>
              <a:t> ak.val. e-mokymosi forma ir nuo </a:t>
            </a:r>
            <a:r>
              <a:rPr lang="en-US" sz="1800" kern="100" dirty="0">
                <a:solidFill>
                  <a:srgbClr val="000000"/>
                </a:solidFill>
                <a:latin typeface="Aptos" panose="020B0004020202020204" pitchFamily="34" charset="0"/>
                <a:cs typeface="Times New Roman" panose="02020603050405020304" pitchFamily="18" charset="0"/>
              </a:rPr>
              <a:t>4 iki </a:t>
            </a:r>
            <a:r>
              <a:rPr lang="lt-LT" sz="1800" kern="100" dirty="0">
                <a:solidFill>
                  <a:srgbClr val="000000"/>
                </a:solidFill>
                <a:latin typeface="Aptos" panose="020B0004020202020204" pitchFamily="34" charset="0"/>
                <a:cs typeface="Times New Roman" panose="02020603050405020304" pitchFamily="18" charset="0"/>
              </a:rPr>
              <a:t>16 ak.val. kontaktinio mokymosi.</a:t>
            </a:r>
            <a:endParaRPr lang="en-US" sz="18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800" kern="100" dirty="0" err="1">
                <a:solidFill>
                  <a:srgbClr val="000000"/>
                </a:solidFill>
                <a:latin typeface="Aptos" panose="020B0004020202020204" pitchFamily="34" charset="0"/>
                <a:cs typeface="Times New Roman" panose="02020603050405020304" pitchFamily="18" charset="0"/>
              </a:rPr>
              <a:t>rganizacija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yra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laisva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rinktis</a:t>
            </a:r>
            <a:r>
              <a:rPr lang="en-US" sz="1800" kern="100" dirty="0">
                <a:solidFill>
                  <a:srgbClr val="000000"/>
                </a:solidFill>
                <a:latin typeface="Aptos" panose="020B0004020202020204" pitchFamily="34"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trukmę,</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atsižvelgiant</a:t>
            </a:r>
            <a:r>
              <a:rPr lang="en-US" sz="1800" kern="100" dirty="0">
                <a:solidFill>
                  <a:srgbClr val="000000"/>
                </a:solidFill>
                <a:latin typeface="Aptos" panose="020B0004020202020204" pitchFamily="34" charset="0"/>
                <a:cs typeface="Times New Roman" panose="02020603050405020304" pitchFamily="18" charset="0"/>
              </a:rPr>
              <a:t> į tai </a:t>
            </a:r>
            <a:r>
              <a:rPr lang="en-US" sz="1800" kern="100" dirty="0" err="1">
                <a:solidFill>
                  <a:srgbClr val="000000"/>
                </a:solidFill>
                <a:latin typeface="Aptos" panose="020B0004020202020204" pitchFamily="34" charset="0"/>
                <a:cs typeface="Times New Roman" panose="02020603050405020304" pitchFamily="18" charset="0"/>
              </a:rPr>
              <a:t>kaip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toliau</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planuos</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pirkti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dirbti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ar</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kitaip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veikti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šių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dokumentų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pagrindu</a:t>
            </a:r>
            <a:r>
              <a:rPr lang="lt-LT" sz="1800" kern="100" dirty="0">
                <a:solidFill>
                  <a:srgbClr val="000000"/>
                </a:solidFill>
                <a:latin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869440"/>
            <a:ext cx="11094720" cy="1065145"/>
          </a:xfrm>
        </p:spPr>
        <p:txBody>
          <a:bodyPr>
            <a:noAutofit/>
          </a:bodyPr>
          <a:lstStyle/>
          <a:p>
            <a:r>
              <a:rPr lang="lt-LT" sz="2800"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3062177"/>
            <a:ext cx="11094720" cy="3710763"/>
          </a:xfrm>
        </p:spPr>
        <p:txBody>
          <a:bodyPr>
            <a:normAutofit/>
          </a:bodyPr>
          <a:lstStyle/>
          <a:p>
            <a:pPr algn="just">
              <a:lnSpc>
                <a:spcPct val="107000"/>
              </a:lnSpc>
              <a:spcBef>
                <a:spcPts val="600"/>
              </a:spcBef>
              <a:spcAft>
                <a:spcPts val="6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modulis (e-mokymai)</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Bendra pinigų politika ES: Europos pinigų sąjunga.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ES ekonominė ir fiskalinė aplinka, pagrindiniai Europos centrinio banko monetarinės politikos aspektai. </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lt-LT" sz="1800" b="1"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 modulis </a:t>
            </a:r>
            <a:r>
              <a:rPr lang="lt-LT" sz="1800" b="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(e-mokymai)</a:t>
            </a:r>
            <a:r>
              <a:rPr lang="lt-LT" sz="18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Europos Sąjungos biudžetas</a:t>
            </a:r>
            <a:r>
              <a:rPr lang="lt-LT" sz="18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jo priėmimo, valdymo ir kontrolės procesas, ES biudžeto struktūra. Fiskalinė drausmė ir atitiktis ES fiskalinėms taisyklėms. ES viešųjų finansų valdymo strategijos.</a:t>
            </a:r>
            <a:endPar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70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2169042"/>
            <a:ext cx="11094720" cy="765543"/>
          </a:xfrm>
        </p:spPr>
        <p:txBody>
          <a:bodyPr>
            <a:noAutofit/>
          </a:bodyPr>
          <a:lstStyle/>
          <a:p>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Bendra pinigų politika ES: Europos pinigų sąjunga</a:t>
            </a:r>
            <a:endParaRPr lang="lt-LT" sz="2400"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3062177"/>
            <a:ext cx="11094720" cy="3710763"/>
          </a:xfrm>
        </p:spPr>
        <p:txBody>
          <a:bodyPr>
            <a:normAutofit/>
          </a:bodyPr>
          <a:lstStyle/>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Kas yra Europos Sąjungos bendra pinigų politika ir Europos pinigų sąjunga. Europos sąjungos ekonominės ir fiskalinės aplinkos specifika ir kaip ši unikali integruota sistema veikia globaliu mastu. Europos Centrinio Banko (ECB) monetarinės politikos pagrindinių aspektų analizė.</a:t>
            </a:r>
            <a:endParaRPr lang="lt-LT" sz="1800" dirty="0">
              <a:effectLs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Europos pinigų sąjungos struktūra ir jos vaidmuo ekonomikos stabilizavimo procese. Aktualūs ekonominiai ir politiniai veiksniai, formuojantys bendrą pinigų politiką, bei įgyvendinamų sprendimų poveikis tiek nacionaliniu, tiek tarptautiniu lygmeniu. </a:t>
            </a:r>
            <a:endParaRPr lang="lt-LT" sz="1800" dirty="0">
              <a:effectLs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Europos Centrinio Banko strategija ir politika, siekiant užtikrinti finansinį stabilumą bei ekonomikos augimą Europos Sąjungoje. Pinigų politikos instrumentai, kurie buvo ir yra taikomi siekiant stabilizuoti Europos ekonomiką po finansinių krizių ar finansinių nestabilumų metu.</a:t>
            </a:r>
            <a:endParaRPr lang="lt-L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2107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2190307"/>
            <a:ext cx="11094720" cy="744278"/>
          </a:xfrm>
        </p:spPr>
        <p:txBody>
          <a:bodyPr>
            <a:noAutofit/>
          </a:bodyPr>
          <a:lstStyle/>
          <a:p>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Bendra pinigų politika ES: Europos pinigų sąjunga</a:t>
            </a:r>
            <a:endParaRPr lang="lt-LT" sz="2400"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3062177"/>
            <a:ext cx="11094720" cy="3710763"/>
          </a:xfrm>
        </p:spPr>
        <p:txBody>
          <a:bodyPr>
            <a:normAutofit/>
          </a:bodyPr>
          <a:lstStyle/>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Europos Sąjungos biudžeto formavimas ir valdymas. Europos Sąjungos biudžeto struktūra bei jų paskirstymas tarp įvairių politikos sričių. Biudžeto priėmimo procesas, įskaitant derybas tarp Europos Sąjungos institucijų ir valstybių narių. Biudžeto kontrolės ir audito mechanizmai, užtikrinantys tinkamą biudžeto lėšų panaudojimą.</a:t>
            </a:r>
            <a:endParaRPr lang="lt-LT" sz="1800" dirty="0">
              <a:effectLs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Kaštų-naudos analizė ir poveikio analizė vertinant įvairias biudžeto politikos priemones bei jų poveikį ekonomikai.</a:t>
            </a:r>
            <a:endParaRPr lang="lt-LT" sz="1800" dirty="0">
              <a:effectLs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lt-LT" sz="1800" kern="100" dirty="0">
                <a:solidFill>
                  <a:srgbClr val="000000"/>
                </a:solidFill>
                <a:effectLst/>
                <a:ea typeface="Times New Roman" panose="02020603050405020304" pitchFamily="18" charset="0"/>
                <a:cs typeface="Times New Roman" panose="02020603050405020304" pitchFamily="18" charset="0"/>
              </a:rPr>
              <a:t>Fiskalinės drausmės principai, skirti užtikrinti ilgalaikį ekonomikos stabilumą ir tvarumą. Fiskalinės drausmės taisyklės ir jų taikymas narėse valstybėse. Europos Sąjungos viešųjų finansų valdymo strategijos, kurios apima ilgalaikio biudžeto planavimą, rizikos valdymą bei fiskalinio skaidrumo užtikrinimą.</a:t>
            </a:r>
            <a:endParaRPr lang="lt-LT"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8337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Autofit/>
          </a:bodyPr>
          <a:lstStyle/>
          <a:p>
            <a:pPr marL="0" indent="0" algn="just">
              <a:lnSpc>
                <a:spcPct val="107000"/>
              </a:lnSpc>
              <a:spcBef>
                <a:spcPts val="0"/>
              </a:spcBef>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jų vertinimo būdai, užduotys skirtos patobulinti kompetencijas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p>
          <a:p>
            <a:pPr algn="just">
              <a:lnSpc>
                <a:spcPct val="107000"/>
              </a:lnSpc>
              <a:spcBef>
                <a:spcPts val="0"/>
              </a:spcBef>
            </a:pPr>
            <a:endParaRPr lang="en-US"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0"/>
              </a:spcBef>
            </a:pP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Aiškesnis suvokimas apie bendrą ES pinigų politiką, monetarinę ir fiskalinę aplinką;</a:t>
            </a:r>
          </a:p>
          <a:p>
            <a:pPr algn="just">
              <a:lnSpc>
                <a:spcPct val="107000"/>
              </a:lnSpc>
              <a:spcBef>
                <a:spcPts val="0"/>
              </a:spcBef>
            </a:pP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Gilinamos žinios apie ES biudžeto struktūrą, pagrindinius sudarymo, valdymo ir kontrolės principus;</a:t>
            </a:r>
          </a:p>
          <a:p>
            <a:pPr algn="just">
              <a:lnSpc>
                <a:spcPct val="107000"/>
              </a:lnSpc>
              <a:spcBef>
                <a:spcPts val="0"/>
              </a:spcBef>
            </a:pP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Auga gebėjimas įvertinti ES viešųjų finansų valdymo strategijas.</a:t>
            </a:r>
          </a:p>
          <a:p>
            <a:pPr algn="just">
              <a:lnSpc>
                <a:spcPct val="107000"/>
              </a:lnSpc>
              <a:spcBef>
                <a:spcPts val="0"/>
              </a:spcBef>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193</TotalTime>
  <Words>569</Words>
  <Application>Microsoft Office PowerPoint</Application>
  <PresentationFormat>Widescreen</PresentationFormat>
  <Paragraphs>28</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Aptos Display</vt:lpstr>
      <vt:lpstr>Arial</vt:lpstr>
      <vt:lpstr>Calibri</vt:lpstr>
      <vt:lpstr>Symbol</vt:lpstr>
      <vt:lpstr>Times New Roman</vt:lpstr>
      <vt:lpstr>Office Theme</vt:lpstr>
      <vt:lpstr>FINANSŲ KOMPETENCIJOS STRATEGINIŲ KOMPETENCIJŲ UGDYMO PROGRAMA (SKUP)  EUROPOS SĄJUNGOS VIEŠIEJI FINANSAI</vt:lpstr>
      <vt:lpstr>PowerPoint Presentation</vt:lpstr>
      <vt:lpstr>Programos moduliai:</vt:lpstr>
      <vt:lpstr>I programos modulio turinys. Bendra pinigų politika ES: Europos pinigų sąjunga</vt:lpstr>
      <vt:lpstr>I programos modulio turinys. Bendra pinigų politika ES: Europos pinigų sąjunga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15</cp:revision>
  <dcterms:created xsi:type="dcterms:W3CDTF">2024-08-20T11:53:02Z</dcterms:created>
  <dcterms:modified xsi:type="dcterms:W3CDTF">2024-08-27T08:06:48Z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2024-08-20T14:23:47Z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a99f184c-f0c0-4730-87c6-f4ffcbe31a1c</vt:lpwstr>
  </property>
  <property fmtid="{D5CDD505-2E9C-101B-9397-08002B2CF9AE}" pid="8" name="MSIP_Label_fc169b65-f46a-4265-b5a1-5f9adb1dee0c_ContentBits">
    <vt:lpwstr>0</vt:lpwstr>
  </property>
</Properties>
</file>