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3" r:id="rId2"/>
    <p:sldId id="268" r:id="rId3"/>
    <p:sldId id="269" r:id="rId4"/>
    <p:sldId id="273" r:id="rId5"/>
    <p:sldId id="2402" r:id="rId6"/>
    <p:sldId id="275" r:id="rId7"/>
    <p:sldId id="276" r:id="rId8"/>
    <p:sldId id="271" r:id="rId9"/>
  </p:sldIdLst>
  <p:sldSz cx="12192000" cy="6858000"/>
  <p:notesSz cx="6858000" cy="9144000"/>
  <p:defaultTex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03" autoAdjust="0"/>
    <p:restoredTop sz="94660"/>
  </p:normalViewPr>
  <p:slideViewPr>
    <p:cSldViewPr snapToGrid="0">
      <p:cViewPr varScale="1">
        <p:scale>
          <a:sx n="57" d="100"/>
          <a:sy n="57" d="100"/>
        </p:scale>
        <p:origin x="960" y="36"/>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C10BF-C167-E27D-3DB6-26D6821505FB}"/>
              </a:ext>
            </a:extLst>
          </p:cNvPr>
          <p:cNvSpPr>
            <a:spLocks noGrp="1"/>
          </p:cNvSpPr>
          <p:nvPr>
            <p:ph type="ctrTitle"/>
          </p:nvPr>
        </p:nvSpPr>
        <p:spPr>
          <a:xfrm>
            <a:off x="1524000" y="1920240"/>
            <a:ext cx="9144000" cy="2204720"/>
          </a:xfrm>
        </p:spPr>
        <p:txBody>
          <a:bodyPr anchor="b"/>
          <a:lstStyle>
            <a:lvl1pPr algn="ctr">
              <a:defRPr sz="6000"/>
            </a:lvl1pPr>
          </a:lstStyle>
          <a:p>
            <a:r>
              <a:rPr lang="en-US" dirty="0"/>
              <a:t>Click to edit Master title style</a:t>
            </a:r>
            <a:endParaRPr lang="lt-LT" dirty="0"/>
          </a:p>
        </p:txBody>
      </p:sp>
      <p:sp>
        <p:nvSpPr>
          <p:cNvPr id="3" name="Subtitle 2">
            <a:extLst>
              <a:ext uri="{FF2B5EF4-FFF2-40B4-BE49-F238E27FC236}">
                <a16:creationId xmlns:a16="http://schemas.microsoft.com/office/drawing/2014/main" id="{6952671C-5B93-F628-1365-23ED3988CE54}"/>
              </a:ext>
            </a:extLst>
          </p:cNvPr>
          <p:cNvSpPr>
            <a:spLocks noGrp="1"/>
          </p:cNvSpPr>
          <p:nvPr>
            <p:ph type="subTitle" idx="1"/>
          </p:nvPr>
        </p:nvSpPr>
        <p:spPr>
          <a:xfrm>
            <a:off x="1524000" y="4277360"/>
            <a:ext cx="9144000" cy="98044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lt-LT" dirty="0"/>
          </a:p>
        </p:txBody>
      </p:sp>
    </p:spTree>
    <p:extLst>
      <p:ext uri="{BB962C8B-B14F-4D97-AF65-F5344CB8AC3E}">
        <p14:creationId xmlns:p14="http://schemas.microsoft.com/office/powerpoint/2010/main" val="9090998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BFE131-81C6-BB3A-B5BA-0D7B097D85FC}"/>
              </a:ext>
            </a:extLst>
          </p:cNvPr>
          <p:cNvSpPr>
            <a:spLocks noGrp="1"/>
          </p:cNvSpPr>
          <p:nvPr>
            <p:ph type="title"/>
          </p:nvPr>
        </p:nvSpPr>
        <p:spPr/>
        <p:txBody>
          <a:bodyPr/>
          <a:lstStyle/>
          <a:p>
            <a:r>
              <a:rPr lang="en-US"/>
              <a:t>Click to edit Master title style</a:t>
            </a:r>
            <a:endParaRPr lang="lt-LT"/>
          </a:p>
        </p:txBody>
      </p:sp>
      <p:sp>
        <p:nvSpPr>
          <p:cNvPr id="3" name="Vertical Text Placeholder 2">
            <a:extLst>
              <a:ext uri="{FF2B5EF4-FFF2-40B4-BE49-F238E27FC236}">
                <a16:creationId xmlns:a16="http://schemas.microsoft.com/office/drawing/2014/main" id="{EC807AC6-8923-A3A9-77FC-F9A725D4F4C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Date Placeholder 3">
            <a:extLst>
              <a:ext uri="{FF2B5EF4-FFF2-40B4-BE49-F238E27FC236}">
                <a16:creationId xmlns:a16="http://schemas.microsoft.com/office/drawing/2014/main" id="{27F29354-6874-625A-0EF9-CF73EBF1FE84}"/>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5" name="Footer Placeholder 4">
            <a:extLst>
              <a:ext uri="{FF2B5EF4-FFF2-40B4-BE49-F238E27FC236}">
                <a16:creationId xmlns:a16="http://schemas.microsoft.com/office/drawing/2014/main" id="{0C245E85-8BAB-F39F-0329-6DD03FB35442}"/>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6" name="Slide Number Placeholder 5">
            <a:extLst>
              <a:ext uri="{FF2B5EF4-FFF2-40B4-BE49-F238E27FC236}">
                <a16:creationId xmlns:a16="http://schemas.microsoft.com/office/drawing/2014/main" id="{538EAFE5-FBB1-547C-DD42-8415DF81BAD5}"/>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13319549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3F52A06-2E19-0B9E-E2A1-42BDA633001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lt-LT"/>
          </a:p>
        </p:txBody>
      </p:sp>
      <p:sp>
        <p:nvSpPr>
          <p:cNvPr id="3" name="Vertical Text Placeholder 2">
            <a:extLst>
              <a:ext uri="{FF2B5EF4-FFF2-40B4-BE49-F238E27FC236}">
                <a16:creationId xmlns:a16="http://schemas.microsoft.com/office/drawing/2014/main" id="{6F185CEB-FE24-5346-AE5F-12B27D7AD96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Date Placeholder 3">
            <a:extLst>
              <a:ext uri="{FF2B5EF4-FFF2-40B4-BE49-F238E27FC236}">
                <a16:creationId xmlns:a16="http://schemas.microsoft.com/office/drawing/2014/main" id="{03407785-0CED-498A-6A35-CCD9E5FA6B8C}"/>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5" name="Footer Placeholder 4">
            <a:extLst>
              <a:ext uri="{FF2B5EF4-FFF2-40B4-BE49-F238E27FC236}">
                <a16:creationId xmlns:a16="http://schemas.microsoft.com/office/drawing/2014/main" id="{D179066C-9050-30DE-EF00-5F6EEA835380}"/>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6" name="Slide Number Placeholder 5">
            <a:extLst>
              <a:ext uri="{FF2B5EF4-FFF2-40B4-BE49-F238E27FC236}">
                <a16:creationId xmlns:a16="http://schemas.microsoft.com/office/drawing/2014/main" id="{87863353-2EF9-348F-21E6-0BFE666717DB}"/>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3191250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B044A3-616A-3E73-4974-7B02FA0E961F}"/>
              </a:ext>
            </a:extLst>
          </p:cNvPr>
          <p:cNvSpPr>
            <a:spLocks noGrp="1"/>
          </p:cNvSpPr>
          <p:nvPr>
            <p:ph type="title"/>
          </p:nvPr>
        </p:nvSpPr>
        <p:spPr>
          <a:xfrm>
            <a:off x="629920" y="1869441"/>
            <a:ext cx="11094720" cy="955040"/>
          </a:xfrm>
        </p:spPr>
        <p:txBody>
          <a:bodyPr/>
          <a:lstStyle/>
          <a:p>
            <a:r>
              <a:rPr lang="en-US" dirty="0"/>
              <a:t>Click to edit Master title style</a:t>
            </a:r>
            <a:endParaRPr lang="lt-LT" dirty="0"/>
          </a:p>
        </p:txBody>
      </p:sp>
      <p:sp>
        <p:nvSpPr>
          <p:cNvPr id="3" name="Content Placeholder 2">
            <a:extLst>
              <a:ext uri="{FF2B5EF4-FFF2-40B4-BE49-F238E27FC236}">
                <a16:creationId xmlns:a16="http://schemas.microsoft.com/office/drawing/2014/main" id="{7CB417EF-A84A-33DD-94E9-D6330E0F87BF}"/>
              </a:ext>
            </a:extLst>
          </p:cNvPr>
          <p:cNvSpPr>
            <a:spLocks noGrp="1"/>
          </p:cNvSpPr>
          <p:nvPr>
            <p:ph idx="1"/>
          </p:nvPr>
        </p:nvSpPr>
        <p:spPr>
          <a:xfrm>
            <a:off x="629920" y="2905760"/>
            <a:ext cx="11094720" cy="358711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spTree>
    <p:extLst>
      <p:ext uri="{BB962C8B-B14F-4D97-AF65-F5344CB8AC3E}">
        <p14:creationId xmlns:p14="http://schemas.microsoft.com/office/powerpoint/2010/main" val="29373998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5869B3-9868-370A-0D57-ED72AA0857A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lt-LT"/>
          </a:p>
        </p:txBody>
      </p:sp>
      <p:sp>
        <p:nvSpPr>
          <p:cNvPr id="3" name="Text Placeholder 2">
            <a:extLst>
              <a:ext uri="{FF2B5EF4-FFF2-40B4-BE49-F238E27FC236}">
                <a16:creationId xmlns:a16="http://schemas.microsoft.com/office/drawing/2014/main" id="{4CCCBE53-9B62-E142-AF3E-16AFDF1E6DF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Tree>
    <p:extLst>
      <p:ext uri="{BB962C8B-B14F-4D97-AF65-F5344CB8AC3E}">
        <p14:creationId xmlns:p14="http://schemas.microsoft.com/office/powerpoint/2010/main" val="2234531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013D6-4E07-9149-E5E3-4355F43CC5F7}"/>
              </a:ext>
            </a:extLst>
          </p:cNvPr>
          <p:cNvSpPr>
            <a:spLocks noGrp="1"/>
          </p:cNvSpPr>
          <p:nvPr>
            <p:ph type="title"/>
          </p:nvPr>
        </p:nvSpPr>
        <p:spPr>
          <a:xfrm>
            <a:off x="839788" y="1747520"/>
            <a:ext cx="10614507" cy="994053"/>
          </a:xfrm>
        </p:spPr>
        <p:txBody>
          <a:bodyPr/>
          <a:lstStyle/>
          <a:p>
            <a:r>
              <a:rPr lang="en-US" dirty="0"/>
              <a:t>Click to edit Master title style</a:t>
            </a:r>
            <a:endParaRPr lang="lt-LT" dirty="0"/>
          </a:p>
        </p:txBody>
      </p:sp>
      <p:sp>
        <p:nvSpPr>
          <p:cNvPr id="3" name="Text Placeholder 2">
            <a:extLst>
              <a:ext uri="{FF2B5EF4-FFF2-40B4-BE49-F238E27FC236}">
                <a16:creationId xmlns:a16="http://schemas.microsoft.com/office/drawing/2014/main" id="{AD55ADED-0E33-5AF5-E4E5-9D40EABB90B3}"/>
              </a:ext>
            </a:extLst>
          </p:cNvPr>
          <p:cNvSpPr>
            <a:spLocks noGrp="1"/>
          </p:cNvSpPr>
          <p:nvPr>
            <p:ph type="body" idx="1"/>
          </p:nvPr>
        </p:nvSpPr>
        <p:spPr>
          <a:xfrm>
            <a:off x="839789" y="2922678"/>
            <a:ext cx="5256211" cy="6936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50285933-F149-DDAB-3E38-8FDAE0431BE7}"/>
              </a:ext>
            </a:extLst>
          </p:cNvPr>
          <p:cNvSpPr>
            <a:spLocks noGrp="1"/>
          </p:cNvSpPr>
          <p:nvPr>
            <p:ph sz="half" idx="2"/>
          </p:nvPr>
        </p:nvSpPr>
        <p:spPr>
          <a:xfrm>
            <a:off x="839790" y="3690482"/>
            <a:ext cx="5343246" cy="29673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sp>
        <p:nvSpPr>
          <p:cNvPr id="5" name="Text Placeholder 4">
            <a:extLst>
              <a:ext uri="{FF2B5EF4-FFF2-40B4-BE49-F238E27FC236}">
                <a16:creationId xmlns:a16="http://schemas.microsoft.com/office/drawing/2014/main" id="{9C52A2F9-727E-E05F-5325-7E35B029EFA6}"/>
              </a:ext>
            </a:extLst>
          </p:cNvPr>
          <p:cNvSpPr>
            <a:spLocks noGrp="1"/>
          </p:cNvSpPr>
          <p:nvPr>
            <p:ph type="body" sz="quarter" idx="3"/>
          </p:nvPr>
        </p:nvSpPr>
        <p:spPr>
          <a:xfrm>
            <a:off x="6172199" y="2922678"/>
            <a:ext cx="5282097" cy="6936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EB7C74B1-D0CF-1E0A-C9DB-1F90B02800E1}"/>
              </a:ext>
            </a:extLst>
          </p:cNvPr>
          <p:cNvSpPr>
            <a:spLocks noGrp="1"/>
          </p:cNvSpPr>
          <p:nvPr>
            <p:ph sz="quarter" idx="4"/>
          </p:nvPr>
        </p:nvSpPr>
        <p:spPr>
          <a:xfrm>
            <a:off x="6172200" y="3690479"/>
            <a:ext cx="5369560" cy="296730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Tree>
    <p:extLst>
      <p:ext uri="{BB962C8B-B14F-4D97-AF65-F5344CB8AC3E}">
        <p14:creationId xmlns:p14="http://schemas.microsoft.com/office/powerpoint/2010/main" val="18914083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B9038E-EA2C-8D6C-88A3-46B96077DBB6}"/>
              </a:ext>
            </a:extLst>
          </p:cNvPr>
          <p:cNvSpPr>
            <a:spLocks noGrp="1"/>
          </p:cNvSpPr>
          <p:nvPr>
            <p:ph type="title"/>
          </p:nvPr>
        </p:nvSpPr>
        <p:spPr/>
        <p:txBody>
          <a:bodyPr/>
          <a:lstStyle/>
          <a:p>
            <a:r>
              <a:rPr lang="en-US"/>
              <a:t>Click to edit Master title style</a:t>
            </a:r>
            <a:endParaRPr lang="lt-LT"/>
          </a:p>
        </p:txBody>
      </p:sp>
      <p:sp>
        <p:nvSpPr>
          <p:cNvPr id="3" name="Content Placeholder 2">
            <a:extLst>
              <a:ext uri="{FF2B5EF4-FFF2-40B4-BE49-F238E27FC236}">
                <a16:creationId xmlns:a16="http://schemas.microsoft.com/office/drawing/2014/main" id="{7C164744-BF54-C468-6B29-64D29696C43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Content Placeholder 3">
            <a:extLst>
              <a:ext uri="{FF2B5EF4-FFF2-40B4-BE49-F238E27FC236}">
                <a16:creationId xmlns:a16="http://schemas.microsoft.com/office/drawing/2014/main" id="{92B0BF30-BD09-C28D-DA1B-BF64B32A73D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5" name="Date Placeholder 4">
            <a:extLst>
              <a:ext uri="{FF2B5EF4-FFF2-40B4-BE49-F238E27FC236}">
                <a16:creationId xmlns:a16="http://schemas.microsoft.com/office/drawing/2014/main" id="{4DDD8FD2-8A90-C092-3BD1-C102F914E87F}"/>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6" name="Footer Placeholder 5">
            <a:extLst>
              <a:ext uri="{FF2B5EF4-FFF2-40B4-BE49-F238E27FC236}">
                <a16:creationId xmlns:a16="http://schemas.microsoft.com/office/drawing/2014/main" id="{F4B9C078-9ADE-B3DA-D0BF-65081D5ACF5F}"/>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7" name="Slide Number Placeholder 6">
            <a:extLst>
              <a:ext uri="{FF2B5EF4-FFF2-40B4-BE49-F238E27FC236}">
                <a16:creationId xmlns:a16="http://schemas.microsoft.com/office/drawing/2014/main" id="{D9384F7D-05EB-EBCE-6E33-217263EECBEF}"/>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17739325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5C2AC-915A-2EED-618E-2F3D023CEE54}"/>
              </a:ext>
            </a:extLst>
          </p:cNvPr>
          <p:cNvSpPr>
            <a:spLocks noGrp="1"/>
          </p:cNvSpPr>
          <p:nvPr>
            <p:ph type="title"/>
          </p:nvPr>
        </p:nvSpPr>
        <p:spPr/>
        <p:txBody>
          <a:bodyPr/>
          <a:lstStyle/>
          <a:p>
            <a:r>
              <a:rPr lang="en-US"/>
              <a:t>Click to edit Master title style</a:t>
            </a:r>
            <a:endParaRPr lang="lt-LT"/>
          </a:p>
        </p:txBody>
      </p:sp>
      <p:sp>
        <p:nvSpPr>
          <p:cNvPr id="3" name="Date Placeholder 2">
            <a:extLst>
              <a:ext uri="{FF2B5EF4-FFF2-40B4-BE49-F238E27FC236}">
                <a16:creationId xmlns:a16="http://schemas.microsoft.com/office/drawing/2014/main" id="{37E484C1-F9FB-55CC-ECF8-24ABAA1AA4A4}"/>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4" name="Footer Placeholder 3">
            <a:extLst>
              <a:ext uri="{FF2B5EF4-FFF2-40B4-BE49-F238E27FC236}">
                <a16:creationId xmlns:a16="http://schemas.microsoft.com/office/drawing/2014/main" id="{315E74F8-9B6A-37F2-4C71-9C7D1D2F356E}"/>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5" name="Slide Number Placeholder 4">
            <a:extLst>
              <a:ext uri="{FF2B5EF4-FFF2-40B4-BE49-F238E27FC236}">
                <a16:creationId xmlns:a16="http://schemas.microsoft.com/office/drawing/2014/main" id="{993F2B88-0670-99D4-2C0D-9659357A012B}"/>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37931826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66A16F6-7D25-705C-6953-0064EFE7EF15}"/>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3" name="Footer Placeholder 2">
            <a:extLst>
              <a:ext uri="{FF2B5EF4-FFF2-40B4-BE49-F238E27FC236}">
                <a16:creationId xmlns:a16="http://schemas.microsoft.com/office/drawing/2014/main" id="{00A01C9D-929A-E0AC-03C5-832CD155E9D1}"/>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4" name="Slide Number Placeholder 3">
            <a:extLst>
              <a:ext uri="{FF2B5EF4-FFF2-40B4-BE49-F238E27FC236}">
                <a16:creationId xmlns:a16="http://schemas.microsoft.com/office/drawing/2014/main" id="{7E6AE17C-5E42-3327-45FD-F131B0A8CB4C}"/>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28471430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1BA1D-E094-2B2D-30E1-2390AD6C850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lt-LT"/>
          </a:p>
        </p:txBody>
      </p:sp>
      <p:sp>
        <p:nvSpPr>
          <p:cNvPr id="3" name="Content Placeholder 2">
            <a:extLst>
              <a:ext uri="{FF2B5EF4-FFF2-40B4-BE49-F238E27FC236}">
                <a16:creationId xmlns:a16="http://schemas.microsoft.com/office/drawing/2014/main" id="{17146598-8DE8-D1FE-C610-41EE360B5CD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Text Placeholder 3">
            <a:extLst>
              <a:ext uri="{FF2B5EF4-FFF2-40B4-BE49-F238E27FC236}">
                <a16:creationId xmlns:a16="http://schemas.microsoft.com/office/drawing/2014/main" id="{CBCE0582-AE4B-F203-A467-577641AA9E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D9CB8F-D8A9-2869-1A00-606084D37FA0}"/>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6" name="Footer Placeholder 5">
            <a:extLst>
              <a:ext uri="{FF2B5EF4-FFF2-40B4-BE49-F238E27FC236}">
                <a16:creationId xmlns:a16="http://schemas.microsoft.com/office/drawing/2014/main" id="{803B5F9A-913F-A68F-4F05-724255343052}"/>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7" name="Slide Number Placeholder 6">
            <a:extLst>
              <a:ext uri="{FF2B5EF4-FFF2-40B4-BE49-F238E27FC236}">
                <a16:creationId xmlns:a16="http://schemas.microsoft.com/office/drawing/2014/main" id="{77895FFD-3278-4CFA-16B6-F4FC23357B6C}"/>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18654880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9D2981-7AC8-7546-F9C7-474B2001DE2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lt-LT"/>
          </a:p>
        </p:txBody>
      </p:sp>
      <p:sp>
        <p:nvSpPr>
          <p:cNvPr id="3" name="Picture Placeholder 2">
            <a:extLst>
              <a:ext uri="{FF2B5EF4-FFF2-40B4-BE49-F238E27FC236}">
                <a16:creationId xmlns:a16="http://schemas.microsoft.com/office/drawing/2014/main" id="{58967AAE-56DD-F0A8-3874-EB2D05614F2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lt-LT"/>
          </a:p>
        </p:txBody>
      </p:sp>
      <p:sp>
        <p:nvSpPr>
          <p:cNvPr id="4" name="Text Placeholder 3">
            <a:extLst>
              <a:ext uri="{FF2B5EF4-FFF2-40B4-BE49-F238E27FC236}">
                <a16:creationId xmlns:a16="http://schemas.microsoft.com/office/drawing/2014/main" id="{AF33FF2A-4F0E-CDC0-1F02-07E4CC946E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80C5680-F4D8-232A-EB3E-A6AE5FAE8499}"/>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6" name="Footer Placeholder 5">
            <a:extLst>
              <a:ext uri="{FF2B5EF4-FFF2-40B4-BE49-F238E27FC236}">
                <a16:creationId xmlns:a16="http://schemas.microsoft.com/office/drawing/2014/main" id="{CD391C0F-A32A-70B1-B1C8-7ADF100363E4}"/>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7" name="Slide Number Placeholder 6">
            <a:extLst>
              <a:ext uri="{FF2B5EF4-FFF2-40B4-BE49-F238E27FC236}">
                <a16:creationId xmlns:a16="http://schemas.microsoft.com/office/drawing/2014/main" id="{521DBF6A-C308-D1FC-EA64-AAE5BE70950B}"/>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18464775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53A8386-CDBF-FE90-8A31-670D04CEB99E}"/>
              </a:ext>
            </a:extLst>
          </p:cNvPr>
          <p:cNvSpPr>
            <a:spLocks noGrp="1"/>
          </p:cNvSpPr>
          <p:nvPr>
            <p:ph type="title"/>
          </p:nvPr>
        </p:nvSpPr>
        <p:spPr>
          <a:xfrm>
            <a:off x="924560" y="1791535"/>
            <a:ext cx="10342880" cy="836612"/>
          </a:xfrm>
          <a:prstGeom prst="rect">
            <a:avLst/>
          </a:prstGeom>
        </p:spPr>
        <p:txBody>
          <a:bodyPr vert="horz" lIns="91440" tIns="45720" rIns="91440" bIns="45720" rtlCol="0" anchor="ctr">
            <a:normAutofit/>
          </a:bodyPr>
          <a:lstStyle/>
          <a:p>
            <a:r>
              <a:rPr lang="en-US" dirty="0"/>
              <a:t>Click to edit Master title style</a:t>
            </a:r>
            <a:endParaRPr lang="lt-LT" dirty="0"/>
          </a:p>
        </p:txBody>
      </p:sp>
      <p:sp>
        <p:nvSpPr>
          <p:cNvPr id="3" name="Text Placeholder 2">
            <a:extLst>
              <a:ext uri="{FF2B5EF4-FFF2-40B4-BE49-F238E27FC236}">
                <a16:creationId xmlns:a16="http://schemas.microsoft.com/office/drawing/2014/main" id="{8BC12EAA-D800-2A96-8B1E-7A19AD56C0EC}"/>
              </a:ext>
            </a:extLst>
          </p:cNvPr>
          <p:cNvSpPr>
            <a:spLocks noGrp="1"/>
          </p:cNvSpPr>
          <p:nvPr>
            <p:ph type="body" idx="1"/>
          </p:nvPr>
        </p:nvSpPr>
        <p:spPr>
          <a:xfrm>
            <a:off x="924560" y="2793999"/>
            <a:ext cx="10342880" cy="36988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pic>
        <p:nvPicPr>
          <p:cNvPr id="7" name="Picture 6" descr="A blue and white logo&#10;&#10;Description automatically generated">
            <a:extLst>
              <a:ext uri="{FF2B5EF4-FFF2-40B4-BE49-F238E27FC236}">
                <a16:creationId xmlns:a16="http://schemas.microsoft.com/office/drawing/2014/main" id="{5887E10C-CA8C-E009-3FDB-CF9BFDA3DB1D}"/>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549370" y="365125"/>
            <a:ext cx="3341180" cy="1187286"/>
          </a:xfrm>
          <a:prstGeom prst="rect">
            <a:avLst/>
          </a:prstGeom>
        </p:spPr>
      </p:pic>
      <p:pic>
        <p:nvPicPr>
          <p:cNvPr id="8" name="Picture 7" descr="A close-up of a logo&#10;&#10;Description automatically generated">
            <a:extLst>
              <a:ext uri="{FF2B5EF4-FFF2-40B4-BE49-F238E27FC236}">
                <a16:creationId xmlns:a16="http://schemas.microsoft.com/office/drawing/2014/main" id="{9C3E654B-AC3E-1E4B-35AA-59AC47050E07}"/>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8473174" y="491555"/>
            <a:ext cx="3718826" cy="934426"/>
          </a:xfrm>
          <a:prstGeom prst="rect">
            <a:avLst/>
          </a:prstGeom>
        </p:spPr>
      </p:pic>
    </p:spTree>
    <p:extLst>
      <p:ext uri="{BB962C8B-B14F-4D97-AF65-F5344CB8AC3E}">
        <p14:creationId xmlns:p14="http://schemas.microsoft.com/office/powerpoint/2010/main" val="4367724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2"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wipo.int/global_innovation_index/en/"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8F2827-C00E-017F-BAEF-85AC44F5A555}"/>
              </a:ext>
            </a:extLst>
          </p:cNvPr>
          <p:cNvSpPr>
            <a:spLocks noGrp="1"/>
          </p:cNvSpPr>
          <p:nvPr>
            <p:ph type="ctrTitle"/>
          </p:nvPr>
        </p:nvSpPr>
        <p:spPr>
          <a:xfrm>
            <a:off x="1524000" y="2360978"/>
            <a:ext cx="9144000" cy="2604425"/>
          </a:xfrm>
        </p:spPr>
        <p:txBody>
          <a:bodyPr>
            <a:noAutofit/>
          </a:bodyPr>
          <a:lstStyle/>
          <a:p>
            <a:r>
              <a:rPr lang="lt-LT" sz="2400" b="1" kern="100" dirty="0">
                <a:effectLst/>
                <a:latin typeface="Aptos" panose="020B0004020202020204" pitchFamily="34" charset="0"/>
                <a:ea typeface="Aptos" panose="020B0004020202020204" pitchFamily="34" charset="0"/>
                <a:cs typeface="Times New Roman" panose="02020603050405020304" pitchFamily="18" charset="0"/>
              </a:rPr>
              <a:t>LYDERYSTĖS KOMPETENCIJOS PRADEDANTYSIS LYGMUO</a:t>
            </a:r>
            <a:br>
              <a:rPr lang="lt-LT" sz="2800" b="1" kern="100" dirty="0">
                <a:effectLst/>
                <a:latin typeface="Aptos" panose="020B0004020202020204" pitchFamily="34" charset="0"/>
                <a:ea typeface="Aptos" panose="020B0004020202020204" pitchFamily="34" charset="0"/>
                <a:cs typeface="Times New Roman" panose="02020603050405020304" pitchFamily="18" charset="0"/>
              </a:rPr>
            </a:br>
            <a:br>
              <a:rPr lang="lt-LT" sz="2800" b="1" kern="100" dirty="0">
                <a:effectLst/>
                <a:latin typeface="Aptos" panose="020B0004020202020204" pitchFamily="34" charset="0"/>
                <a:ea typeface="Aptos" panose="020B0004020202020204" pitchFamily="34" charset="0"/>
                <a:cs typeface="Times New Roman" panose="02020603050405020304" pitchFamily="18" charset="0"/>
              </a:rPr>
            </a:br>
            <a:r>
              <a:rPr lang="lt-LT" sz="3600" b="1" kern="100" dirty="0">
                <a:effectLst/>
                <a:latin typeface="Aptos" panose="020B0004020202020204" pitchFamily="34" charset="0"/>
                <a:ea typeface="Aptos" panose="020B0004020202020204" pitchFamily="34" charset="0"/>
                <a:cs typeface="Times New Roman" panose="02020603050405020304" pitchFamily="18" charset="0"/>
              </a:rPr>
              <a:t>LYDERYSTĖ PROJEKTINĖSE KOMANDOSE</a:t>
            </a:r>
            <a:endParaRPr lang="lt-LT" sz="4800" dirty="0"/>
          </a:p>
        </p:txBody>
      </p:sp>
      <p:sp>
        <p:nvSpPr>
          <p:cNvPr id="3" name="Subtitle 2">
            <a:extLst>
              <a:ext uri="{FF2B5EF4-FFF2-40B4-BE49-F238E27FC236}">
                <a16:creationId xmlns:a16="http://schemas.microsoft.com/office/drawing/2014/main" id="{AFDEE50C-7845-739E-24E1-AC951CA9C839}"/>
              </a:ext>
            </a:extLst>
          </p:cNvPr>
          <p:cNvSpPr>
            <a:spLocks noGrp="1"/>
          </p:cNvSpPr>
          <p:nvPr>
            <p:ph type="subTitle" idx="1"/>
          </p:nvPr>
        </p:nvSpPr>
        <p:spPr>
          <a:xfrm>
            <a:off x="1524000" y="5271929"/>
            <a:ext cx="9144000" cy="980440"/>
          </a:xfrm>
        </p:spPr>
        <p:txBody>
          <a:bodyPr/>
          <a:lstStyle/>
          <a:p>
            <a:r>
              <a:rPr lang="lt-LT" sz="1800" b="1"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Pradedantysis lygis:</a:t>
            </a:r>
            <a:r>
              <a:rPr lang="lt-LT" sz="18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projektų valdymas/darbas projektinėse komandose; komunikacija; tikslų nustatymas; inovatyvumas ir kūrybiškumas; bendradarbiavimas. </a:t>
            </a:r>
            <a:endParaRPr lang="lt-LT" sz="1800" dirty="0">
              <a:solidFill>
                <a:srgbClr val="000000"/>
              </a:solidFill>
              <a:effectLst/>
              <a:latin typeface="Times New Roman" panose="02020603050405020304" pitchFamily="18" charset="0"/>
              <a:ea typeface="Aptos" panose="020B0004020202020204" pitchFamily="34" charset="0"/>
            </a:endParaRPr>
          </a:p>
          <a:p>
            <a:endParaRPr lang="lt-LT" dirty="0"/>
          </a:p>
        </p:txBody>
      </p:sp>
    </p:spTree>
    <p:extLst>
      <p:ext uri="{BB962C8B-B14F-4D97-AF65-F5344CB8AC3E}">
        <p14:creationId xmlns:p14="http://schemas.microsoft.com/office/powerpoint/2010/main" val="40131775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105247"/>
            <a:ext cx="11094720" cy="4667693"/>
          </a:xfrm>
        </p:spPr>
        <p:txBody>
          <a:bodyPr>
            <a:normAutofit/>
          </a:bodyPr>
          <a:lstStyle/>
          <a:p>
            <a:pPr marL="0" indent="0" algn="just">
              <a:lnSpc>
                <a:spcPct val="107000"/>
              </a:lnSpc>
              <a:spcAft>
                <a:spcPts val="800"/>
              </a:spcAft>
              <a:buNone/>
            </a:pPr>
            <a:r>
              <a:rPr lang="lt-LT"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Programos tikslas</a:t>
            </a:r>
            <a:r>
              <a:rPr lang="lt-LT" sz="18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lt-LT"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paruošti viešojo sektoriaus vadovus ir specialistus tapti efektyviais projektų komandų lyderiais, galinčiais sėkmingai spręsti viešųjų organizacijų iššūkius. </a:t>
            </a:r>
          </a:p>
          <a:p>
            <a:pPr marL="0" indent="0">
              <a:lnSpc>
                <a:spcPct val="107000"/>
              </a:lnSpc>
              <a:spcBef>
                <a:spcPts val="600"/>
              </a:spcBef>
              <a:spcAft>
                <a:spcPts val="600"/>
              </a:spcAft>
              <a:buNone/>
            </a:pPr>
            <a:r>
              <a:rPr lang="lt-LT"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Programos uždaviniai:</a:t>
            </a:r>
          </a:p>
          <a:p>
            <a:pPr>
              <a:lnSpc>
                <a:spcPct val="100000"/>
              </a:lnSpc>
              <a:spcBef>
                <a:spcPts val="600"/>
              </a:spcBef>
              <a:spcAft>
                <a:spcPts val="600"/>
              </a:spcAft>
            </a:pPr>
            <a:r>
              <a:rPr lang="lt-LT" sz="1800" kern="100" dirty="0">
                <a:effectLst/>
                <a:latin typeface="Aptos" panose="020B0004020202020204" pitchFamily="34" charset="0"/>
                <a:ea typeface="Aptos" panose="020B0004020202020204" pitchFamily="34" charset="0"/>
                <a:cs typeface="Times New Roman" panose="02020603050405020304" pitchFamily="18" charset="0"/>
              </a:rPr>
              <a:t>Suteikti mokymo programos modulių dalyviams žinių bei įgūdžių, leidžiančių formuoti ir valdyti projektines komandas,</a:t>
            </a:r>
          </a:p>
          <a:p>
            <a:pPr algn="just">
              <a:lnSpc>
                <a:spcPct val="100000"/>
              </a:lnSpc>
              <a:spcBef>
                <a:spcPts val="600"/>
              </a:spcBef>
              <a:spcAft>
                <a:spcPts val="600"/>
              </a:spcAft>
            </a:pPr>
            <a:r>
              <a:rPr lang="lt-LT" sz="1800" kern="100" dirty="0">
                <a:effectLst/>
                <a:latin typeface="Aptos" panose="020B0004020202020204" pitchFamily="34" charset="0"/>
                <a:ea typeface="Aptos" panose="020B0004020202020204" pitchFamily="34" charset="0"/>
                <a:cs typeface="Times New Roman" panose="02020603050405020304" pitchFamily="18" charset="0"/>
              </a:rPr>
              <a:t>Suteikti vadovams ir specialistams, turintiems pradedančiojo lygio lyderystės kompetencijas reikalingas lyderystės subkompetencijas,</a:t>
            </a:r>
          </a:p>
          <a:p>
            <a:pPr algn="just">
              <a:lnSpc>
                <a:spcPct val="100000"/>
              </a:lnSpc>
              <a:spcBef>
                <a:spcPts val="600"/>
              </a:spcBef>
              <a:spcAft>
                <a:spcPts val="600"/>
              </a:spcAft>
            </a:pPr>
            <a:r>
              <a:rPr lang="lt-LT" sz="1800" kern="100" dirty="0">
                <a:effectLst/>
                <a:latin typeface="Aptos" panose="020B0004020202020204" pitchFamily="34" charset="0"/>
                <a:ea typeface="Aptos" panose="020B0004020202020204" pitchFamily="34" charset="0"/>
                <a:cs typeface="Times New Roman" panose="02020603050405020304" pitchFamily="18" charset="0"/>
              </a:rPr>
              <a:t>Suteikti žinių bei praktinių įgūdžių projekto komandos motyvacijai ir įsitraukimui,</a:t>
            </a:r>
          </a:p>
          <a:p>
            <a:pPr algn="just">
              <a:lnSpc>
                <a:spcPct val="100000"/>
              </a:lnSpc>
              <a:spcBef>
                <a:spcPts val="600"/>
              </a:spcBef>
              <a:spcAft>
                <a:spcPts val="600"/>
              </a:spcAft>
            </a:pPr>
            <a:r>
              <a:rPr lang="lt-LT" sz="1800" kern="100" dirty="0">
                <a:effectLst/>
                <a:latin typeface="Aptos" panose="020B0004020202020204" pitchFamily="34" charset="0"/>
                <a:ea typeface="Aptos" panose="020B0004020202020204" pitchFamily="34" charset="0"/>
                <a:cs typeface="Times New Roman" panose="02020603050405020304" pitchFamily="18" charset="0"/>
              </a:rPr>
              <a:t>Pagerinti komunikacinius įgūdžius, reikalingus kurti vertę viešojo sektoriaus organizacijose.</a:t>
            </a:r>
          </a:p>
          <a:p>
            <a:pPr marL="0" indent="0" algn="just">
              <a:lnSpc>
                <a:spcPct val="107000"/>
              </a:lnSpc>
              <a:spcBef>
                <a:spcPts val="0"/>
              </a:spcBef>
              <a:buNone/>
            </a:pPr>
            <a:r>
              <a:rPr lang="lt-LT"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Rekomenduojama mokymų trukmė </a:t>
            </a:r>
            <a:r>
              <a:rPr lang="lt-LT" sz="18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r>
              <a:rPr lang="lt-LT" sz="1800" kern="100" dirty="0">
                <a:solidFill>
                  <a:srgbClr val="000000"/>
                </a:solidFill>
                <a:latin typeface="Aptos" panose="020B0004020202020204" pitchFamily="34" charset="0"/>
                <a:cs typeface="Times New Roman" panose="02020603050405020304" pitchFamily="18" charset="0"/>
              </a:rPr>
              <a:t>nuo </a:t>
            </a:r>
            <a:r>
              <a:rPr lang="en-US" sz="1800" kern="100" dirty="0">
                <a:solidFill>
                  <a:srgbClr val="000000"/>
                </a:solidFill>
                <a:latin typeface="Aptos" panose="020B0004020202020204" pitchFamily="34" charset="0"/>
                <a:cs typeface="Times New Roman" panose="02020603050405020304" pitchFamily="18" charset="0"/>
              </a:rPr>
              <a:t>2 iki 8</a:t>
            </a:r>
            <a:r>
              <a:rPr lang="lt-LT" sz="1800" kern="100" dirty="0">
                <a:solidFill>
                  <a:srgbClr val="000000"/>
                </a:solidFill>
                <a:latin typeface="Aptos" panose="020B0004020202020204" pitchFamily="34" charset="0"/>
                <a:cs typeface="Times New Roman" panose="02020603050405020304" pitchFamily="18" charset="0"/>
              </a:rPr>
              <a:t> ak.val. e-mokymosi forma ir nuo </a:t>
            </a:r>
            <a:r>
              <a:rPr lang="en-US" sz="1800" kern="100" dirty="0">
                <a:solidFill>
                  <a:srgbClr val="000000"/>
                </a:solidFill>
                <a:latin typeface="Aptos" panose="020B0004020202020204" pitchFamily="34" charset="0"/>
                <a:cs typeface="Times New Roman" panose="02020603050405020304" pitchFamily="18" charset="0"/>
              </a:rPr>
              <a:t>4 iki </a:t>
            </a:r>
            <a:r>
              <a:rPr lang="lt-LT" sz="1800" kern="100" dirty="0">
                <a:solidFill>
                  <a:srgbClr val="000000"/>
                </a:solidFill>
                <a:latin typeface="Aptos" panose="020B0004020202020204" pitchFamily="34" charset="0"/>
                <a:cs typeface="Times New Roman" panose="02020603050405020304" pitchFamily="18" charset="0"/>
              </a:rPr>
              <a:t>16 ak.val. kontaktinio mokymosi.</a:t>
            </a:r>
            <a:endParaRPr lang="en-US" sz="1800" kern="100" dirty="0">
              <a:solidFill>
                <a:srgbClr val="000000"/>
              </a:solidFill>
              <a:latin typeface="Aptos" panose="020B0004020202020204" pitchFamily="34" charset="0"/>
              <a:cs typeface="Times New Roman" panose="02020603050405020304" pitchFamily="18" charset="0"/>
            </a:endParaRPr>
          </a:p>
          <a:p>
            <a:pPr marL="0" indent="0" algn="just">
              <a:lnSpc>
                <a:spcPct val="107000"/>
              </a:lnSpc>
              <a:spcBef>
                <a:spcPts val="0"/>
              </a:spcBef>
              <a:buNone/>
            </a:pPr>
            <a:r>
              <a:rPr lang="lt-LT" sz="1800" kern="100" dirty="0">
                <a:solidFill>
                  <a:srgbClr val="000000"/>
                </a:solidFill>
                <a:latin typeface="Aptos" panose="020B0004020202020204" pitchFamily="34" charset="0"/>
                <a:cs typeface="Times New Roman" panose="02020603050405020304" pitchFamily="18" charset="0"/>
              </a:rPr>
              <a:t>Trukmė gali būti nustatyta pagal užsakovo poreikius ir galimybes. O</a:t>
            </a:r>
            <a:r>
              <a:rPr lang="en-US" sz="1800" kern="100" dirty="0" err="1">
                <a:solidFill>
                  <a:srgbClr val="000000"/>
                </a:solidFill>
                <a:latin typeface="Aptos" panose="020B0004020202020204" pitchFamily="34" charset="0"/>
                <a:cs typeface="Times New Roman" panose="02020603050405020304" pitchFamily="18" charset="0"/>
              </a:rPr>
              <a:t>rganizacija</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yra</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laisva</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rinktis</a:t>
            </a:r>
            <a:r>
              <a:rPr lang="en-US" sz="1800" kern="100" dirty="0">
                <a:solidFill>
                  <a:srgbClr val="000000"/>
                </a:solidFill>
                <a:latin typeface="Aptos" panose="020B0004020202020204" pitchFamily="34" charset="0"/>
                <a:cs typeface="Times New Roman" panose="02020603050405020304" pitchFamily="18" charset="0"/>
              </a:rPr>
              <a:t> </a:t>
            </a:r>
            <a:r>
              <a:rPr lang="lt-LT" sz="1800" kern="100" dirty="0">
                <a:solidFill>
                  <a:srgbClr val="000000"/>
                </a:solidFill>
                <a:latin typeface="Aptos" panose="020B0004020202020204" pitchFamily="34" charset="0"/>
                <a:cs typeface="Times New Roman" panose="02020603050405020304" pitchFamily="18" charset="0"/>
              </a:rPr>
              <a:t>trukmę,</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atsižvelgiant</a:t>
            </a:r>
            <a:r>
              <a:rPr lang="en-US" sz="1800" kern="100" dirty="0">
                <a:solidFill>
                  <a:srgbClr val="000000"/>
                </a:solidFill>
                <a:latin typeface="Aptos" panose="020B0004020202020204" pitchFamily="34" charset="0"/>
                <a:cs typeface="Times New Roman" panose="02020603050405020304" pitchFamily="18" charset="0"/>
              </a:rPr>
              <a:t> į tai </a:t>
            </a:r>
            <a:r>
              <a:rPr lang="en-US" sz="1800" kern="100" dirty="0" err="1">
                <a:solidFill>
                  <a:srgbClr val="000000"/>
                </a:solidFill>
                <a:latin typeface="Aptos" panose="020B0004020202020204" pitchFamily="34" charset="0"/>
                <a:cs typeface="Times New Roman" panose="02020603050405020304" pitchFamily="18" charset="0"/>
              </a:rPr>
              <a:t>kaip</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toliau</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planuos</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pirkti</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dirbti</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ar</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kitaip</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veikti</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šių</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dokumentų</a:t>
            </a:r>
            <a:r>
              <a:rPr lang="en-US" sz="1800" kern="100" dirty="0">
                <a:solidFill>
                  <a:srgbClr val="000000"/>
                </a:solidFill>
                <a:latin typeface="Aptos" panose="020B0004020202020204" pitchFamily="34" charset="0"/>
                <a:cs typeface="Times New Roman" panose="02020603050405020304" pitchFamily="18" charset="0"/>
              </a:rPr>
              <a:t> </a:t>
            </a:r>
            <a:r>
              <a:rPr lang="en-US" sz="1800" kern="100" dirty="0" err="1">
                <a:solidFill>
                  <a:srgbClr val="000000"/>
                </a:solidFill>
                <a:latin typeface="Aptos" panose="020B0004020202020204" pitchFamily="34" charset="0"/>
                <a:cs typeface="Times New Roman" panose="02020603050405020304" pitchFamily="18" charset="0"/>
              </a:rPr>
              <a:t>pagrindu</a:t>
            </a:r>
            <a:r>
              <a:rPr lang="lt-LT" sz="1800" kern="100" dirty="0">
                <a:solidFill>
                  <a:srgbClr val="000000"/>
                </a:solidFill>
                <a:latin typeface="Aptos" panose="020B0004020202020204" pitchFamily="34" charset="0"/>
                <a:cs typeface="Times New Roman" panose="02020603050405020304" pitchFamily="18" charset="0"/>
              </a:rPr>
              <a:t>.</a:t>
            </a:r>
          </a:p>
        </p:txBody>
      </p:sp>
    </p:spTree>
    <p:extLst>
      <p:ext uri="{BB962C8B-B14F-4D97-AF65-F5344CB8AC3E}">
        <p14:creationId xmlns:p14="http://schemas.microsoft.com/office/powerpoint/2010/main" val="34644126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494537"/>
            <a:ext cx="11094720" cy="1344356"/>
          </a:xfrm>
        </p:spPr>
        <p:txBody>
          <a:bodyPr>
            <a:noAutofit/>
          </a:bodyPr>
          <a:lstStyle/>
          <a:p>
            <a:r>
              <a:rPr lang="lt-LT" sz="2800" b="1" dirty="0"/>
              <a:t>Programos moduliai</a:t>
            </a: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633473"/>
            <a:ext cx="11094720" cy="4139468"/>
          </a:xfrm>
        </p:spPr>
        <p:txBody>
          <a:bodyPr>
            <a:normAutofit/>
          </a:bodyPr>
          <a:lstStyle/>
          <a:p>
            <a:pPr algn="just">
              <a:lnSpc>
                <a:spcPct val="107000"/>
              </a:lnSpc>
              <a:spcAft>
                <a:spcPts val="800"/>
              </a:spcAft>
            </a:pPr>
            <a:r>
              <a:rPr lang="lt-LT" sz="1800" b="1" kern="100" dirty="0">
                <a:effectLst/>
                <a:latin typeface="Aptos" panose="020B0004020202020204" pitchFamily="34" charset="0"/>
                <a:ea typeface="Aptos" panose="020B0004020202020204" pitchFamily="34" charset="0"/>
                <a:cs typeface="Times New Roman" panose="02020603050405020304" pitchFamily="18" charset="0"/>
              </a:rPr>
              <a:t>I modulis (e-mokymai). Darbas projektinėse komandose</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 skirtumai ir panašumai nuo tradicinės komandos. Vadovavimo projekto komandai ypatumai. </a:t>
            </a:r>
            <a:endParaRPr lang="lt-LT" sz="1800" kern="100" dirty="0">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Aft>
                <a:spcPts val="800"/>
              </a:spcAft>
            </a:pPr>
            <a:r>
              <a:rPr lang="lt-LT" sz="1800" b="1" kern="100" dirty="0">
                <a:effectLst/>
                <a:latin typeface="Aptos" panose="020B0004020202020204" pitchFamily="34" charset="0"/>
                <a:ea typeface="Aptos" panose="020B0004020202020204" pitchFamily="34" charset="0"/>
                <a:cs typeface="Times New Roman" panose="02020603050405020304" pitchFamily="18" charset="0"/>
              </a:rPr>
              <a:t>II modulis (e-mokymai)</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 </a:t>
            </a:r>
            <a:r>
              <a:rPr lang="lt-LT" sz="1800" b="1" kern="100" dirty="0">
                <a:effectLst/>
                <a:latin typeface="Aptos" panose="020B0004020202020204" pitchFamily="34" charset="0"/>
                <a:ea typeface="Aptos" panose="020B0004020202020204" pitchFamily="34" charset="0"/>
                <a:cs typeface="Times New Roman" panose="02020603050405020304" pitchFamily="18" charset="0"/>
              </a:rPr>
              <a:t>Tikslų nustatymas ir komunikacija</a:t>
            </a:r>
            <a:r>
              <a:rPr lang="lt-LT" sz="1800" kern="100" dirty="0">
                <a:effectLst/>
                <a:latin typeface="Aptos" panose="020B0004020202020204" pitchFamily="34" charset="0"/>
                <a:ea typeface="Aptos" panose="020B0004020202020204" pitchFamily="34" charset="0"/>
                <a:cs typeface="Times New Roman" panose="02020603050405020304" pitchFamily="18" charset="0"/>
              </a:rPr>
              <a:t>. Kaip nustatyti tikslus, kad jie būtų motyvuojantys visai komandai? Tikslų formulavimas ir įgyvendinimas. Komunikacija komandoje. </a:t>
            </a:r>
            <a:endParaRPr lang="lt-LT" sz="1800" kern="100" dirty="0">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Aft>
                <a:spcPts val="800"/>
              </a:spcAft>
            </a:pPr>
            <a:r>
              <a:rPr lang="lt-LT" sz="1800" b="1" kern="0" dirty="0">
                <a:effectLst/>
                <a:latin typeface="Aptos" panose="020B0004020202020204" pitchFamily="34" charset="0"/>
                <a:ea typeface="Aptos" panose="020B0004020202020204" pitchFamily="34" charset="0"/>
                <a:cs typeface="Times New Roman" panose="02020603050405020304" pitchFamily="18" charset="0"/>
              </a:rPr>
              <a:t>III modulis (kontaktiniai mokymai)</a:t>
            </a:r>
            <a:r>
              <a:rPr lang="lt-LT" sz="1800" kern="0" dirty="0">
                <a:effectLst/>
                <a:latin typeface="Aptos" panose="020B0004020202020204" pitchFamily="34" charset="0"/>
                <a:ea typeface="Aptos" panose="020B0004020202020204" pitchFamily="34" charset="0"/>
                <a:cs typeface="Times New Roman" panose="02020603050405020304" pitchFamily="18" charset="0"/>
              </a:rPr>
              <a:t>. </a:t>
            </a:r>
            <a:r>
              <a:rPr lang="lt-LT" sz="1800" b="1" kern="0" dirty="0">
                <a:effectLst/>
                <a:latin typeface="Aptos" panose="020B0004020202020204" pitchFamily="34" charset="0"/>
                <a:ea typeface="Aptos" panose="020B0004020202020204" pitchFamily="34" charset="0"/>
                <a:cs typeface="Times New Roman" panose="02020603050405020304" pitchFamily="18" charset="0"/>
              </a:rPr>
              <a:t>Inovatyvumas ir kūrybiškumas</a:t>
            </a:r>
            <a:r>
              <a:rPr lang="lt-LT" sz="1800" kern="0" dirty="0">
                <a:effectLst/>
                <a:latin typeface="Aptos" panose="020B0004020202020204" pitchFamily="34" charset="0"/>
                <a:ea typeface="Aptos" panose="020B0004020202020204" pitchFamily="34" charset="0"/>
                <a:cs typeface="Times New Roman" panose="02020603050405020304" pitchFamily="18" charset="0"/>
              </a:rPr>
              <a:t>. </a:t>
            </a:r>
            <a:endParaRPr lang="lt-LT" sz="1800" kern="0" dirty="0">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Bef>
                <a:spcPts val="600"/>
              </a:spcBef>
              <a:spcAft>
                <a:spcPts val="600"/>
              </a:spcAft>
            </a:pPr>
            <a:r>
              <a:rPr lang="lt-LT" sz="1800" b="1" kern="0" dirty="0">
                <a:effectLst/>
                <a:latin typeface="Aptos" panose="020B0004020202020204" pitchFamily="34" charset="0"/>
                <a:ea typeface="Aptos" panose="020B0004020202020204" pitchFamily="34" charset="0"/>
                <a:cs typeface="Times New Roman" panose="02020603050405020304" pitchFamily="18" charset="0"/>
              </a:rPr>
              <a:t>IV modulis (kontaktiniai mokymai)</a:t>
            </a:r>
            <a:r>
              <a:rPr lang="lt-LT" sz="1800" kern="0" dirty="0">
                <a:effectLst/>
                <a:latin typeface="Aptos" panose="020B0004020202020204" pitchFamily="34" charset="0"/>
                <a:ea typeface="Aptos" panose="020B0004020202020204" pitchFamily="34" charset="0"/>
                <a:cs typeface="Times New Roman" panose="02020603050405020304" pitchFamily="18" charset="0"/>
              </a:rPr>
              <a:t>. </a:t>
            </a:r>
            <a:r>
              <a:rPr lang="lt-LT" sz="1800" b="1" kern="0" dirty="0">
                <a:effectLst/>
                <a:latin typeface="Aptos" panose="020B0004020202020204" pitchFamily="34" charset="0"/>
                <a:ea typeface="Aptos" panose="020B0004020202020204" pitchFamily="34" charset="0"/>
                <a:cs typeface="Times New Roman" panose="02020603050405020304" pitchFamily="18" charset="0"/>
              </a:rPr>
              <a:t>Bendradarbiavimas</a:t>
            </a:r>
            <a:r>
              <a:rPr lang="lt-LT" sz="1800" kern="0" dirty="0">
                <a:effectLst/>
                <a:latin typeface="Aptos" panose="020B0004020202020204" pitchFamily="34" charset="0"/>
                <a:ea typeface="Aptos" panose="020B0004020202020204" pitchFamily="34" charset="0"/>
                <a:cs typeface="Times New Roman" panose="02020603050405020304" pitchFamily="18" charset="0"/>
              </a:rPr>
              <a:t>. </a:t>
            </a:r>
            <a:endParaRPr lang="lt-LT"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907067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494536"/>
            <a:ext cx="11094720" cy="1248663"/>
          </a:xfrm>
        </p:spPr>
        <p:txBody>
          <a:bodyPr>
            <a:noAutofit/>
          </a:bodyPr>
          <a:lstStyle/>
          <a:p>
            <a:r>
              <a:rPr lang="lt-LT" sz="2800" b="1" dirty="0"/>
              <a:t>I programos modulio turinys. Darbas projektinėse komandose</a:t>
            </a: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633473"/>
            <a:ext cx="11094720" cy="4139468"/>
          </a:xfrm>
        </p:spPr>
        <p:txBody>
          <a:bodyPr>
            <a:normAutofit lnSpcReduction="10000"/>
          </a:bodyPr>
          <a:lstStyle/>
          <a:p>
            <a:pPr algn="just">
              <a:lnSpc>
                <a:spcPct val="100000"/>
              </a:lnSpc>
              <a:spcBef>
                <a:spcPts val="600"/>
              </a:spcBef>
              <a:spcAft>
                <a:spcPts val="600"/>
              </a:spcAft>
            </a:pPr>
            <a:r>
              <a:rPr lang="lt-LT" sz="1800" b="1" kern="100" dirty="0">
                <a:effectLst/>
                <a:ea typeface="Aptos" panose="020B0004020202020204" pitchFamily="34" charset="0"/>
                <a:cs typeface="Times New Roman" panose="02020603050405020304" pitchFamily="18" charset="0"/>
              </a:rPr>
              <a:t>Darbas projektinėse komandose</a:t>
            </a:r>
            <a:r>
              <a:rPr lang="lt-LT" sz="1800" kern="100" dirty="0">
                <a:effectLst/>
                <a:ea typeface="Aptos" panose="020B0004020202020204" pitchFamily="34" charset="0"/>
                <a:cs typeface="Times New Roman" panose="02020603050405020304" pitchFamily="18" charset="0"/>
              </a:rPr>
              <a:t>: skirtumai ir panašumai nuo tradicinės komandos. </a:t>
            </a:r>
          </a:p>
          <a:p>
            <a:pPr>
              <a:lnSpc>
                <a:spcPct val="100000"/>
              </a:lnSpc>
              <a:spcBef>
                <a:spcPts val="600"/>
              </a:spcBef>
              <a:spcAft>
                <a:spcPts val="600"/>
              </a:spcAft>
            </a:pPr>
            <a:r>
              <a:rPr lang="en-US" sz="1800" b="1" kern="100" dirty="0">
                <a:cs typeface="Times New Roman" panose="02020603050405020304" pitchFamily="18" charset="0"/>
              </a:rPr>
              <a:t>GRPI </a:t>
            </a:r>
            <a:r>
              <a:rPr lang="lt-LT" sz="1800" b="1" kern="100" dirty="0">
                <a:cs typeface="Times New Roman" panose="02020603050405020304" pitchFamily="18" charset="0"/>
              </a:rPr>
              <a:t>modelis komandiniam darbui</a:t>
            </a:r>
            <a:r>
              <a:rPr lang="lt-LT" sz="1800" kern="100" dirty="0">
                <a:cs typeface="Times New Roman" panose="02020603050405020304" pitchFamily="18" charset="0"/>
              </a:rPr>
              <a:t>. Tikslai (Goals) – komanda turi turėti aiškius tikslus ir kryptį, kad būtų veiksminga. Vaidmenys (Roles) – kiekvienas komandos narys turi žinoti, už ką yra atsakingas. Procedūros (Procedures) – turi būti numatyti procesai, kad komanda galėtų sėkmingai veikti. Tarpasmeniniai santykiai (Interpersonal relationships) – svarbu, kad kiekvienas komandos narys plėtotų santykius vienas su kitu ir galėtų efektyviai bendrauti bei pasitikėti vienas kitu.</a:t>
            </a:r>
          </a:p>
          <a:p>
            <a:pPr>
              <a:lnSpc>
                <a:spcPct val="100000"/>
              </a:lnSpc>
              <a:spcBef>
                <a:spcPts val="600"/>
              </a:spcBef>
              <a:spcAft>
                <a:spcPts val="600"/>
              </a:spcAft>
            </a:pPr>
            <a:r>
              <a:rPr lang="lt-LT" sz="1800" b="1" kern="100" dirty="0">
                <a:ea typeface="Aptos" panose="020B0004020202020204" pitchFamily="34" charset="0"/>
                <a:cs typeface="Times New Roman" panose="02020603050405020304" pitchFamily="18" charset="0"/>
              </a:rPr>
              <a:t>Vadovavimo projekto komandai ypatumai</a:t>
            </a:r>
            <a:r>
              <a:rPr lang="lt-LT" sz="1800" kern="100" dirty="0">
                <a:ea typeface="Aptos" panose="020B0004020202020204" pitchFamily="34" charset="0"/>
                <a:cs typeface="Times New Roman" panose="02020603050405020304" pitchFamily="18" charset="0"/>
              </a:rPr>
              <a:t>. </a:t>
            </a:r>
            <a:r>
              <a:rPr lang="lt-LT" altLang="en-US" sz="1800" dirty="0"/>
              <a:t>Projekto komandos yra laikinos grupės su skirtingomis kompetencijomis ir bendru interesu sukurti ką nors unikalaus</a:t>
            </a:r>
            <a:r>
              <a:rPr lang="en-US" altLang="en-US" sz="1800" dirty="0"/>
              <a:t>.</a:t>
            </a:r>
            <a:r>
              <a:rPr lang="lt-LT" altLang="en-US" sz="1800" dirty="0"/>
              <a:t> Dažnai nariai turi mažai darbo drauge patirties ir nors jie turi norą pasiekti rezultatą, naivu tikėtis, kad ši grupė lengvai pavirs į efektyviai funkcionuojantį vienetą. Projekto vadovas yra atsakingas už komandos narių surinkimą, mokymąsi veikti drauge, spręsti, ginčytis, kurti ir veikti drauge.</a:t>
            </a:r>
          </a:p>
          <a:p>
            <a:pPr>
              <a:lnSpc>
                <a:spcPct val="100000"/>
              </a:lnSpc>
              <a:spcBef>
                <a:spcPts val="600"/>
              </a:spcBef>
              <a:spcAft>
                <a:spcPts val="600"/>
              </a:spcAft>
            </a:pPr>
            <a:r>
              <a:rPr lang="lt-LT" altLang="en-US" sz="1800" b="1" dirty="0"/>
              <a:t>Projekto vadovas atsakingas </a:t>
            </a:r>
            <a:r>
              <a:rPr lang="lt-LT" altLang="en-US" sz="1800" dirty="0"/>
              <a:t>už projekto tikslų pasiekimą ir tam reikia: projektų valdymo žinių, gebėjimo pasiekti projekto rezultatus bei svarbu kaip pats vadovas elgiasi (nuostatos, individualūs bruožai). </a:t>
            </a:r>
            <a:r>
              <a:rPr lang="lt-LT" altLang="lt-LT" sz="1800" dirty="0"/>
              <a:t>(</a:t>
            </a:r>
            <a:r>
              <a:rPr lang="en-US" altLang="lt-LT" sz="1800" dirty="0"/>
              <a:t>PMBOK® Guide</a:t>
            </a:r>
            <a:r>
              <a:rPr lang="lt-LT" altLang="lt-LT" sz="1800" dirty="0"/>
              <a:t>)</a:t>
            </a:r>
            <a:endParaRPr lang="lt-LT" altLang="en-US" sz="1800" dirty="0"/>
          </a:p>
          <a:p>
            <a:pPr algn="just">
              <a:lnSpc>
                <a:spcPct val="107000"/>
              </a:lnSpc>
              <a:spcAft>
                <a:spcPts val="800"/>
              </a:spcAft>
            </a:pPr>
            <a:endParaRPr lang="lt-LT" sz="16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8228907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604264"/>
            <a:ext cx="11094720" cy="1181465"/>
          </a:xfrm>
        </p:spPr>
        <p:txBody>
          <a:bodyPr>
            <a:noAutofit/>
          </a:bodyPr>
          <a:lstStyle/>
          <a:p>
            <a:r>
              <a:rPr lang="lt-LT" sz="2800" b="1" kern="100" dirty="0">
                <a:latin typeface="Aptos" panose="020B0004020202020204" pitchFamily="34" charset="0"/>
                <a:ea typeface="Aptos" panose="020B0004020202020204" pitchFamily="34" charset="0"/>
                <a:cs typeface="Times New Roman" panose="02020603050405020304" pitchFamily="18" charset="0"/>
              </a:rPr>
              <a:t>II programos modulis turinys. Tikslų nustatymas ir komunikacija</a:t>
            </a:r>
            <a:endParaRPr lang="lt-LT" sz="2800" b="1" dirty="0"/>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632457"/>
            <a:ext cx="11094720" cy="3948459"/>
          </a:xfrm>
        </p:spPr>
        <p:txBody>
          <a:bodyPr>
            <a:normAutofit lnSpcReduction="10000"/>
          </a:bodyPr>
          <a:lstStyle/>
          <a:p>
            <a:pPr algn="just">
              <a:lnSpc>
                <a:spcPct val="110000"/>
              </a:lnSpc>
              <a:spcBef>
                <a:spcPts val="600"/>
              </a:spcBef>
              <a:spcAft>
                <a:spcPts val="600"/>
              </a:spcAft>
            </a:pPr>
            <a:r>
              <a:rPr lang="lt-LT" sz="1800" kern="100" dirty="0">
                <a:ea typeface="Aptos" panose="020B0004020202020204" pitchFamily="34" charset="0"/>
                <a:cs typeface="Times New Roman" panose="02020603050405020304" pitchFamily="18" charset="0"/>
              </a:rPr>
              <a:t>Tikslų nustatymas. Komandos tikslų sąsajos su individualiais ir visos įstaigos tikslais. Ko reikia, kad pasiekti komandos tikslus?</a:t>
            </a:r>
          </a:p>
          <a:p>
            <a:pPr algn="just">
              <a:lnSpc>
                <a:spcPct val="110000"/>
              </a:lnSpc>
              <a:spcBef>
                <a:spcPts val="600"/>
              </a:spcBef>
              <a:spcAft>
                <a:spcPts val="600"/>
              </a:spcAft>
            </a:pPr>
            <a:r>
              <a:rPr kumimoji="0" lang="lt-LT" sz="1800" i="0" u="none" strike="noStrike" kern="1200" cap="none" spc="0" normalizeH="0" baseline="0" noProof="0" dirty="0">
                <a:ln>
                  <a:noFill/>
                </a:ln>
                <a:solidFill>
                  <a:prstClr val="black"/>
                </a:solidFill>
                <a:effectLst/>
                <a:uLnTx/>
                <a:uFillTx/>
                <a:ea typeface="+mn-ea"/>
                <a:cs typeface="Times New Roman" panose="02020603050405020304" pitchFamily="18" charset="0"/>
              </a:rPr>
              <a:t>Komanda turi turėti aiškius tikslus </a:t>
            </a:r>
            <a:r>
              <a:rPr kumimoji="0" lang="lt-LT" sz="1800" b="0" i="0" u="none" strike="noStrike" kern="1200" cap="none" spc="0" normalizeH="0" baseline="0" noProof="0" dirty="0">
                <a:ln>
                  <a:noFill/>
                </a:ln>
                <a:solidFill>
                  <a:prstClr val="black"/>
                </a:solidFill>
                <a:effectLst/>
                <a:uLnTx/>
                <a:uFillTx/>
                <a:ea typeface="+mn-ea"/>
                <a:cs typeface="Times New Roman" panose="02020603050405020304" pitchFamily="18" charset="0"/>
              </a:rPr>
              <a:t>ir kryptį, kad būtų veiksminga. </a:t>
            </a:r>
            <a:r>
              <a:rPr lang="lt-LT" sz="1800" kern="100" dirty="0">
                <a:cs typeface="Times New Roman" panose="02020603050405020304" pitchFamily="18" charset="0"/>
              </a:rPr>
              <a:t>Tikslų anatomija: dydis, brandumas, kiekis</a:t>
            </a:r>
          </a:p>
          <a:p>
            <a:r>
              <a:rPr lang="lt-LT" sz="1800" kern="100" dirty="0">
                <a:cs typeface="Times New Roman" panose="02020603050405020304" pitchFamily="18" charset="0"/>
              </a:rPr>
              <a:t>Tikslų siekimo sistema (procesas). Motyvacija - </a:t>
            </a:r>
            <a:r>
              <a:rPr lang="fi-FI" sz="1800" kern="100" dirty="0">
                <a:cs typeface="Times New Roman" panose="02020603050405020304" pitchFamily="18" charset="0"/>
              </a:rPr>
              <a:t>tai noras veikti siekiant tikslo</a:t>
            </a:r>
            <a:r>
              <a:rPr lang="lt-LT" sz="1800" kern="100" dirty="0">
                <a:cs typeface="Times New Roman" panose="02020603050405020304" pitchFamily="18" charset="0"/>
              </a:rPr>
              <a:t>, tačiau motyvacija nėra pastovi, todėl tikslų siekimas turi būti kuo labiau automatizuotas.  Įpročių ugdymas ir siekis, kad procesas nesustotų kai motyvacija nukrenta.</a:t>
            </a:r>
          </a:p>
          <a:p>
            <a:pPr algn="just"/>
            <a:r>
              <a:rPr lang="lt-LT" sz="1800" kern="100" dirty="0">
                <a:cs typeface="Times New Roman" panose="02020603050405020304" pitchFamily="18" charset="0"/>
              </a:rPr>
              <a:t>Tikslų siekimo sistema (aplinka). </a:t>
            </a:r>
            <a:r>
              <a:rPr lang="en-US" sz="1800" kern="100" dirty="0">
                <a:cs typeface="Times New Roman" panose="02020603050405020304" pitchFamily="18" charset="0"/>
              </a:rPr>
              <a:t>Kit</a:t>
            </a:r>
            <a:r>
              <a:rPr lang="lt-LT" sz="1800" kern="100" dirty="0">
                <a:cs typeface="Times New Roman" panose="02020603050405020304" pitchFamily="18" charset="0"/>
              </a:rPr>
              <a:t>ų žmonių įtaka mums: palaikymas iš aplinkos yra kertinė savybė lyderystės įgūdžių ugdyme. Aplinka be trukdžių: kas, kada ir kaip trukdo mums patiems siekti individualių ir įstaigos tikslų</a:t>
            </a:r>
          </a:p>
          <a:p>
            <a:pPr algn="just"/>
            <a:r>
              <a:rPr lang="lt-LT" sz="1800" kern="100" dirty="0">
                <a:cs typeface="Times New Roman" panose="02020603050405020304" pitchFamily="18" charset="0"/>
              </a:rPr>
              <a:t>Problemų sprendimas bendradarbiaujant veda prie geresnių rezultatų. Darbuotojai labiau linkę imtis rizikingų sprendimų, kurie veda į inovacijas, jeigu jie turi komandos paramą. </a:t>
            </a:r>
          </a:p>
          <a:p>
            <a:pPr algn="just"/>
            <a:r>
              <a:rPr lang="lt-LT" sz="1800" b="0" i="0" u="none" strike="noStrike" baseline="0" dirty="0">
                <a:solidFill>
                  <a:srgbClr val="000000"/>
                </a:solidFill>
              </a:rPr>
              <a:t>Komunikacija  vyksta žodžiu, raštu, suteikimas informacijos kitam žmogui, dalinimąsis idėjomis, interesais per dialogo kūrimą, siekiant atvirumo, empatijos, kuriant pasitikėjimą</a:t>
            </a:r>
            <a:r>
              <a:rPr lang="lt-LT" sz="1800" b="0" i="0" u="none" strike="noStrike" baseline="0" dirty="0">
                <a:solidFill>
                  <a:srgbClr val="000000"/>
                </a:solidFill>
                <a:latin typeface="Calibri" panose="020F0502020204030204" pitchFamily="34" charset="0"/>
              </a:rPr>
              <a:t>.</a:t>
            </a:r>
            <a:endParaRPr lang="lt-LT" sz="1800" kern="100" dirty="0">
              <a:latin typeface="Aptos" panose="020B0004020202020204" pitchFamily="34" charset="0"/>
              <a:cs typeface="Times New Roman" panose="02020603050405020304" pitchFamily="18" charset="0"/>
            </a:endParaRPr>
          </a:p>
          <a:p>
            <a:pPr algn="just"/>
            <a:endParaRPr lang="lt-LT" sz="1800" dirty="0">
              <a:latin typeface="+mj-lt"/>
            </a:endParaRPr>
          </a:p>
          <a:p>
            <a:endParaRPr lang="lt-LT" sz="1600" dirty="0">
              <a:latin typeface="+mj-lt"/>
            </a:endParaRPr>
          </a:p>
          <a:p>
            <a:pPr algn="just">
              <a:lnSpc>
                <a:spcPct val="110000"/>
              </a:lnSpc>
              <a:spcBef>
                <a:spcPts val="600"/>
              </a:spcBef>
              <a:spcAft>
                <a:spcPts val="600"/>
              </a:spcAft>
            </a:pPr>
            <a:endParaRPr lang="lt-LT" sz="1800" kern="100" dirty="0">
              <a:latin typeface="Aptos" panose="020B0004020202020204" pitchFamily="34" charset="0"/>
              <a:ea typeface="Aptos" panose="020B0004020202020204" pitchFamily="34" charset="0"/>
              <a:cs typeface="Times New Roman" panose="02020603050405020304" pitchFamily="18" charset="0"/>
            </a:endParaRPr>
          </a:p>
          <a:p>
            <a:pPr algn="just">
              <a:lnSpc>
                <a:spcPct val="110000"/>
              </a:lnSpc>
              <a:spcBef>
                <a:spcPts val="600"/>
              </a:spcBef>
              <a:spcAft>
                <a:spcPts val="600"/>
              </a:spcAft>
            </a:pPr>
            <a:endParaRPr lang="lt-LT" sz="1800" kern="100" dirty="0">
              <a:latin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021878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494536"/>
            <a:ext cx="11094720" cy="1333723"/>
          </a:xfrm>
        </p:spPr>
        <p:txBody>
          <a:bodyPr>
            <a:noAutofit/>
          </a:bodyPr>
          <a:lstStyle/>
          <a:p>
            <a:r>
              <a:rPr lang="lt-LT" sz="2800" b="1" dirty="0"/>
              <a:t>III programos modulio turinys. Inovatyvumas ir kūrybiškumas</a:t>
            </a: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633473"/>
            <a:ext cx="11094720" cy="4139468"/>
          </a:xfrm>
        </p:spPr>
        <p:txBody>
          <a:bodyPr>
            <a:normAutofit/>
          </a:bodyPr>
          <a:lstStyle/>
          <a:p>
            <a:pPr marR="0" lvl="0" algn="just" fontAlgn="auto">
              <a:lnSpc>
                <a:spcPct val="90000"/>
              </a:lnSpc>
              <a:spcBef>
                <a:spcPts val="0"/>
              </a:spcBef>
              <a:spcAft>
                <a:spcPts val="600"/>
              </a:spcAft>
              <a:buClrTx/>
              <a:buSzTx/>
              <a:tabLst/>
              <a:defRPr/>
            </a:pPr>
            <a:r>
              <a:rPr lang="en-US" sz="1800" b="1" dirty="0" err="1"/>
              <a:t>Kūrybiškumas</a:t>
            </a:r>
            <a:r>
              <a:rPr lang="en-US" sz="1800" dirty="0"/>
              <a:t> – </a:t>
            </a:r>
            <a:r>
              <a:rPr lang="en-US" sz="1800" dirty="0" err="1"/>
              <a:t>asmenų</a:t>
            </a:r>
            <a:r>
              <a:rPr lang="en-US" sz="1800" dirty="0"/>
              <a:t> </a:t>
            </a:r>
            <a:r>
              <a:rPr lang="en-US" sz="1800" dirty="0" err="1"/>
              <a:t>ar</a:t>
            </a:r>
            <a:r>
              <a:rPr lang="en-US" sz="1800" dirty="0"/>
              <a:t> </a:t>
            </a:r>
            <a:r>
              <a:rPr lang="en-US" sz="1800" dirty="0" err="1"/>
              <a:t>grupių</a:t>
            </a:r>
            <a:r>
              <a:rPr lang="en-US" sz="1800" dirty="0"/>
              <a:t> </a:t>
            </a:r>
            <a:r>
              <a:rPr lang="en-US" sz="1800" dirty="0" err="1"/>
              <a:t>gebėjimas</a:t>
            </a:r>
            <a:r>
              <a:rPr lang="en-US" sz="1800" dirty="0"/>
              <a:t> </a:t>
            </a:r>
            <a:r>
              <a:rPr lang="en-US" sz="1800" dirty="0" err="1"/>
              <a:t>generuoti</a:t>
            </a:r>
            <a:r>
              <a:rPr lang="en-US" sz="1800" dirty="0"/>
              <a:t> </a:t>
            </a:r>
            <a:r>
              <a:rPr lang="en-US" sz="1800" dirty="0" err="1"/>
              <a:t>naujas</a:t>
            </a:r>
            <a:r>
              <a:rPr lang="en-US" sz="1800" dirty="0"/>
              <a:t> ir </a:t>
            </a:r>
            <a:r>
              <a:rPr lang="en-US" sz="1800" dirty="0" err="1"/>
              <a:t>naudingas</a:t>
            </a:r>
            <a:r>
              <a:rPr lang="en-US" sz="1800" dirty="0"/>
              <a:t> </a:t>
            </a:r>
            <a:r>
              <a:rPr lang="en-US" sz="1800" dirty="0" err="1"/>
              <a:t>idėjas</a:t>
            </a:r>
            <a:r>
              <a:rPr lang="en-US" sz="1800" dirty="0"/>
              <a:t> </a:t>
            </a:r>
            <a:r>
              <a:rPr lang="en-US" sz="1800" dirty="0" err="1"/>
              <a:t>apie</a:t>
            </a:r>
            <a:r>
              <a:rPr lang="en-US" sz="1800" dirty="0"/>
              <a:t> </a:t>
            </a:r>
            <a:r>
              <a:rPr lang="en-US" sz="1800" dirty="0" err="1"/>
              <a:t>produktus</a:t>
            </a:r>
            <a:r>
              <a:rPr lang="en-US" sz="1800" dirty="0"/>
              <a:t>, </a:t>
            </a:r>
            <a:r>
              <a:rPr lang="en-US" sz="1800" dirty="0" err="1"/>
              <a:t>paslaugas</a:t>
            </a:r>
            <a:r>
              <a:rPr lang="en-US" sz="1800" dirty="0"/>
              <a:t>, </a:t>
            </a:r>
            <a:r>
              <a:rPr lang="en-US" sz="1800" dirty="0" err="1"/>
              <a:t>procedūras</a:t>
            </a:r>
            <a:r>
              <a:rPr lang="en-US" sz="1800" dirty="0"/>
              <a:t> </a:t>
            </a:r>
            <a:r>
              <a:rPr lang="en-US" sz="1800" dirty="0" err="1"/>
              <a:t>ar</a:t>
            </a:r>
            <a:r>
              <a:rPr lang="en-US" sz="1800" dirty="0"/>
              <a:t> </a:t>
            </a:r>
            <a:r>
              <a:rPr lang="en-US" sz="1800" dirty="0" err="1"/>
              <a:t>procesus</a:t>
            </a:r>
            <a:r>
              <a:rPr lang="en-US" sz="1800" dirty="0"/>
              <a:t>. (Woodman, Sawyer &amp; Griffin’s, 1993; Amabile, 1996).</a:t>
            </a:r>
          </a:p>
          <a:p>
            <a:pPr marR="0" lvl="0" algn="just" fontAlgn="auto">
              <a:lnSpc>
                <a:spcPct val="90000"/>
              </a:lnSpc>
              <a:spcBef>
                <a:spcPts val="0"/>
              </a:spcBef>
              <a:spcAft>
                <a:spcPts val="600"/>
              </a:spcAft>
              <a:buClrTx/>
              <a:buSzTx/>
              <a:tabLst/>
              <a:defRPr/>
            </a:pPr>
            <a:r>
              <a:rPr lang="en-US" sz="1800" b="1" dirty="0"/>
              <a:t>Kas </a:t>
            </a:r>
            <a:r>
              <a:rPr lang="en-US" sz="1800" b="1" dirty="0" err="1"/>
              <a:t>yra</a:t>
            </a:r>
            <a:r>
              <a:rPr lang="en-US" sz="1800" b="1" dirty="0"/>
              <a:t> </a:t>
            </a:r>
            <a:r>
              <a:rPr lang="en-US" sz="1800" b="1" dirty="0" err="1"/>
              <a:t>inovacijos</a:t>
            </a:r>
            <a:r>
              <a:rPr lang="en-US" sz="1800" b="1" dirty="0"/>
              <a:t>? </a:t>
            </a:r>
            <a:r>
              <a:rPr lang="en-US" sz="1800" dirty="0"/>
              <a:t>K</a:t>
            </a:r>
            <a:r>
              <a:rPr lang="lt-LT" sz="1800" dirty="0"/>
              <a:t>ūrybiškumas konkrečiai reiškia idėjų generavimą. Inovacija –  idėjos generavimas ir įgyvendinimas. Kūrybiškumas įmanomas be naujovių, bet ne atvirkščiai. (</a:t>
            </a:r>
            <a:r>
              <a:rPr kumimoji="0" lang="en-GB" sz="1800" b="0" i="0" u="none" strike="noStrike" kern="1200" cap="none" spc="0" normalizeH="0" baseline="0" noProof="0" dirty="0">
                <a:ln>
                  <a:noFill/>
                </a:ln>
                <a:solidFill>
                  <a:prstClr val="black"/>
                </a:solidFill>
                <a:effectLst/>
                <a:uLnTx/>
                <a:uFillTx/>
                <a:ea typeface="MS PGothic" panose="020B0600070205080204" pitchFamily="34" charset="-128"/>
                <a:cs typeface="+mn-cs"/>
              </a:rPr>
              <a:t>Anderson et al., 2014; </a:t>
            </a:r>
            <a:r>
              <a:rPr kumimoji="0" lang="en-GB" sz="1800" b="0" i="0" u="none" strike="noStrike" kern="1200" cap="none" spc="0" normalizeH="0" baseline="0" noProof="0" dirty="0" err="1">
                <a:ln>
                  <a:noFill/>
                </a:ln>
                <a:solidFill>
                  <a:prstClr val="black"/>
                </a:solidFill>
                <a:effectLst/>
                <a:uLnTx/>
                <a:uFillTx/>
                <a:ea typeface="MS PGothic" panose="020B0600070205080204" pitchFamily="34" charset="-128"/>
                <a:cs typeface="+mn-cs"/>
              </a:rPr>
              <a:t>Hulsheger</a:t>
            </a:r>
            <a:r>
              <a:rPr kumimoji="0" lang="en-GB" sz="1800" b="0" i="0" u="none" strike="noStrike" kern="1200" cap="none" spc="0" normalizeH="0" baseline="0" noProof="0" dirty="0">
                <a:ln>
                  <a:noFill/>
                </a:ln>
                <a:solidFill>
                  <a:prstClr val="black"/>
                </a:solidFill>
                <a:effectLst/>
                <a:uLnTx/>
                <a:uFillTx/>
                <a:ea typeface="MS PGothic" panose="020B0600070205080204" pitchFamily="34" charset="-128"/>
                <a:cs typeface="+mn-cs"/>
              </a:rPr>
              <a:t>, Anderson, &amp; Salgado, 2009</a:t>
            </a:r>
            <a:r>
              <a:rPr kumimoji="0" lang="lt-LT" sz="1800" b="0" i="0" u="none" strike="noStrike" kern="1200" cap="none" spc="0" normalizeH="0" baseline="0" noProof="0" dirty="0">
                <a:ln>
                  <a:noFill/>
                </a:ln>
                <a:solidFill>
                  <a:prstClr val="black"/>
                </a:solidFill>
                <a:effectLst/>
                <a:uLnTx/>
                <a:uFillTx/>
                <a:ea typeface="MS PGothic" panose="020B0600070205080204" pitchFamily="34" charset="-128"/>
                <a:cs typeface="+mn-cs"/>
              </a:rPr>
              <a:t>)</a:t>
            </a:r>
          </a:p>
          <a:p>
            <a:pPr marR="0" lvl="0" algn="just" fontAlgn="auto">
              <a:lnSpc>
                <a:spcPct val="90000"/>
              </a:lnSpc>
              <a:spcBef>
                <a:spcPts val="0"/>
              </a:spcBef>
              <a:spcAft>
                <a:spcPts val="600"/>
              </a:spcAft>
              <a:buClrTx/>
              <a:buSzTx/>
              <a:tabLst/>
              <a:defRPr/>
            </a:pPr>
            <a:r>
              <a:rPr lang="lt-LT" sz="1800" b="1" dirty="0"/>
              <a:t>Viešojo sektoriaus inovacijas </a:t>
            </a:r>
            <a:r>
              <a:rPr lang="lt-LT" sz="1800" dirty="0"/>
              <a:t>galima apibūdinti, kaip reikšmingą pokytį viešojo sektoriaus kuriamuose produktuose ar paslaugose, procesuose, valdysenoje ar konceptualioje politikos orientacijoje. Naujumas apibrėžiamas viešojo sektoriaus organizacijos kontekste, tad inovacija gali būti laikoma naujovė, kuri ne tik sukurta pirmą kartą, tačiau ir įkvėpta kitų sukurtų sprendimų ar nukopijuota. Tam, kad pokytis būtų laikomas inovacija jis turi sukurti vertę kokybės, rezultatyvumo, produktyvumo ar demokratiškumo aspektais (Viešojo valdymo inovacijų koncepcija ir valdysenos modelis, </a:t>
            </a:r>
            <a:r>
              <a:rPr lang="en-US" sz="1800" dirty="0"/>
              <a:t>2022).</a:t>
            </a:r>
            <a:endParaRPr lang="lt-LT" sz="1800" dirty="0"/>
          </a:p>
          <a:p>
            <a:pPr marR="0" lvl="0" algn="just" fontAlgn="auto">
              <a:lnSpc>
                <a:spcPct val="90000"/>
              </a:lnSpc>
              <a:spcBef>
                <a:spcPts val="0"/>
              </a:spcBef>
              <a:spcAft>
                <a:spcPts val="600"/>
              </a:spcAft>
              <a:buClrTx/>
              <a:buSzTx/>
              <a:tabLst/>
              <a:defRPr/>
            </a:pPr>
            <a:r>
              <a:rPr kumimoji="0" lang="en-US" sz="1800" b="1" i="0" u="none" strike="noStrike" kern="1200" cap="none" spc="0" normalizeH="0" baseline="0" noProof="0" dirty="0" err="1">
                <a:ln>
                  <a:noFill/>
                </a:ln>
                <a:effectLst/>
                <a:uLnTx/>
                <a:uFillTx/>
                <a:ea typeface="+mj-ea"/>
                <a:cs typeface="+mj-cs"/>
              </a:rPr>
              <a:t>Inovacijų</a:t>
            </a:r>
            <a:r>
              <a:rPr kumimoji="0" lang="en-US" sz="1800" b="1" i="0" u="none" strike="noStrike" kern="1200" cap="none" spc="0" normalizeH="0" baseline="0" noProof="0" dirty="0">
                <a:ln>
                  <a:noFill/>
                </a:ln>
                <a:effectLst/>
                <a:uLnTx/>
                <a:uFillTx/>
                <a:ea typeface="+mj-ea"/>
                <a:cs typeface="+mj-cs"/>
              </a:rPr>
              <a:t> </a:t>
            </a:r>
            <a:r>
              <a:rPr kumimoji="0" lang="en-US" sz="1800" b="1" i="0" u="none" strike="noStrike" kern="1200" cap="none" spc="0" normalizeH="0" baseline="0" noProof="0" dirty="0" err="1">
                <a:ln>
                  <a:noFill/>
                </a:ln>
                <a:effectLst/>
                <a:uLnTx/>
                <a:uFillTx/>
                <a:ea typeface="+mj-ea"/>
                <a:cs typeface="+mj-cs"/>
              </a:rPr>
              <a:t>indeksas</a:t>
            </a:r>
            <a:r>
              <a:rPr kumimoji="0" lang="en-US" sz="1800" b="1" i="0" u="none" strike="noStrike" kern="1200" cap="none" spc="0" normalizeH="0" baseline="0" noProof="0" dirty="0">
                <a:ln>
                  <a:noFill/>
                </a:ln>
                <a:effectLst/>
                <a:uLnTx/>
                <a:uFillTx/>
                <a:ea typeface="+mj-ea"/>
                <a:cs typeface="+mj-cs"/>
              </a:rPr>
              <a:t> (Global Innovation Index)</a:t>
            </a:r>
            <a:r>
              <a:rPr kumimoji="0" lang="lt-LT" sz="1800" b="1" i="0" u="none" strike="noStrike" kern="1200" cap="none" spc="0" normalizeH="0" baseline="0" noProof="0" dirty="0">
                <a:ln>
                  <a:noFill/>
                </a:ln>
                <a:effectLst/>
                <a:uLnTx/>
                <a:uFillTx/>
                <a:ea typeface="+mj-ea"/>
                <a:cs typeface="+mj-cs"/>
              </a:rPr>
              <a:t>. </a:t>
            </a:r>
            <a:r>
              <a:rPr lang="lt-LT" sz="1800" dirty="0"/>
              <a:t>2023 m. pasaulinis inovacijų indeksas atspindi pasaulines inovacijų tendencijas neapibrėžtumo kupinoje ekonominėje aplinkoje. Jame atskleidžiamas šių metų inovatyviausių pasaulio ekonomikų reitingas tarp 132 ekonomikų ir lokalizuojama 100 didžiausių mokslo ir technologijų inovacijų klasterių (</a:t>
            </a:r>
            <a:r>
              <a:rPr lang="lt-LT" sz="1800" dirty="0">
                <a:hlinkClick r:id="rId2"/>
              </a:rPr>
              <a:t>https://www.wipo.int/global_innovation_index/en/</a:t>
            </a:r>
            <a:r>
              <a:rPr lang="lt-LT" sz="1800" dirty="0"/>
              <a:t>)</a:t>
            </a:r>
          </a:p>
          <a:p>
            <a:pPr algn="just">
              <a:spcBef>
                <a:spcPts val="0"/>
              </a:spcBef>
              <a:spcAft>
                <a:spcPts val="600"/>
              </a:spcAft>
              <a:defRPr/>
            </a:pPr>
            <a:endParaRPr lang="lt-LT" sz="1800" dirty="0"/>
          </a:p>
          <a:p>
            <a:pPr algn="just">
              <a:spcBef>
                <a:spcPts val="0"/>
              </a:spcBef>
              <a:spcAft>
                <a:spcPts val="600"/>
              </a:spcAft>
              <a:defRPr/>
            </a:pPr>
            <a:endParaRPr kumimoji="0" lang="en-US" sz="1800" b="1" i="0" u="none" strike="noStrike" kern="1200" cap="none" spc="0" normalizeH="0" baseline="0" noProof="0" dirty="0">
              <a:ln>
                <a:noFill/>
              </a:ln>
              <a:effectLst/>
              <a:uLnTx/>
              <a:uFillTx/>
              <a:latin typeface="+mj-lt"/>
              <a:ea typeface="+mj-ea"/>
              <a:cs typeface="+mj-cs"/>
            </a:endParaRPr>
          </a:p>
          <a:p>
            <a:pPr marR="0" lvl="0" algn="just" fontAlgn="auto">
              <a:lnSpc>
                <a:spcPct val="90000"/>
              </a:lnSpc>
              <a:spcBef>
                <a:spcPts val="0"/>
              </a:spcBef>
              <a:spcAft>
                <a:spcPts val="600"/>
              </a:spcAft>
              <a:buClrTx/>
              <a:buSzTx/>
              <a:tabLst/>
              <a:defRPr/>
            </a:pPr>
            <a:endParaRPr lang="en-US" sz="1800" dirty="0"/>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lt-LT" sz="1800" b="0" i="0" u="none" strike="noStrike" kern="1200" cap="none" spc="0" normalizeH="0" baseline="0" noProof="0" dirty="0">
              <a:ln>
                <a:noFill/>
              </a:ln>
              <a:effectLst/>
              <a:uLnTx/>
              <a:uFillTx/>
              <a:latin typeface="Arial" panose="020B0604020202020204" pitchFamily="34" charset="0"/>
              <a:ea typeface="MS PGothic" panose="020B060007020508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600" b="1" i="0" u="none" strike="noStrike" kern="1200" cap="none" spc="0" normalizeH="0" baseline="0" noProof="0" dirty="0">
              <a:ln>
                <a:noFill/>
              </a:ln>
              <a:effectLst/>
              <a:uLnTx/>
              <a:uFillTx/>
              <a:latin typeface="Arial" panose="020B0604020202020204" pitchFamily="34" charset="0"/>
              <a:ea typeface="MS PGothic" panose="020B0600070205080204" pitchFamily="34" charset="-128"/>
              <a:cs typeface="+mn-cs"/>
            </a:endParaRPr>
          </a:p>
          <a:p>
            <a:pPr marR="0" lvl="0" algn="just" fontAlgn="auto">
              <a:lnSpc>
                <a:spcPct val="90000"/>
              </a:lnSpc>
              <a:spcBef>
                <a:spcPts val="0"/>
              </a:spcBef>
              <a:spcAft>
                <a:spcPts val="600"/>
              </a:spcAft>
              <a:buClrTx/>
              <a:buSzTx/>
              <a:tabLst/>
              <a:defRPr/>
            </a:pPr>
            <a:endParaRPr lang="en-US" sz="1800" dirty="0"/>
          </a:p>
          <a:p>
            <a:pPr algn="just">
              <a:lnSpc>
                <a:spcPct val="107000"/>
              </a:lnSpc>
              <a:spcBef>
                <a:spcPts val="600"/>
              </a:spcBef>
              <a:spcAft>
                <a:spcPts val="600"/>
              </a:spcAft>
            </a:pPr>
            <a:endParaRPr lang="lt-LT" sz="1800" kern="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0739776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494537"/>
            <a:ext cx="11094720" cy="1461314"/>
          </a:xfrm>
        </p:spPr>
        <p:txBody>
          <a:bodyPr>
            <a:noAutofit/>
          </a:bodyPr>
          <a:lstStyle/>
          <a:p>
            <a:r>
              <a:rPr lang="lt-LT" sz="2800" b="1" dirty="0"/>
              <a:t>IV programos modulio turinys. Bendradarbiavimas</a:t>
            </a: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652776"/>
            <a:ext cx="11094720" cy="3511295"/>
          </a:xfrm>
        </p:spPr>
        <p:txBody>
          <a:bodyPr>
            <a:normAutofit/>
          </a:bodyPr>
          <a:lstStyle/>
          <a:p>
            <a:pPr algn="just"/>
            <a:r>
              <a:rPr lang="lt-LT" sz="1800" dirty="0"/>
              <a:t>Bendradarbiavimo naudos</a:t>
            </a:r>
            <a:r>
              <a:rPr lang="lt-LT" sz="1800" kern="0" dirty="0">
                <a:cs typeface="Times New Roman" panose="02020603050405020304" pitchFamily="18" charset="0"/>
              </a:rPr>
              <a:t>. </a:t>
            </a:r>
            <a:r>
              <a:rPr lang="lt-LT" sz="1800" b="0" strike="noStrike" baseline="0" dirty="0"/>
              <a:t>Tyrimai rodo, kad problemų sprendimas bendradarbiaujant veda prie geresnių rezultatų. Žmonės labiau linkę imtis rizikingų sprendimų, kurie veda į inovacijas, jeigu jie turi komandos paramą. Darbas komandoje skatina asmeninį augimą, padidėjusį pasitenkinimą darbu, mažina stresą. </a:t>
            </a:r>
            <a:r>
              <a:rPr lang="lt-LT" sz="1800" dirty="0"/>
              <a:t>(Dr. P.Laughlin)</a:t>
            </a:r>
          </a:p>
          <a:p>
            <a:pPr algn="just"/>
            <a:r>
              <a:rPr lang="lt-LT" sz="1800" dirty="0"/>
              <a:t>Komandos narių skirtingi bendravimo stiliai (talentai), požiūriai, nuostatos į bendradarbiavimą, laiką, tarpusavio komunikaciją, susikalbėjimą (girdėjimą, supratimą), susitarimus.</a:t>
            </a:r>
          </a:p>
          <a:p>
            <a:pPr algn="just"/>
            <a:r>
              <a:rPr lang="lt-LT" sz="1800" dirty="0"/>
              <a:t>Komandos energija (motyvacija) ir jos poveikis darbo produktyvumui, efektyvumui. Veiksniai, kurie atima energiją, ir kurie – prideda.</a:t>
            </a:r>
          </a:p>
          <a:p>
            <a:pPr algn="just"/>
            <a:r>
              <a:rPr lang="lt-LT" sz="1800" dirty="0"/>
              <a:t>Komandos vadovo vaidmuo kuriant bendradarbiavimo klimatą, komandos sutelktumas į udžuotį ir/ar į santykius.</a:t>
            </a:r>
          </a:p>
          <a:p>
            <a:pPr algn="just"/>
            <a:endParaRPr lang="lt-LT" sz="1800" dirty="0"/>
          </a:p>
          <a:p>
            <a:pPr algn="just"/>
            <a:endParaRPr lang="lt-LT" sz="1800" dirty="0"/>
          </a:p>
          <a:p>
            <a:pPr algn="just">
              <a:lnSpc>
                <a:spcPct val="107000"/>
              </a:lnSpc>
              <a:spcBef>
                <a:spcPts val="600"/>
              </a:spcBef>
              <a:spcAft>
                <a:spcPts val="600"/>
              </a:spcAft>
            </a:pPr>
            <a:endParaRPr lang="lt-LT" sz="16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7035537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105247"/>
            <a:ext cx="11094720" cy="4667693"/>
          </a:xfrm>
        </p:spPr>
        <p:txBody>
          <a:bodyPr>
            <a:noAutofit/>
          </a:bodyPr>
          <a:lstStyle/>
          <a:p>
            <a:pPr marL="0" indent="0" algn="just">
              <a:lnSpc>
                <a:spcPct val="107000"/>
              </a:lnSpc>
              <a:spcBef>
                <a:spcPts val="0"/>
              </a:spcBef>
              <a:buNone/>
            </a:pPr>
            <a:r>
              <a:rPr lang="lt-LT" sz="1800" b="1" kern="100" dirty="0">
                <a:effectLst/>
                <a:latin typeface="Aptos" panose="020B0004020202020204" pitchFamily="34" charset="0"/>
                <a:ea typeface="Times New Roman" panose="02020603050405020304" pitchFamily="18" charset="0"/>
                <a:cs typeface="Times New Roman" panose="02020603050405020304" pitchFamily="18" charset="0"/>
              </a:rPr>
              <a:t>Įgyjamos ir plėtojamos kompetencijos</a:t>
            </a:r>
            <a:r>
              <a:rPr lang="lt-LT"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jų vertinimo būdai, užduotys skirtos patobulinti kompetencijas</a:t>
            </a:r>
            <a:r>
              <a:rPr lang="en-US" sz="1800" b="1"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a:t>
            </a:r>
          </a:p>
          <a:p>
            <a:pPr marL="0" indent="0" algn="just">
              <a:lnSpc>
                <a:spcPct val="107000"/>
              </a:lnSpc>
              <a:spcBef>
                <a:spcPts val="0"/>
              </a:spcBef>
              <a:buNone/>
            </a:pPr>
            <a:endParaRPr lang="en-US" sz="1800" b="1" kern="100" dirty="0">
              <a:solidFill>
                <a:srgbClr val="000000"/>
              </a:solidFill>
              <a:latin typeface="Aptos" panose="020B0004020202020204" pitchFamily="34" charset="0"/>
              <a:ea typeface="Times New Roman" panose="02020603050405020304" pitchFamily="18" charset="0"/>
              <a:cs typeface="Times New Roman" panose="02020603050405020304" pitchFamily="18" charset="0"/>
            </a:endParaRPr>
          </a:p>
          <a:p>
            <a:pPr algn="just">
              <a:lnSpc>
                <a:spcPct val="107000"/>
              </a:lnSpc>
              <a:spcBef>
                <a:spcPts val="0"/>
              </a:spcBef>
            </a:pPr>
            <a:r>
              <a:rPr lang="lt-LT" sz="1800" kern="100" dirty="0">
                <a:effectLst/>
                <a:latin typeface="Aptos" panose="020B0004020202020204" pitchFamily="34" charset="0"/>
                <a:ea typeface="Aptos" panose="020B0004020202020204" pitchFamily="34" charset="0"/>
                <a:cs typeface="Times New Roman" panose="02020603050405020304" pitchFamily="18" charset="0"/>
              </a:rPr>
              <a:t>Ugdomas savęs pažinimas ir įsivertinimas bei supratimas savyje lyderystės poreikio kilmės</a:t>
            </a:r>
            <a:r>
              <a:rPr lang="lt-LT" sz="1800" kern="100" dirty="0">
                <a:effectLst/>
                <a:latin typeface="Aptos" panose="020B0004020202020204" pitchFamily="34" charset="0"/>
                <a:ea typeface="Times New Roman" panose="02020603050405020304" pitchFamily="18" charset="0"/>
                <a:cs typeface="Times New Roman" panose="02020603050405020304" pitchFamily="18" charset="0"/>
              </a:rPr>
              <a:t>,</a:t>
            </a:r>
            <a:endParaRPr lang="lt-LT" sz="1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15000"/>
              </a:lnSpc>
              <a:spcBef>
                <a:spcPts val="0"/>
              </a:spcBef>
            </a:pPr>
            <a:r>
              <a:rPr lang="lt-LT" sz="1800" kern="100" dirty="0">
                <a:effectLst/>
                <a:latin typeface="Aptos" panose="020B0004020202020204" pitchFamily="34" charset="0"/>
                <a:ea typeface="Times New Roman" panose="02020603050405020304" pitchFamily="18" charset="0"/>
                <a:cs typeface="Times New Roman" panose="02020603050405020304" pitchFamily="18" charset="0"/>
              </a:rPr>
              <a:t>Įgytos žinios </a:t>
            </a:r>
            <a:r>
              <a:rPr lang="lt-LT" sz="1800" kern="100" dirty="0">
                <a:latin typeface="Aptos" panose="020B0004020202020204" pitchFamily="34" charset="0"/>
                <a:ea typeface="Times New Roman" panose="02020603050405020304" pitchFamily="18" charset="0"/>
                <a:cs typeface="Times New Roman" panose="02020603050405020304" pitchFamily="18" charset="0"/>
              </a:rPr>
              <a:t>apie</a:t>
            </a:r>
            <a:r>
              <a:rPr lang="lt-LT" sz="18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projektinių komandų valdymą,</a:t>
            </a:r>
            <a:endParaRPr lang="lt-LT" sz="1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15000"/>
              </a:lnSpc>
              <a:spcBef>
                <a:spcPts val="0"/>
              </a:spcBef>
            </a:pPr>
            <a:r>
              <a:rPr lang="lt-LT" sz="18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Inovavimo ir kūrybiškumo įgūdžių tobulinimas,</a:t>
            </a:r>
            <a:endParaRPr lang="lt-LT" sz="1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15000"/>
              </a:lnSpc>
              <a:spcBef>
                <a:spcPts val="0"/>
              </a:spcBef>
            </a:pPr>
            <a:r>
              <a:rPr lang="lt-LT" sz="18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Ugdomi komunikacijas komandoje gebėjimai,</a:t>
            </a:r>
            <a:endParaRPr lang="lt-LT" sz="1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15000"/>
              </a:lnSpc>
              <a:spcBef>
                <a:spcPts val="0"/>
              </a:spcBef>
            </a:pPr>
            <a:r>
              <a:rPr lang="lt-LT" sz="18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Tobulinami bendradarbiavimo gebėjimai.</a:t>
            </a:r>
            <a:endParaRPr lang="en-US" sz="1800" kern="1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endParaRPr>
          </a:p>
          <a:p>
            <a:pPr marL="0" indent="0" algn="just">
              <a:lnSpc>
                <a:spcPct val="115000"/>
              </a:lnSpc>
              <a:spcBef>
                <a:spcPts val="0"/>
              </a:spcBef>
              <a:buNone/>
            </a:pPr>
            <a:endParaRPr lang="lt-LT" sz="16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67828058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1323</TotalTime>
  <Words>1028</Words>
  <Application>Microsoft Office PowerPoint</Application>
  <PresentationFormat>Widescreen</PresentationFormat>
  <Paragraphs>52</Paragraphs>
  <Slides>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MS PGothic</vt:lpstr>
      <vt:lpstr>Aptos</vt:lpstr>
      <vt:lpstr>Aptos Display</vt:lpstr>
      <vt:lpstr>Arial</vt:lpstr>
      <vt:lpstr>Calibri</vt:lpstr>
      <vt:lpstr>Times New Roman</vt:lpstr>
      <vt:lpstr>Office Theme</vt:lpstr>
      <vt:lpstr>LYDERYSTĖS KOMPETENCIJOS PRADEDANTYSIS LYGMUO  LYDERYSTĖ PROJEKTINĖSE KOMANDOSE</vt:lpstr>
      <vt:lpstr>PowerPoint Presentation</vt:lpstr>
      <vt:lpstr>Programos moduliai</vt:lpstr>
      <vt:lpstr>I programos modulio turinys. Darbas projektinėse komandose</vt:lpstr>
      <vt:lpstr>II programos modulis turinys. Tikslų nustatymas ir komunikacija</vt:lpstr>
      <vt:lpstr>III programos modulio turinys. Inovatyvumas ir kūrybiškumas</vt:lpstr>
      <vt:lpstr>IV programos modulio turinys. Bendradarbiavimas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Dominyka Kalibataitė</dc:creator>
  <cp:lastModifiedBy>Mingailis Bajorinas</cp:lastModifiedBy>
  <cp:revision>16</cp:revision>
  <dcterms:created xsi:type="dcterms:W3CDTF">2024-08-20T11:53:02Z</dcterms:created>
  <dcterms:modified xsi:type="dcterms:W3CDTF">2024-08-27T08:21:48Z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c169b65-f46a-4265-b5a1-5f9adb1dee0c_Enabled">
    <vt:lpwstr>true</vt:lpwstr>
  </property>
  <property fmtid="{D5CDD505-2E9C-101B-9397-08002B2CF9AE}" pid="3" name="MSIP_Label_fc169b65-f46a-4265-b5a1-5f9adb1dee0c_SetDate">
    <vt:lpwstr>2024-08-20T14:23:47Z</vt:lpwstr>
  </property>
  <property fmtid="{D5CDD505-2E9C-101B-9397-08002B2CF9AE}" pid="4" name="MSIP_Label_fc169b65-f46a-4265-b5a1-5f9adb1dee0c_Method">
    <vt:lpwstr>Standard</vt:lpwstr>
  </property>
  <property fmtid="{D5CDD505-2E9C-101B-9397-08002B2CF9AE}" pid="5" name="MSIP_Label_fc169b65-f46a-4265-b5a1-5f9adb1dee0c_Name">
    <vt:lpwstr>defa4170-0d19-0005-0004-bc88714345d2</vt:lpwstr>
  </property>
  <property fmtid="{D5CDD505-2E9C-101B-9397-08002B2CF9AE}" pid="6" name="MSIP_Label_fc169b65-f46a-4265-b5a1-5f9adb1dee0c_SiteId">
    <vt:lpwstr>9ad8e586-ef09-4504-a3db-4f7ea34a4883</vt:lpwstr>
  </property>
  <property fmtid="{D5CDD505-2E9C-101B-9397-08002B2CF9AE}" pid="7" name="MSIP_Label_fc169b65-f46a-4265-b5a1-5f9adb1dee0c_ActionId">
    <vt:lpwstr>a99f184c-f0c0-4730-87c6-f4ffcbe31a1c</vt:lpwstr>
  </property>
  <property fmtid="{D5CDD505-2E9C-101B-9397-08002B2CF9AE}" pid="8" name="MSIP_Label_fc169b65-f46a-4265-b5a1-5f9adb1dee0c_ContentBits">
    <vt:lpwstr>0</vt:lpwstr>
  </property>
</Properties>
</file>