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8" r:id="rId3"/>
    <p:sldId id="276" r:id="rId4"/>
    <p:sldId id="273" r:id="rId5"/>
    <p:sldId id="274" r:id="rId6"/>
    <p:sldId id="275" r:id="rId7"/>
    <p:sldId id="271" r:id="rId8"/>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sorterViewPr>
    <p:cViewPr>
      <p:scale>
        <a:sx n="100" d="100"/>
        <a:sy n="100" d="100"/>
      </p:scale>
      <p:origin x="0" y="-10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1018461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12371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235261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3735241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504360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3263020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50480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71237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677226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458742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33459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1069924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588008" y="2139695"/>
            <a:ext cx="9144000" cy="1889099"/>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ANALITINĖS KOMPETENCIJOS PRADEDANTYSIS LYGMUO</a:t>
            </a: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r>
              <a:rPr lang="es-ES" sz="3600" b="1" kern="100" dirty="0">
                <a:effectLst/>
                <a:latin typeface="Aptos" panose="020B0004020202020204" pitchFamily="34" charset="0"/>
                <a:ea typeface="Aptos" panose="020B0004020202020204" pitchFamily="34" charset="0"/>
                <a:cs typeface="Times New Roman" panose="02020603050405020304" pitchFamily="18" charset="0"/>
              </a:rPr>
              <a:t>DUOMENŲ ANALITIKOS PRINCIPAI</a:t>
            </a:r>
            <a:endParaRPr lang="lt-LT" sz="36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4981447"/>
            <a:ext cx="9144000" cy="1581181"/>
          </a:xfrm>
        </p:spPr>
        <p:txBody>
          <a:bodyPr>
            <a:normAutofit/>
          </a:bodyPr>
          <a:lstStyle/>
          <a:p>
            <a:pPr>
              <a:lnSpc>
                <a:spcPct val="107000"/>
              </a:lnSpc>
              <a:spcBef>
                <a:spcPts val="600"/>
              </a:spcBef>
              <a:spcAft>
                <a:spcPts val="6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Pradedantysis lygis</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kritinis mąstymas; sąveikos tarp individų, bendrovių, valstybės institucijų ir visuomenės analizė ir interpretacija, žinios apie ES; pagrindiniai duomenų valdymo principai; bazinis duomenų raštingumas: imties skaitinės ir sklaidos charakteristikos; pagrindinių makroekonominių rodiklių skaitymas ir gebėjimas juos pritaikyti savo organizacijos veiklai.</a:t>
            </a: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13177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74525" y="1580881"/>
            <a:ext cx="11094720" cy="4890978"/>
          </a:xfrm>
        </p:spPr>
        <p:txBody>
          <a:bodyPr>
            <a:noAutofit/>
          </a:bodyPr>
          <a:lstStyle/>
          <a:p>
            <a:pPr marL="0" marR="0" lvl="0" indent="0" algn="just" defTabSz="914400" rtl="0" eaLnBrk="1" fontAlgn="auto" latinLnBrk="0" hangingPunct="1">
              <a:lnSpc>
                <a:spcPct val="90000"/>
              </a:lnSpc>
              <a:spcBef>
                <a:spcPts val="1000"/>
              </a:spcBef>
              <a:spcAft>
                <a:spcPts val="0"/>
              </a:spcAft>
              <a:buClrTx/>
              <a:buSzTx/>
              <a:buNone/>
              <a:tabLst/>
              <a:defRPr/>
            </a:pPr>
            <a:r>
              <a:rPr lang="lt-LT" sz="1700" b="1" kern="100" dirty="0">
                <a:solidFill>
                  <a:srgbClr val="000000"/>
                </a:solidFill>
                <a:effectLst/>
                <a:ea typeface="Times New Roman" panose="02020603050405020304" pitchFamily="18" charset="0"/>
                <a:cs typeface="Times New Roman" panose="02020603050405020304" pitchFamily="18" charset="0"/>
              </a:rPr>
              <a:t>Programos tikslas</a:t>
            </a:r>
            <a:r>
              <a:rPr lang="lt-LT" sz="1700" kern="100" dirty="0">
                <a:solidFill>
                  <a:srgbClr val="000000"/>
                </a:solidFill>
                <a:effectLst/>
                <a:ea typeface="Times New Roman" panose="02020603050405020304" pitchFamily="18" charset="0"/>
                <a:cs typeface="Times New Roman" panose="02020603050405020304" pitchFamily="18" charset="0"/>
              </a:rPr>
              <a:t> –</a:t>
            </a:r>
            <a:r>
              <a:rPr lang="lt-LT" sz="1700" b="1" kern="100" dirty="0">
                <a:solidFill>
                  <a:srgbClr val="000000"/>
                </a:solidFill>
                <a:effectLst/>
                <a:ea typeface="Times New Roman" panose="02020603050405020304" pitchFamily="18" charset="0"/>
                <a:cs typeface="Times New Roman" panose="02020603050405020304" pitchFamily="18" charset="0"/>
              </a:rPr>
              <a:t> </a:t>
            </a:r>
            <a:r>
              <a:rPr kumimoji="0" lang="lt-LT" sz="1700" b="0" i="0" u="none" strike="noStrike" kern="1200" cap="none" spc="0" normalizeH="0" baseline="0" noProof="0" dirty="0">
                <a:ln>
                  <a:noFill/>
                </a:ln>
                <a:solidFill>
                  <a:prstClr val="black"/>
                </a:solidFill>
                <a:effectLst/>
                <a:uLnTx/>
                <a:uFillTx/>
                <a:ea typeface="Calibri" panose="020F0502020204030204" pitchFamily="34" charset="0"/>
                <a:cs typeface="+mn-cs"/>
              </a:rPr>
              <a:t>ugdyti esminius analitinius įgūdžius ir kompetencijas, būtinas efektyviai valdyti ir priimti duomenimis grįstus sprendimus viešojo sektoriaus organizacijose. Programa orientuota į analitinio mąstymo, duomenų valdymo, makroekonominių rodiklių analizės ir interpretacijos bei sąveikos tarp įvairių visuomenės veikėjų supratimo ugdymą, užtikrinant, kad Lietuvos viešajame sektoriuje dirbantys tarnautojai turėtų bazinį Europoje priimtiną pasiruošimo lygį.</a:t>
            </a:r>
            <a:endParaRPr lang="lt-LT" sz="1700" b="1" kern="100" dirty="0">
              <a:solidFill>
                <a:srgbClr val="000000"/>
              </a:solidFill>
              <a:effectLst/>
              <a:ea typeface="Times New Roman" panose="02020603050405020304" pitchFamily="18" charset="0"/>
              <a:cs typeface="Times New Roman" panose="02020603050405020304" pitchFamily="18" charset="0"/>
            </a:endParaRPr>
          </a:p>
          <a:p>
            <a:pPr marL="0" indent="0">
              <a:lnSpc>
                <a:spcPct val="107000"/>
              </a:lnSpc>
              <a:spcAft>
                <a:spcPts val="800"/>
              </a:spcAft>
              <a:buNone/>
            </a:pPr>
            <a:r>
              <a:rPr lang="lt-LT" sz="1700" b="1" kern="100" dirty="0">
                <a:solidFill>
                  <a:srgbClr val="000000"/>
                </a:solidFill>
                <a:effectLst/>
                <a:ea typeface="Times New Roman" panose="02020603050405020304" pitchFamily="18" charset="0"/>
                <a:cs typeface="Times New Roman" panose="02020603050405020304" pitchFamily="18" charset="0"/>
              </a:rPr>
              <a:t>Programos uždaviniai:</a:t>
            </a:r>
            <a:endParaRPr lang="lt-LT" sz="1700" kern="100" dirty="0">
              <a:effectLst/>
              <a:ea typeface="Aptos" panose="020B0004020202020204" pitchFamily="34" charset="0"/>
              <a:cs typeface="Times New Roman" panose="02020603050405020304" pitchFamily="18" charset="0"/>
            </a:endParaRPr>
          </a:p>
          <a:p>
            <a:pPr marL="598170" lvl="1">
              <a:spcBef>
                <a:spcPts val="600"/>
              </a:spcBef>
            </a:pPr>
            <a:r>
              <a:rPr lang="lt-LT" sz="1700" dirty="0">
                <a:ea typeface="Symbol" panose="05050102010706020507" pitchFamily="18" charset="2"/>
                <a:cs typeface="Symbol" panose="05050102010706020507" pitchFamily="18" charset="2"/>
              </a:rPr>
              <a:t>Ugdyti gebėjimą analizuoti ir vertinti duomenis analitiškai, juos sisteminant, grafiškai atvaizduojant, vertinant imtį ir darant apibendrinimus, siekiant objektyvių ir pagrįstų sprendimų priėmimo.</a:t>
            </a:r>
          </a:p>
          <a:p>
            <a:pPr marL="598170" lvl="1">
              <a:spcBef>
                <a:spcPts val="600"/>
              </a:spcBef>
            </a:pPr>
            <a:r>
              <a:rPr lang="lt-LT" sz="1700" dirty="0">
                <a:ea typeface="Symbol" panose="05050102010706020507" pitchFamily="18" charset="2"/>
                <a:cs typeface="Symbol" panose="05050102010706020507" pitchFamily="18" charset="2"/>
              </a:rPr>
              <a:t>Suteikti žinių apie sąveikos mechanizmus tarp individų, bendrovių, valstybės institucijų ir visuomenės.</a:t>
            </a:r>
          </a:p>
          <a:p>
            <a:pPr marL="598170" lvl="1">
              <a:spcBef>
                <a:spcPts val="600"/>
              </a:spcBef>
            </a:pPr>
            <a:r>
              <a:rPr lang="lt-LT" sz="1700" dirty="0">
                <a:ea typeface="Symbol" panose="05050102010706020507" pitchFamily="18" charset="2"/>
                <a:cs typeface="Symbol" panose="05050102010706020507" pitchFamily="18" charset="2"/>
              </a:rPr>
              <a:t>Mokyti dalyvius analizuoti šias sąveikas ir jų įtaką organizacijos veiklai, ypač ES kontekste.</a:t>
            </a:r>
          </a:p>
          <a:p>
            <a:pPr marL="598170" lvl="1">
              <a:spcBef>
                <a:spcPts val="600"/>
              </a:spcBef>
            </a:pPr>
            <a:r>
              <a:rPr lang="lt-LT" sz="1700" dirty="0">
                <a:ea typeface="Symbol" panose="05050102010706020507" pitchFamily="18" charset="2"/>
                <a:cs typeface="Symbol" panose="05050102010706020507" pitchFamily="18" charset="2"/>
              </a:rPr>
              <a:t>Suteikti bazinį žinių lygį, kuris užtikrintų duomenų valdymo ir interpretacijos kokybę bei klaidų minimizavimą.</a:t>
            </a:r>
          </a:p>
          <a:p>
            <a:pPr marL="598170" lvl="1">
              <a:spcBef>
                <a:spcPts val="600"/>
              </a:spcBef>
            </a:pPr>
            <a:r>
              <a:rPr lang="lt-LT" sz="1700" dirty="0">
                <a:ea typeface="Symbol" panose="05050102010706020507" pitchFamily="18" charset="2"/>
                <a:cs typeface="Symbol" panose="05050102010706020507" pitchFamily="18" charset="2"/>
              </a:rPr>
              <a:t>Mokyti efektyvios komunikacijos ir duomenų vizualizavimo, siekiant užtikrinti kokybišką informacijos sklaidą ir išvengti nesusipratimų tiek tarp viešojo sektoriaus tarnautojų, tiek tarp viešojo sektoriaus ir visuomenės.</a:t>
            </a:r>
            <a:endParaRPr lang="en-US" sz="1700" dirty="0">
              <a:ea typeface="Symbol" panose="05050102010706020507" pitchFamily="18" charset="2"/>
              <a:cs typeface="Symbol" panose="05050102010706020507" pitchFamily="18" charset="2"/>
            </a:endParaRPr>
          </a:p>
          <a:p>
            <a:pPr marL="598170" lvl="1">
              <a:spcBef>
                <a:spcPts val="600"/>
              </a:spcBef>
            </a:pPr>
            <a:endParaRPr lang="lt-LT" sz="1700" kern="100" dirty="0">
              <a:effectLst/>
              <a:ea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7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700" kern="100" dirty="0">
                <a:solidFill>
                  <a:srgbClr val="000000"/>
                </a:solidFill>
                <a:effectLst/>
                <a:ea typeface="Times New Roman" panose="02020603050405020304" pitchFamily="18" charset="0"/>
                <a:cs typeface="Times New Roman" panose="02020603050405020304" pitchFamily="18" charset="0"/>
              </a:rPr>
              <a:t>– </a:t>
            </a:r>
            <a:r>
              <a:rPr lang="lt-LT" sz="1700" kern="100" dirty="0">
                <a:solidFill>
                  <a:srgbClr val="000000"/>
                </a:solidFill>
                <a:cs typeface="Times New Roman" panose="02020603050405020304" pitchFamily="18" charset="0"/>
              </a:rPr>
              <a:t>nuo </a:t>
            </a:r>
            <a:r>
              <a:rPr lang="en-US" sz="1700" kern="100" dirty="0">
                <a:solidFill>
                  <a:srgbClr val="000000"/>
                </a:solidFill>
                <a:cs typeface="Times New Roman" panose="02020603050405020304" pitchFamily="18" charset="0"/>
              </a:rPr>
              <a:t>2 iki 8</a:t>
            </a:r>
            <a:r>
              <a:rPr lang="lt-LT" sz="1700" kern="100" dirty="0">
                <a:solidFill>
                  <a:srgbClr val="000000"/>
                </a:solidFill>
                <a:cs typeface="Times New Roman" panose="02020603050405020304" pitchFamily="18" charset="0"/>
              </a:rPr>
              <a:t> ak.val. e-mokymosi forma ir nuo </a:t>
            </a:r>
            <a:r>
              <a:rPr lang="en-US" sz="1700" kern="100" dirty="0">
                <a:solidFill>
                  <a:srgbClr val="000000"/>
                </a:solidFill>
                <a:cs typeface="Times New Roman" panose="02020603050405020304" pitchFamily="18" charset="0"/>
              </a:rPr>
              <a:t>4 iki </a:t>
            </a:r>
            <a:r>
              <a:rPr lang="lt-LT" sz="1700" kern="100" dirty="0">
                <a:solidFill>
                  <a:srgbClr val="000000"/>
                </a:solidFill>
                <a:cs typeface="Times New Roman" panose="02020603050405020304" pitchFamily="18" charset="0"/>
              </a:rPr>
              <a:t>16 ak.val. kontaktinio mokymosi.</a:t>
            </a:r>
            <a:endParaRPr lang="en-US" sz="1700" kern="100" dirty="0">
              <a:solidFill>
                <a:srgbClr val="000000"/>
              </a:solidFill>
              <a:cs typeface="Times New Roman" panose="02020603050405020304" pitchFamily="18" charset="0"/>
            </a:endParaRPr>
          </a:p>
          <a:p>
            <a:pPr marL="0" indent="0" algn="just">
              <a:lnSpc>
                <a:spcPct val="107000"/>
              </a:lnSpc>
              <a:spcBef>
                <a:spcPts val="0"/>
              </a:spcBef>
              <a:buNone/>
            </a:pPr>
            <a:r>
              <a:rPr lang="lt-LT" sz="1700" kern="100" dirty="0">
                <a:solidFill>
                  <a:srgbClr val="000000"/>
                </a:solidFill>
                <a:cs typeface="Times New Roman" panose="02020603050405020304" pitchFamily="18" charset="0"/>
              </a:rPr>
              <a:t>Trukmė gali būti nustatyta pagal užsakovo poreikius ir galimybes. O</a:t>
            </a:r>
            <a:r>
              <a:rPr lang="en-US" sz="1700" kern="100" dirty="0" err="1">
                <a:solidFill>
                  <a:srgbClr val="000000"/>
                </a:solidFill>
                <a:cs typeface="Times New Roman" panose="02020603050405020304" pitchFamily="18" charset="0"/>
              </a:rPr>
              <a:t>rganizacija</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yra</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laisva</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rinktis</a:t>
            </a:r>
            <a:r>
              <a:rPr lang="en-US" sz="1700" kern="100" dirty="0">
                <a:solidFill>
                  <a:srgbClr val="000000"/>
                </a:solidFill>
                <a:cs typeface="Times New Roman" panose="02020603050405020304" pitchFamily="18" charset="0"/>
              </a:rPr>
              <a:t> </a:t>
            </a:r>
            <a:r>
              <a:rPr lang="lt-LT" sz="1700" kern="100" dirty="0">
                <a:solidFill>
                  <a:srgbClr val="000000"/>
                </a:solidFill>
                <a:cs typeface="Times New Roman" panose="02020603050405020304" pitchFamily="18" charset="0"/>
              </a:rPr>
              <a:t>trukmę,</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atsižvelgiant</a:t>
            </a:r>
            <a:r>
              <a:rPr lang="en-US" sz="1700" kern="100" dirty="0">
                <a:solidFill>
                  <a:srgbClr val="000000"/>
                </a:solidFill>
                <a:cs typeface="Times New Roman" panose="02020603050405020304" pitchFamily="18" charset="0"/>
              </a:rPr>
              <a:t> į tai </a:t>
            </a:r>
            <a:r>
              <a:rPr lang="en-US" sz="1700" kern="100" dirty="0" err="1">
                <a:solidFill>
                  <a:srgbClr val="000000"/>
                </a:solidFill>
                <a:cs typeface="Times New Roman" panose="02020603050405020304" pitchFamily="18" charset="0"/>
              </a:rPr>
              <a:t>kaip</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toliau</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planuos</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pirkti</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dirbti</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ar</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kitaip</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veikti</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šių</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dokumentų</a:t>
            </a:r>
            <a:r>
              <a:rPr lang="en-US" sz="1700" kern="100" dirty="0">
                <a:solidFill>
                  <a:srgbClr val="000000"/>
                </a:solidFill>
                <a:cs typeface="Times New Roman" panose="02020603050405020304" pitchFamily="18" charset="0"/>
              </a:rPr>
              <a:t> </a:t>
            </a:r>
            <a:r>
              <a:rPr lang="en-US" sz="1700" kern="100" dirty="0" err="1">
                <a:solidFill>
                  <a:srgbClr val="000000"/>
                </a:solidFill>
                <a:cs typeface="Times New Roman" panose="02020603050405020304" pitchFamily="18" charset="0"/>
              </a:rPr>
              <a:t>pagrindu</a:t>
            </a:r>
            <a:endParaRPr lang="lt-LT" sz="1700" kern="100"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D2C5B-F6B9-39E3-A2C1-2F70C1D83F0F}"/>
              </a:ext>
            </a:extLst>
          </p:cNvPr>
          <p:cNvSpPr>
            <a:spLocks noGrp="1"/>
          </p:cNvSpPr>
          <p:nvPr>
            <p:ph type="title"/>
          </p:nvPr>
        </p:nvSpPr>
        <p:spPr>
          <a:xfrm>
            <a:off x="629920" y="1238505"/>
            <a:ext cx="11094720" cy="1440900"/>
          </a:xfrm>
        </p:spPr>
        <p:txBody>
          <a:bodyPr>
            <a:normAutofit/>
          </a:bodyPr>
          <a:lstStyle/>
          <a:p>
            <a:r>
              <a:rPr lang="lt-LT" sz="3600" dirty="0"/>
              <a:t>Esminių sąvokų praplėtimas</a:t>
            </a:r>
          </a:p>
        </p:txBody>
      </p:sp>
      <p:sp>
        <p:nvSpPr>
          <p:cNvPr id="3" name="Content Placeholder 2">
            <a:extLst>
              <a:ext uri="{FF2B5EF4-FFF2-40B4-BE49-F238E27FC236}">
                <a16:creationId xmlns:a16="http://schemas.microsoft.com/office/drawing/2014/main" id="{67DC6C15-1E46-4736-CA41-86C0F774AD0D}"/>
              </a:ext>
            </a:extLst>
          </p:cNvPr>
          <p:cNvSpPr>
            <a:spLocks noGrp="1"/>
          </p:cNvSpPr>
          <p:nvPr>
            <p:ph idx="1"/>
          </p:nvPr>
        </p:nvSpPr>
        <p:spPr>
          <a:xfrm>
            <a:off x="629920" y="2307265"/>
            <a:ext cx="11094720" cy="4230695"/>
          </a:xfrm>
        </p:spPr>
        <p:txBody>
          <a:bodyPr>
            <a:noAutofit/>
          </a:bodyPr>
          <a:lstStyle/>
          <a:p>
            <a:pPr>
              <a:lnSpc>
                <a:spcPct val="100000"/>
              </a:lnSpc>
              <a:spcBef>
                <a:spcPts val="600"/>
              </a:spcBef>
              <a:spcAft>
                <a:spcPts val="600"/>
              </a:spcAft>
            </a:pPr>
            <a:r>
              <a:rPr lang="lt-LT" sz="1800" b="1" dirty="0"/>
              <a:t>Matematinis-analitinis mąstymas</a:t>
            </a:r>
            <a:r>
              <a:rPr lang="lt-LT" sz="1800" dirty="0"/>
              <a:t>: gebėjimas spręsti problemas logiškai ir sistematiškai, naudojant matematinį pagrindimą, sutelkiant dėmesį į dėsningumų ir ryšių nustatymą, siekiant daryti išvadas arba spręsti problemas.</a:t>
            </a:r>
          </a:p>
          <a:p>
            <a:pPr>
              <a:lnSpc>
                <a:spcPct val="100000"/>
              </a:lnSpc>
              <a:spcBef>
                <a:spcPts val="600"/>
              </a:spcBef>
              <a:spcAft>
                <a:spcPts val="600"/>
              </a:spcAft>
            </a:pPr>
            <a:r>
              <a:rPr lang="lt-LT" sz="1800" b="1" dirty="0"/>
              <a:t>Duomenų analitika: procesas</a:t>
            </a:r>
            <a:r>
              <a:rPr lang="lt-LT" sz="1800" dirty="0"/>
              <a:t>, kurio metu duomenys yra analizuojami, valomi, transformuojami ir modeliuojami, siekiant atrasti naudingą informaciją, daryti išvadas ir paremti sprendimų priėmimą.</a:t>
            </a:r>
          </a:p>
          <a:p>
            <a:pPr>
              <a:lnSpc>
                <a:spcPct val="100000"/>
              </a:lnSpc>
              <a:spcBef>
                <a:spcPts val="600"/>
              </a:spcBef>
              <a:spcAft>
                <a:spcPts val="600"/>
              </a:spcAft>
            </a:pPr>
            <a:r>
              <a:rPr lang="lt-LT" sz="1800" b="1" dirty="0"/>
              <a:t>Duomenų mokslas: statistiniai metodai</a:t>
            </a:r>
            <a:r>
              <a:rPr lang="lt-LT" sz="1800" dirty="0"/>
              <a:t>. Matematikos sritis, kuri skirtingai nei matematika susiduria su neapibrėžtumu, kadangi modeliuojami rezultatai iš riboto kiekio ar kitaip ydingų duomenų. Formaliau, ši mokslo sritis fokusuojasi į duomenų rinkimą, analizę, interpretavimą, pateikimą ir organizavimą. Ji suteikia įrankius, leidžiančius daryti išvadas ar prognozes, remiantis duomenų pavyzdžiais.</a:t>
            </a:r>
          </a:p>
          <a:p>
            <a:pPr>
              <a:lnSpc>
                <a:spcPct val="100000"/>
              </a:lnSpc>
              <a:spcBef>
                <a:spcPts val="600"/>
              </a:spcBef>
              <a:spcAft>
                <a:spcPts val="600"/>
              </a:spcAft>
            </a:pPr>
            <a:r>
              <a:rPr lang="lt-LT" sz="1800" b="1" dirty="0"/>
              <a:t>Duomenų mokslas: dirbtinis intelektas ir mašininis mokymąsis</a:t>
            </a:r>
            <a:r>
              <a:rPr lang="lt-LT" sz="1800" dirty="0"/>
              <a:t>.</a:t>
            </a:r>
            <a:br>
              <a:rPr lang="lt-LT" sz="1800" dirty="0"/>
            </a:br>
            <a:r>
              <a:rPr lang="lt-LT" sz="1800" dirty="0"/>
              <a:t>* </a:t>
            </a:r>
            <a:r>
              <a:rPr lang="lt-LT" sz="1800" u="sng" dirty="0"/>
              <a:t>Dirbtinis intelektas: </a:t>
            </a:r>
            <a:r>
              <a:rPr lang="lt-LT" sz="1800" dirty="0"/>
              <a:t>kompiuterių mokslo sritis, kuri siekia kurti sistemas, galinčias atlikti užduotis, kurios paprastai reikalauja žmogaus intelekto, tokias kaip mąstymas, mokymasis ir sprendimų priėmimas.  </a:t>
            </a:r>
            <a:br>
              <a:rPr lang="lt-LT" sz="1800" dirty="0"/>
            </a:br>
            <a:r>
              <a:rPr lang="lt-LT" sz="1800" dirty="0"/>
              <a:t>* </a:t>
            </a:r>
            <a:r>
              <a:rPr lang="lt-LT" sz="1800" u="sng" dirty="0"/>
              <a:t>Mašininis mokymasis: </a:t>
            </a:r>
            <a:r>
              <a:rPr lang="lt-LT" sz="1800" dirty="0"/>
              <a:t>DI sritis, kurioje kuriami algoritmai ir statistiniai modeliai, leidžiantys kompiuteriams mokytis iš duomenų ir gerinti savo užduočių atlikimą laikui bėgant.</a:t>
            </a:r>
          </a:p>
        </p:txBody>
      </p:sp>
    </p:spTree>
    <p:extLst>
      <p:ext uri="{BB962C8B-B14F-4D97-AF65-F5344CB8AC3E}">
        <p14:creationId xmlns:p14="http://schemas.microsoft.com/office/powerpoint/2010/main" val="1003951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743200"/>
            <a:ext cx="11094720" cy="4029741"/>
          </a:xfrm>
        </p:spPr>
        <p:txBody>
          <a:bodyPr>
            <a:normAutofit/>
          </a:bodyPr>
          <a:lstStyle/>
          <a:p>
            <a:pPr algn="just">
              <a:lnSpc>
                <a:spcPct val="107000"/>
              </a:lnSpc>
              <a:spcAft>
                <a:spcPts val="8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 modulis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(e-</a:t>
            </a: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mokymai</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lt-LT" sz="1800" b="1" kern="100" dirty="0">
                <a:latin typeface="Aptos" panose="020B0004020202020204" pitchFamily="34" charset="0"/>
                <a:cs typeface="Times New Roman" panose="02020603050405020304" pitchFamily="18" charset="0"/>
              </a:rPr>
              <a:t>Įvadas į duomenų analitiką</a:t>
            </a:r>
            <a:r>
              <a:rPr lang="en-US" sz="1800" b="1" kern="100" dirty="0">
                <a:latin typeface="Aptos" panose="020B0004020202020204" pitchFamily="34" charset="0"/>
                <a:cs typeface="Times New Roman" panose="02020603050405020304" pitchFamily="18" charset="0"/>
              </a:rPr>
              <a:t>. </a:t>
            </a:r>
            <a:r>
              <a:rPr lang="en-US" sz="1800" kern="100" dirty="0" err="1">
                <a:latin typeface="Aptos" panose="020B0004020202020204" pitchFamily="34" charset="0"/>
                <a:cs typeface="Times New Roman" panose="02020603050405020304" pitchFamily="18" charset="0"/>
              </a:rPr>
              <a:t>Duomen</a:t>
            </a:r>
            <a:r>
              <a:rPr lang="lt-LT" sz="1800" kern="100" dirty="0">
                <a:latin typeface="Aptos" panose="020B0004020202020204" pitchFamily="34" charset="0"/>
                <a:cs typeface="Times New Roman" panose="02020603050405020304" pitchFamily="18" charset="0"/>
              </a:rPr>
              <a:t>ų analitikos taikymas viešajame sektoriuje. Supažindinimas su matematiniu-analitiniu mąstymu (kuo skiriasi konkretus faktas nuo statistinio modelio spėjimo, kokias prielaidas darome apie skirtingų tipų duomenis ir ką reikia žinoti analizuojant duomenis). Apžvelgimas pagrindinių modeliavimo ir duomenų analitikos principų ir metodų, akcentuojant jų svarbą bei taikymo galimybes valstybės įstaigose. Išsiaiškinimas, kaip analitikos įrankiai gali padėti geriau suprasti viešųjų paslaugų teikimą, optimizuoti išteklius ir priimti informuotus sprendimus, siekiant didesnio efektyvumo ir skaidrumo. </a:t>
            </a:r>
            <a:endParaRPr lang="en-US" sz="1800" kern="100" dirty="0">
              <a:latin typeface="Aptos" panose="020B0004020202020204" pitchFamily="34" charset="0"/>
              <a:cs typeface="Times New Roman" panose="02020603050405020304" pitchFamily="18" charset="0"/>
            </a:endParaRPr>
          </a:p>
          <a:p>
            <a:pPr algn="just">
              <a:lnSpc>
                <a:spcPct val="107000"/>
              </a:lnSpc>
              <a:spcAft>
                <a:spcPts val="8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II modulis (kontaktiniai mokymai). Duomenų analitikos ir vizualizacijos pagrindai. </a:t>
            </a:r>
            <a:r>
              <a:rPr lang="pt-BR" sz="1800" kern="100" dirty="0">
                <a:latin typeface="Aptos" panose="020B0004020202020204" pitchFamily="34" charset="0"/>
                <a:cs typeface="Times New Roman" panose="02020603050405020304" pitchFamily="18" charset="0"/>
              </a:rPr>
              <a:t>Duomenų analitikos ir vizualizacijos pagrindai.</a:t>
            </a:r>
            <a:r>
              <a:rPr lang="lt-LT" sz="1800" kern="100" dirty="0">
                <a:latin typeface="Aptos" panose="020B0004020202020204" pitchFamily="34" charset="0"/>
                <a:cs typeface="Times New Roman" panose="02020603050405020304" pitchFamily="18" charset="0"/>
              </a:rPr>
              <a:t> Supažindinimas su statistinių modelių kūrimo, vizualizacijos ir analizės principais siekiant išvengti dažniausių duomenų komunikacijos spragų. MS Excel galimybių išnaudojimas duomenų analizei. Apžvelgimas pagrindinių DI modelių ir jų pritaikymo viešajame sektoriuje galimybes.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gn="just">
              <a:lnSpc>
                <a:spcPct val="107000"/>
              </a:lnSpc>
              <a:spcAft>
                <a:spcPts val="800"/>
              </a:spcAft>
              <a:buNone/>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411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90577"/>
            <a:ext cx="11094720" cy="1133904"/>
          </a:xfrm>
        </p:spPr>
        <p:txBody>
          <a:bodyPr>
            <a:noAutofit/>
          </a:bodyPr>
          <a:lstStyle/>
          <a:p>
            <a:r>
              <a:rPr lang="lt-LT" sz="2800" b="1" dirty="0"/>
              <a:t>I programos modulio turinys. Įvadas į duomenų analitiką</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6874"/>
            <a:ext cx="11094720" cy="4136067"/>
          </a:xfrm>
        </p:spPr>
        <p:txBody>
          <a:bodyPr>
            <a:normAutofit lnSpcReduction="10000"/>
          </a:bodyPr>
          <a:lstStyle/>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Ugdymas duomenų mokslo mąstysenos. Supratimas duomenimis grindžiamų valdžios, viešojo sektoriaus paslaugų, verslo (operacijų, gamybos, tiekimo grandinėsvaldymas, klientų elgsena ir t. t.), finansų rinkos ir mūsų gyvenimo. Suteikimas galimybės veiksmingai panaudoti duomenis informuotiems sprendimams. Praktiškai taikyti duomenų mokslo sprendimus.</a:t>
            </a:r>
            <a:endParaRPr lang="en-US" sz="1800" kern="100" dirty="0">
              <a:latin typeface="Aptos" panose="020B0004020202020204" pitchFamily="34" charset="0"/>
              <a:cs typeface="Times New Roman" panose="02020603050405020304" pitchFamily="18" charset="0"/>
            </a:endParaRPr>
          </a:p>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Pagrindinės duomenų tvarkymo funkcijos: duomenų politikos plėtra, duomenų nuosavybė, metaduomenų sudarymas, duomenų gyvavimo ciklo kontrolė, duomenų kokybė, preiga prie duomenų ir jų platinimas.</a:t>
            </a:r>
          </a:p>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Paprastai duomenų strategijai reikalinga palaikanti duomenų valdymo programos strategija - duomenų kokybės, duomenų vientisumo, prieigos ir saugumo palaikymo ir gerinimo planas, kartu sumažinant žinomą ir numanomą riziką.</a:t>
            </a:r>
          </a:p>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Duomenų etika - nusako, kas yra gerai ir kas yra blogai viešinant duomenis. Duomenų etikos sritys: duomenų tvarkymas (generavimas, gavimas, saugojimas, apdorojimas, platinimas, dalijimasis ir naudojimas), algoritmai (duomenų analizė, mašininis mokymasis ir dirbtinis intelektas), praktika (inovacijos, programavimas, įsilaužimas).</a:t>
            </a:r>
          </a:p>
          <a:p>
            <a:endParaRPr lang="pt-BR" sz="1800" kern="100" dirty="0">
              <a:latin typeface="Aptos" panose="020B0004020202020204" pitchFamily="34" charset="0"/>
              <a:cs typeface="Times New Roman" panose="02020603050405020304" pitchFamily="18" charset="0"/>
            </a:endParaRPr>
          </a:p>
          <a:p>
            <a:pPr algn="l"/>
            <a:endParaRPr lang="lt-LT" sz="1800" b="0" i="0" u="none" strike="noStrike" baseline="0" dirty="0">
              <a:solidFill>
                <a:srgbClr val="000000"/>
              </a:solidFill>
              <a:latin typeface="Arial" panose="020B0604020202020204" pitchFamily="34" charset="0"/>
            </a:endParaRPr>
          </a:p>
          <a:p>
            <a:pPr algn="l"/>
            <a:endParaRPr lang="lt-LT" sz="1800" b="0" i="0" u="none" strike="noStrike" baseline="0" dirty="0">
              <a:solidFill>
                <a:srgbClr val="000000"/>
              </a:solidFill>
              <a:latin typeface="Arial" panose="020B0604020202020204" pitchFamily="34" charset="0"/>
            </a:endParaRPr>
          </a:p>
          <a:p>
            <a:pPr algn="just">
              <a:lnSpc>
                <a:spcPct val="107000"/>
              </a:lnSpc>
              <a:spcAft>
                <a:spcPts val="800"/>
              </a:spcAft>
            </a:pP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19108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p:txBody>
          <a:bodyPr>
            <a:noAutofit/>
          </a:bodyPr>
          <a:lstStyle/>
          <a:p>
            <a:r>
              <a:rPr lang="lt-LT" sz="2800" b="1" dirty="0"/>
              <a:t>II programos modulio turinys. Duomenų analitikos ir vizualizacijos pagrindai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824481"/>
            <a:ext cx="11094720" cy="3948460"/>
          </a:xfrm>
        </p:spPr>
        <p:txBody>
          <a:bodyPr>
            <a:normAutofit/>
          </a:bodyPr>
          <a:lstStyle/>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Statistinių modelių kūrimas, vizualizacija ir analizės principai, siekiant išvengti dažniausių duomenų komunikacijos spragų. MS Excel galimybių išnaudojimas duomenų analizei. Apžvelgimas pagrindinių DI modelių ir jų pritaikymo viešajame sektoriuje galimybes. </a:t>
            </a:r>
          </a:p>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Nuo organizacijos analitinės kompetencijos iki skyriaus ir individualios analitinės kompetencijos. Duomenis skirtingose organizacijos vietose tvarko komandos, atsakingos už skirtingus duomenų gyvavimo ciklo etapus. Duomenų valdymui reikalingi projektavimo įgūdžiai planuojant sistemas; techniniai įgūdžiai įrangos priežiūrai ir programinės įrangos kūrimui; duomenų analizės įgūdžiai suprasti problemas; analitiniai įgūdžiai aiškinti duomenis; profesinės kalbos mokėjimas, siekiant sutarimo dėl apibrėžimų ir modelių; strateginis mąstymas pamatyti naujas galimybes ir siekti tikslų.</a:t>
            </a:r>
          </a:p>
          <a:p>
            <a:pPr algn="just">
              <a:lnSpc>
                <a:spcPct val="100000"/>
              </a:lnSpc>
              <a:spcBef>
                <a:spcPts val="600"/>
              </a:spcBef>
              <a:spcAft>
                <a:spcPts val="600"/>
              </a:spcAft>
            </a:pPr>
            <a:r>
              <a:rPr lang="lt-LT" sz="1800" kern="100" dirty="0">
                <a:latin typeface="Aptos" panose="020B0004020202020204" pitchFamily="34" charset="0"/>
                <a:cs typeface="Times New Roman" panose="02020603050405020304" pitchFamily="18" charset="0"/>
              </a:rPr>
              <a:t>Duomenų vizualizacija: kaip pateikti duomenis, kad jie būtų vertingi kitiems. Duomenų turinys, kiekis, aiškumas pateikime. Vizualizacijos klaidos.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4021958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258568"/>
            <a:ext cx="11094720" cy="4471416"/>
          </a:xfrm>
        </p:spPr>
        <p:txBody>
          <a:bodyPr>
            <a:noAutofit/>
          </a:bodyPr>
          <a:lstStyle/>
          <a:p>
            <a:pPr marL="0" indent="0" algn="just">
              <a:lnSpc>
                <a:spcPct val="100000"/>
              </a:lnSpc>
              <a:spcBef>
                <a:spcPts val="600"/>
              </a:spcBef>
              <a:spcAft>
                <a:spcPts val="600"/>
              </a:spcAft>
              <a:buNone/>
            </a:pPr>
            <a:r>
              <a:rPr lang="lt-LT" sz="1800" b="1" dirty="0"/>
              <a:t>Įgyjamos ir plėtojamos kompetencijos:</a:t>
            </a:r>
            <a:endParaRPr lang="en-US" sz="1800" b="1" dirty="0"/>
          </a:p>
          <a:p>
            <a:pPr marL="0" indent="0" algn="just">
              <a:lnSpc>
                <a:spcPct val="100000"/>
              </a:lnSpc>
              <a:spcBef>
                <a:spcPts val="600"/>
              </a:spcBef>
              <a:spcAft>
                <a:spcPts val="600"/>
              </a:spcAft>
              <a:buNone/>
            </a:pPr>
            <a:endParaRPr lang="lt-LT" sz="1800" b="1" kern="100" dirty="0">
              <a:effectLst/>
              <a:ea typeface="Aptos" panose="020B0004020202020204" pitchFamily="34" charset="0"/>
              <a:cs typeface="Times New Roman" panose="02020603050405020304" pitchFamily="18" charset="0"/>
            </a:endParaRPr>
          </a:p>
          <a:p>
            <a:pPr algn="just">
              <a:lnSpc>
                <a:spcPct val="100000"/>
              </a:lnSpc>
              <a:spcBef>
                <a:spcPts val="0"/>
              </a:spcBef>
              <a:spcAft>
                <a:spcPts val="600"/>
              </a:spcAft>
            </a:pPr>
            <a:r>
              <a:rPr lang="lt-LT" sz="1800" kern="100" dirty="0">
                <a:effectLst/>
                <a:ea typeface="Aptos" panose="020B0004020202020204" pitchFamily="34" charset="0"/>
                <a:cs typeface="Times New Roman" panose="02020603050405020304" pitchFamily="18" charset="0"/>
              </a:rPr>
              <a:t>Gebėjimas rinkti duomenis, apdoroti ir, turint analizės pagrindus bei gebant įveiklinti analitiką, priimti kokybiškus sprendimus.</a:t>
            </a:r>
          </a:p>
          <a:p>
            <a:pPr algn="just">
              <a:lnSpc>
                <a:spcPct val="100000"/>
              </a:lnSpc>
              <a:spcBef>
                <a:spcPts val="0"/>
              </a:spcBef>
              <a:spcAft>
                <a:spcPts val="600"/>
              </a:spcAft>
            </a:pPr>
            <a:r>
              <a:rPr lang="lt-LT" sz="1800" kern="100" dirty="0">
                <a:effectLst/>
                <a:ea typeface="Aptos" panose="020B0004020202020204" pitchFamily="34" charset="0"/>
                <a:cs typeface="Times New Roman" panose="02020603050405020304" pitchFamily="18" charset="0"/>
              </a:rPr>
              <a:t>Žinių apie statistinius pagrindus, įskaitant imties skaitines ir sklaidos charakteristikas turėjimas.</a:t>
            </a:r>
          </a:p>
          <a:p>
            <a:pPr algn="just">
              <a:lnSpc>
                <a:spcPct val="100000"/>
              </a:lnSpc>
              <a:spcBef>
                <a:spcPts val="0"/>
              </a:spcBef>
              <a:spcAft>
                <a:spcPts val="600"/>
              </a:spcAft>
            </a:pPr>
            <a:r>
              <a:rPr lang="lt-LT" sz="1800" kern="100" dirty="0">
                <a:effectLst/>
                <a:ea typeface="Aptos" panose="020B0004020202020204" pitchFamily="34" charset="0"/>
                <a:cs typeface="Times New Roman" panose="02020603050405020304" pitchFamily="18" charset="0"/>
              </a:rPr>
              <a:t>Gebėjimas teisingai interpretuoti ir naudoti statistinius duomenis kasdienėje veikloje.</a:t>
            </a:r>
          </a:p>
          <a:p>
            <a:pPr algn="just">
              <a:lnSpc>
                <a:spcPct val="100000"/>
              </a:lnSpc>
              <a:spcBef>
                <a:spcPts val="0"/>
              </a:spcBef>
              <a:spcAft>
                <a:spcPts val="600"/>
              </a:spcAft>
            </a:pPr>
            <a:r>
              <a:rPr lang="lt-LT" sz="1800" kern="100" dirty="0">
                <a:ea typeface="Aptos" panose="020B0004020202020204" pitchFamily="34" charset="0"/>
                <a:cs typeface="Times New Roman" panose="02020603050405020304" pitchFamily="18" charset="0"/>
              </a:rPr>
              <a:t>Gebėjimas vizualiai pateikti duomenis.</a:t>
            </a:r>
            <a:endParaRPr lang="lt-LT" sz="1800" kern="100" dirty="0">
              <a:effectLst/>
              <a:ea typeface="Aptos" panose="020B0004020202020204" pitchFamily="34" charset="0"/>
              <a:cs typeface="Times New Roman" panose="02020603050405020304" pitchFamily="18" charset="0"/>
            </a:endParaRPr>
          </a:p>
          <a:p>
            <a:pPr marL="0" indent="0" algn="just">
              <a:lnSpc>
                <a:spcPct val="107000"/>
              </a:lnSpc>
              <a:spcBef>
                <a:spcPts val="0"/>
              </a:spcBef>
              <a:buNone/>
            </a:pPr>
            <a:endParaRPr lang="lt-LT" sz="16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828058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122</TotalTime>
  <Words>988</Words>
  <Application>Microsoft Office PowerPoint</Application>
  <PresentationFormat>Widescreen</PresentationFormat>
  <Paragraphs>37</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Aptos Display</vt:lpstr>
      <vt:lpstr>Arial</vt:lpstr>
      <vt:lpstr>Calibri</vt:lpstr>
      <vt:lpstr>Symbol</vt:lpstr>
      <vt:lpstr>Times New Roman</vt:lpstr>
      <vt:lpstr>1_Office Theme</vt:lpstr>
      <vt:lpstr>ANALITINĖS KOMPETENCIJOS PRADEDANTYSIS LYGMUO  DUOMENŲ ANALITIKOS PRINCIPAI</vt:lpstr>
      <vt:lpstr>PowerPoint Presentation</vt:lpstr>
      <vt:lpstr>Esminių sąvokų praplėtimas</vt:lpstr>
      <vt:lpstr>Programos moduliai</vt:lpstr>
      <vt:lpstr>I programos modulio turinys. Įvadas į duomenų analitiką</vt:lpstr>
      <vt:lpstr>II programos modulio turinys. Duomenų analitikos ir vizualizacijos pagrindai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16</cp:revision>
  <dcterms:created xsi:type="dcterms:W3CDTF">2024-08-22T08:27:55Z</dcterms:created>
  <dcterms:modified xsi:type="dcterms:W3CDTF">2024-08-27T08:00:39Z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2024-08-22T08:46:04Z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f4973a47-0172-41f4-bad7-5aaee54f244e</vt:lpwstr>
  </property>
  <property fmtid="{D5CDD505-2E9C-101B-9397-08002B2CF9AE}" pid="8" name="MSIP_Label_fc169b65-f46a-4265-b5a1-5f9adb1dee0c_ContentBits">
    <vt:lpwstr>0</vt:lpwstr>
  </property>
</Properties>
</file>