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82" r:id="rId2"/>
    <p:sldId id="286" r:id="rId3"/>
    <p:sldId id="287" r:id="rId4"/>
    <p:sldId id="291" r:id="rId5"/>
    <p:sldId id="292" r:id="rId6"/>
    <p:sldId id="293" r:id="rId7"/>
    <p:sldId id="294" r:id="rId8"/>
    <p:sldId id="295" r:id="rId9"/>
    <p:sldId id="289" r:id="rId10"/>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3" autoAdjust="0"/>
    <p:restoredTop sz="94660"/>
  </p:normalViewPr>
  <p:slideViewPr>
    <p:cSldViewPr snapToGrid="0">
      <p:cViewPr varScale="1">
        <p:scale>
          <a:sx n="57" d="100"/>
          <a:sy n="57" d="100"/>
        </p:scale>
        <p:origin x="960" y="36"/>
      </p:cViewPr>
      <p:guideLst/>
    </p:cSldViewPr>
  </p:slideViewPr>
  <p:notesTextViewPr>
    <p:cViewPr>
      <p:scale>
        <a:sx n="1" d="1"/>
        <a:sy n="1" d="1"/>
      </p:scale>
      <p:origin x="0" y="0"/>
    </p:cViewPr>
  </p:notesTextViewPr>
  <p:sorterViewPr>
    <p:cViewPr varScale="1">
      <p:scale>
        <a:sx n="100" d="100"/>
        <a:sy n="100" d="100"/>
      </p:scale>
      <p:origin x="0" y="-1048"/>
    </p:cViewPr>
  </p:sorterViewPr>
  <p:notesViewPr>
    <p:cSldViewPr snapToGrid="0">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959226-936C-472E-A8A2-5EA6884C6765}"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CC03F-7B67-4BC2-A252-6F2F0AF72491}" type="slidenum">
              <a:rPr lang="lt-LT" smtClean="0"/>
              <a:t>‹#›</a:t>
            </a:fld>
            <a:endParaRPr lang="lt-LT"/>
          </a:p>
        </p:txBody>
      </p:sp>
    </p:spTree>
    <p:extLst>
      <p:ext uri="{BB962C8B-B14F-4D97-AF65-F5344CB8AC3E}">
        <p14:creationId xmlns:p14="http://schemas.microsoft.com/office/powerpoint/2010/main" val="6653734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90909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3195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9125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93739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23453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891408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393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9318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847143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65488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4647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43677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0" y="1731087"/>
            <a:ext cx="11387253" cy="3395826"/>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LYDERYSTĖS KOMPETENCIJOS PAŽENGUSYSIS LYGMUO</a:t>
            </a:r>
            <a:br>
              <a:rPr lang="lt-LT" sz="2000" b="1" kern="100" dirty="0">
                <a:effectLst/>
                <a:latin typeface="Aptos" panose="020B0004020202020204" pitchFamily="34" charset="0"/>
                <a:ea typeface="Aptos" panose="020B0004020202020204" pitchFamily="34" charset="0"/>
                <a:cs typeface="Times New Roman" panose="02020603050405020304" pitchFamily="18" charset="0"/>
              </a:rPr>
            </a:br>
            <a:br>
              <a:rPr lang="lt-LT" sz="36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kern="100" dirty="0">
                <a:effectLst/>
                <a:latin typeface="Aptos" panose="020B0004020202020204" pitchFamily="34" charset="0"/>
                <a:ea typeface="Aptos" panose="020B0004020202020204" pitchFamily="34" charset="0"/>
                <a:cs typeface="Times New Roman" panose="02020603050405020304" pitchFamily="18" charset="0"/>
              </a:rPr>
              <a:t>POKYČIŲ INICIAVIMAS IR VALDYMAS TARPKULTŪRINIAME KONTEKSTE</a:t>
            </a:r>
            <a:endParaRPr lang="lt-LT" sz="36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679448" y="5520944"/>
            <a:ext cx="9144000" cy="980440"/>
          </a:xfrm>
        </p:spPr>
        <p:txBody>
          <a:bodyPr/>
          <a:lstStyle/>
          <a:p>
            <a:pPr>
              <a:lnSpc>
                <a:spcPct val="107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Pažengusysis lygis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tarpkultūrinė kompetencija ir tarpkultūrinių komandų/darbo grupių valdymas; pasirengimas deryboms ir susitarimų siekimas derybose; geros valdysenos principai; pokyčių valdymas; krizių vadyba.</a:t>
            </a: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2695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rmAutofit/>
          </a:bodyPr>
          <a:lstStyle/>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pastiprinti pokyčių inciavimo ir valdymo kompetencijas veikiant tarpkultūrinėje ir įvairovės aplinkoje.</a:t>
            </a:r>
            <a:endPar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Suteikti žinių bei įgūdžių apie pokyčių, vedančių į organizacijos vystymą, iniciavimą bei valdymą,</a:t>
            </a: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Stiprinti sprendimų priėmimo kompetencijas tarpkultūriniame kontekste,</a:t>
            </a:r>
          </a:p>
          <a:p>
            <a:pPr algn="just">
              <a:lnSpc>
                <a:spcPct val="107000"/>
              </a:lnSpc>
              <a:spcBef>
                <a:spcPts val="0"/>
              </a:spcBef>
            </a:pPr>
            <a:r>
              <a:rPr lang="lt-LT" sz="1800" kern="100" dirty="0">
                <a:latin typeface="Aptos" panose="020B0004020202020204" pitchFamily="34" charset="0"/>
                <a:ea typeface="Aptos" panose="020B0004020202020204" pitchFamily="34" charset="0"/>
                <a:cs typeface="Times New Roman" panose="02020603050405020304" pitchFamily="18" charset="0"/>
              </a:rPr>
              <a:t>Aiškesnis supratimas geros valdysenos principų,</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Lavinti derybinius įgūdžius, </a:t>
            </a: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Suteikti žinių apie krizių vadybos gerąsias praktikas ir tobulinti krizių komunikacijos įgūdžius.</a:t>
            </a:r>
          </a:p>
          <a:p>
            <a:pPr marL="0" indent="0" algn="just">
              <a:lnSpc>
                <a:spcPct val="107000"/>
              </a:lnSpc>
              <a:spcBef>
                <a:spcPts val="0"/>
              </a:spcBef>
              <a:buNone/>
            </a:pPr>
            <a:endParaRPr lang="lt-LT" sz="1800" b="1" kern="100" dirty="0">
              <a:solidFill>
                <a:srgbClr val="000000"/>
              </a:solidFill>
              <a:latin typeface="Aptos" panose="020B0004020202020204" pitchFamily="34" charset="0"/>
              <a:ea typeface="Times New Roman" panose="02020603050405020304" pitchFamily="18"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nuo </a:t>
            </a:r>
            <a:r>
              <a:rPr lang="en-US" sz="1800" kern="100" dirty="0">
                <a:solidFill>
                  <a:srgbClr val="000000"/>
                </a:solidFill>
                <a:latin typeface="Aptos" panose="020B0004020202020204" pitchFamily="34" charset="0"/>
                <a:cs typeface="Times New Roman" panose="02020603050405020304" pitchFamily="18" charset="0"/>
              </a:rPr>
              <a:t>2 iki 8</a:t>
            </a:r>
            <a:r>
              <a:rPr lang="lt-LT" sz="1800" kern="100" dirty="0">
                <a:solidFill>
                  <a:srgbClr val="000000"/>
                </a:solidFill>
                <a:latin typeface="Aptos" panose="020B0004020202020204" pitchFamily="34" charset="0"/>
                <a:cs typeface="Times New Roman" panose="02020603050405020304" pitchFamily="18" charset="0"/>
              </a:rPr>
              <a:t> ak.val. e-mokymosi forma ir nuo </a:t>
            </a:r>
            <a:r>
              <a:rPr lang="en-US" sz="1800" kern="100" dirty="0">
                <a:solidFill>
                  <a:srgbClr val="000000"/>
                </a:solidFill>
                <a:latin typeface="Aptos" panose="020B0004020202020204" pitchFamily="34" charset="0"/>
                <a:cs typeface="Times New Roman" panose="02020603050405020304" pitchFamily="18" charset="0"/>
              </a:rPr>
              <a:t>4 iki </a:t>
            </a:r>
            <a:r>
              <a:rPr lang="lt-LT" sz="1800" kern="100" dirty="0">
                <a:solidFill>
                  <a:srgbClr val="000000"/>
                </a:solidFill>
                <a:latin typeface="Aptos" panose="020B0004020202020204" pitchFamily="34" charset="0"/>
                <a:cs typeface="Times New Roman" panose="02020603050405020304" pitchFamily="18" charset="0"/>
              </a:rPr>
              <a:t>16 ak.val. kontaktinio mokymosi.</a:t>
            </a:r>
            <a:endParaRPr lang="en-US" sz="18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800" kern="100" dirty="0" err="1">
                <a:solidFill>
                  <a:srgbClr val="000000"/>
                </a:solidFill>
                <a:latin typeface="Aptos" panose="020B0004020202020204" pitchFamily="34" charset="0"/>
                <a:cs typeface="Times New Roman" panose="02020603050405020304" pitchFamily="18" charset="0"/>
              </a:rPr>
              <a:t>rganizacija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yra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laisva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rinktis</a:t>
            </a:r>
            <a:r>
              <a:rPr lang="en-US" sz="1800" kern="100" dirty="0">
                <a:solidFill>
                  <a:srgbClr val="000000"/>
                </a:solidFill>
                <a:latin typeface="Aptos" panose="020B0004020202020204" pitchFamily="34"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trukmę,</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atsižvelgiant</a:t>
            </a:r>
            <a:r>
              <a:rPr lang="en-US" sz="1800" kern="100" dirty="0">
                <a:solidFill>
                  <a:srgbClr val="000000"/>
                </a:solidFill>
                <a:latin typeface="Aptos" panose="020B0004020202020204" pitchFamily="34" charset="0"/>
                <a:cs typeface="Times New Roman" panose="02020603050405020304" pitchFamily="18" charset="0"/>
              </a:rPr>
              <a:t> į tai </a:t>
            </a:r>
            <a:r>
              <a:rPr lang="en-US" sz="1800" kern="100" dirty="0" err="1">
                <a:solidFill>
                  <a:srgbClr val="000000"/>
                </a:solidFill>
                <a:latin typeface="Aptos" panose="020B0004020202020204" pitchFamily="34" charset="0"/>
                <a:cs typeface="Times New Roman" panose="02020603050405020304" pitchFamily="18" charset="0"/>
              </a:rPr>
              <a:t>kaip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toliau</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planuos</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pirkti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dirbti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ar</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kitaip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veikti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šių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dokumentų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pagrindu</a:t>
            </a:r>
            <a:r>
              <a:rPr lang="en-US" sz="1800" kern="100" dirty="0">
                <a:solidFill>
                  <a:srgbClr val="000000"/>
                </a:solidFill>
                <a:latin typeface="Aptos" panose="020B0004020202020204" pitchFamily="34" charset="0"/>
                <a:cs typeface="Times New Roman" panose="02020603050405020304" pitchFamily="18" charset="0"/>
              </a:rPr>
              <a:t>.</a:t>
            </a:r>
            <a:endParaRPr lang="lt-LT" sz="1800" kern="100" dirty="0">
              <a:solidFill>
                <a:srgbClr val="000000"/>
              </a:solidFill>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73504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41925"/>
            <a:ext cx="11094720" cy="513176"/>
          </a:xfrm>
        </p:spPr>
        <p:txBody>
          <a:bodyPr>
            <a:noAutofit/>
          </a:bodyPr>
          <a:lstStyle/>
          <a:p>
            <a:r>
              <a:rPr lang="lt-LT" sz="2800" dirty="0"/>
              <a:t>Programos turinys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50745"/>
            <a:ext cx="11094720" cy="3948459"/>
          </a:xfrm>
        </p:spPr>
        <p:txBody>
          <a:bodyPr>
            <a:normAutofit/>
          </a:bodyPr>
          <a:lstStyle/>
          <a:p>
            <a:pPr marL="0" indent="0" algn="just">
              <a:lnSpc>
                <a:spcPct val="107000"/>
              </a:lnSpc>
              <a:spcAft>
                <a:spcPts val="800"/>
              </a:spcAft>
              <a:buNone/>
            </a:pPr>
            <a:r>
              <a:rPr lang="lt-LT" sz="1800" b="1" kern="100" dirty="0">
                <a:latin typeface="Aptos" panose="020B0004020202020204" pitchFamily="34" charset="0"/>
                <a:ea typeface="Aptos" panose="020B0004020202020204" pitchFamily="34" charset="0"/>
                <a:cs typeface="Times New Roman" panose="02020603050405020304" pitchFamily="18" charset="0"/>
              </a:rPr>
              <a:t>I modulis</a:t>
            </a:r>
            <a:r>
              <a:rPr lang="en-US" sz="1800" b="1" kern="100" dirty="0">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latin typeface="Aptos" panose="020B0004020202020204" pitchFamily="34" charset="0"/>
                <a:ea typeface="Aptos" panose="020B0004020202020204" pitchFamily="34" charset="0"/>
                <a:cs typeface="Times New Roman" panose="02020603050405020304" pitchFamily="18" charset="0"/>
              </a:rPr>
              <a:t>)</a:t>
            </a:r>
            <a:r>
              <a:rPr lang="lt-LT" sz="1800" kern="100" dirty="0">
                <a:latin typeface="Aptos" panose="020B0004020202020204" pitchFamily="34" charset="0"/>
                <a:ea typeface="Aptos" panose="020B0004020202020204" pitchFamily="34" charset="0"/>
                <a:cs typeface="Times New Roman" panose="02020603050405020304" pitchFamily="18" charset="0"/>
              </a:rPr>
              <a:t>. </a:t>
            </a:r>
            <a:r>
              <a:rPr lang="lt-LT" sz="1800" b="1" kern="100" dirty="0">
                <a:latin typeface="Aptos" panose="020B0004020202020204" pitchFamily="34" charset="0"/>
                <a:ea typeface="Aptos" panose="020B0004020202020204" pitchFamily="34" charset="0"/>
                <a:cs typeface="Times New Roman" panose="02020603050405020304" pitchFamily="18" charset="0"/>
              </a:rPr>
              <a:t>Tarpkultūrinė kompetencija ir tarpkultūrinių komandų/darbo grupių valdymas. </a:t>
            </a:r>
            <a:r>
              <a:rPr lang="lt-LT" sz="1800" kern="100" dirty="0">
                <a:latin typeface="Aptos" panose="020B0004020202020204" pitchFamily="34" charset="0"/>
                <a:ea typeface="Aptos" panose="020B0004020202020204" pitchFamily="34" charset="0"/>
                <a:cs typeface="Times New Roman" panose="02020603050405020304" pitchFamily="18" charset="0"/>
              </a:rPr>
              <a:t>Kaip tarpkultūriniai skirtumai veikia komandų veikimą? </a:t>
            </a:r>
            <a:r>
              <a:rPr lang="lt-LT" sz="1800" b="1" kern="100" dirty="0">
                <a:latin typeface="Aptos" panose="020B0004020202020204" pitchFamily="34" charset="0"/>
                <a:ea typeface="Aptos" panose="020B0004020202020204" pitchFamily="34" charset="0"/>
                <a:cs typeface="Times New Roman" panose="02020603050405020304" pitchFamily="18" charset="0"/>
              </a:rPr>
              <a:t> </a:t>
            </a:r>
            <a:r>
              <a:rPr lang="lt-LT" sz="1800" kern="100" dirty="0">
                <a:latin typeface="Aptos" panose="020B0004020202020204" pitchFamily="34" charset="0"/>
                <a:ea typeface="Aptos" panose="020B0004020202020204" pitchFamily="34" charset="0"/>
                <a:cs typeface="Times New Roman" panose="02020603050405020304" pitchFamily="18" charset="0"/>
              </a:rPr>
              <a:t>Sutarimų siekimas veikiant tarpkultūrinėje aplinkoje. </a:t>
            </a:r>
          </a:p>
          <a:p>
            <a:pPr marL="0" indent="0" algn="just">
              <a:lnSpc>
                <a:spcPct val="107000"/>
              </a:lnSpc>
              <a:spcAft>
                <a:spcPts val="800"/>
              </a:spcAft>
              <a:buNone/>
            </a:pPr>
            <a:r>
              <a:rPr lang="lt-LT" sz="1800" b="1" kern="100" dirty="0">
                <a:latin typeface="Aptos" panose="020B0004020202020204" pitchFamily="34" charset="0"/>
                <a:ea typeface="Aptos" panose="020B0004020202020204" pitchFamily="34" charset="0"/>
                <a:cs typeface="Times New Roman" panose="02020603050405020304" pitchFamily="18" charset="0"/>
              </a:rPr>
              <a:t>II modulis</a:t>
            </a:r>
            <a:r>
              <a:rPr lang="en-US" sz="1800" b="1" kern="100" dirty="0">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latin typeface="Aptos" panose="020B0004020202020204" pitchFamily="34" charset="0"/>
                <a:ea typeface="Aptos" panose="020B0004020202020204" pitchFamily="34" charset="0"/>
                <a:cs typeface="Times New Roman" panose="02020603050405020304" pitchFamily="18" charset="0"/>
              </a:rPr>
              <a:t>)</a:t>
            </a:r>
            <a:r>
              <a:rPr lang="lt-LT" sz="1800" kern="100" dirty="0">
                <a:latin typeface="Aptos" panose="020B0004020202020204" pitchFamily="34" charset="0"/>
                <a:ea typeface="Aptos" panose="020B0004020202020204" pitchFamily="34" charset="0"/>
                <a:cs typeface="Times New Roman" panose="02020603050405020304" pitchFamily="18" charset="0"/>
              </a:rPr>
              <a:t>. </a:t>
            </a:r>
            <a:r>
              <a:rPr lang="lt-LT" sz="1800" b="1" kern="100" dirty="0">
                <a:latin typeface="Aptos" panose="020B0004020202020204" pitchFamily="34" charset="0"/>
                <a:ea typeface="Aptos" panose="020B0004020202020204" pitchFamily="34" charset="0"/>
                <a:cs typeface="Times New Roman" panose="02020603050405020304" pitchFamily="18" charset="0"/>
              </a:rPr>
              <a:t>Geros valdysenos principai</a:t>
            </a:r>
            <a:r>
              <a:rPr lang="lt-LT" sz="1800" kern="100" dirty="0">
                <a:latin typeface="Aptos" panose="020B0004020202020204" pitchFamily="34" charset="0"/>
                <a:ea typeface="Aptos" panose="020B0004020202020204" pitchFamily="34" charset="0"/>
                <a:cs typeface="Times New Roman" panose="02020603050405020304" pitchFamily="18" charset="0"/>
              </a:rPr>
              <a:t>: skaidrumas, kolegialūs organai ir strateginis planavimas ir įgyvendinimas.</a:t>
            </a:r>
          </a:p>
          <a:p>
            <a:pPr marL="0" indent="0" algn="just">
              <a:lnSpc>
                <a:spcPct val="107000"/>
              </a:lnSpc>
              <a:spcAft>
                <a:spcPts val="800"/>
              </a:spcAft>
              <a:buNone/>
            </a:pPr>
            <a:r>
              <a:rPr lang="lt-LT" sz="1800" b="1" kern="100" dirty="0">
                <a:latin typeface="Aptos" panose="020B0004020202020204" pitchFamily="34" charset="0"/>
                <a:ea typeface="Aptos" panose="020B0004020202020204" pitchFamily="34" charset="0"/>
                <a:cs typeface="Times New Roman" panose="02020603050405020304" pitchFamily="18" charset="0"/>
              </a:rPr>
              <a:t>III modulis</a:t>
            </a:r>
            <a:r>
              <a:rPr lang="en-US" sz="1800" b="1" kern="100" dirty="0">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latin typeface="Aptos" panose="020B0004020202020204" pitchFamily="34" charset="0"/>
                <a:ea typeface="Aptos" panose="020B0004020202020204" pitchFamily="34" charset="0"/>
                <a:cs typeface="Times New Roman" panose="02020603050405020304" pitchFamily="18" charset="0"/>
              </a:rPr>
              <a:t>kontaktiniai</a:t>
            </a:r>
            <a:r>
              <a:rPr lang="en-US" sz="1800" b="1" kern="100" dirty="0">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latin typeface="Aptos" panose="020B0004020202020204" pitchFamily="34" charset="0"/>
                <a:ea typeface="Aptos" panose="020B0004020202020204" pitchFamily="34" charset="0"/>
                <a:cs typeface="Times New Roman" panose="02020603050405020304" pitchFamily="18" charset="0"/>
              </a:rPr>
              <a:t>)</a:t>
            </a:r>
            <a:r>
              <a:rPr lang="lt-LT" sz="1800" kern="100" dirty="0">
                <a:latin typeface="Aptos" panose="020B0004020202020204" pitchFamily="34" charset="0"/>
                <a:ea typeface="Aptos" panose="020B0004020202020204" pitchFamily="34" charset="0"/>
                <a:cs typeface="Times New Roman" panose="02020603050405020304" pitchFamily="18" charset="0"/>
              </a:rPr>
              <a:t>. </a:t>
            </a:r>
            <a:r>
              <a:rPr lang="lt-LT" sz="1800" b="1" kern="100" dirty="0">
                <a:latin typeface="Aptos" panose="020B0004020202020204" pitchFamily="34" charset="0"/>
                <a:ea typeface="Aptos" panose="020B0004020202020204" pitchFamily="34" charset="0"/>
                <a:cs typeface="Times New Roman" panose="02020603050405020304" pitchFamily="18" charset="0"/>
              </a:rPr>
              <a:t>Pasirengimas deryboms ir jų vedimas link sutarimo</a:t>
            </a:r>
            <a:r>
              <a:rPr lang="lt-LT" sz="1800" kern="100" dirty="0">
                <a:latin typeface="Aptos" panose="020B0004020202020204" pitchFamily="34" charset="0"/>
                <a:ea typeface="Aptos" panose="020B0004020202020204" pitchFamily="34" charset="0"/>
                <a:cs typeface="Times New Roman" panose="02020603050405020304" pitchFamily="18" charset="0"/>
              </a:rPr>
              <a:t>. Kaip derėtis tarpkultūrinėje aplinkoje ir rasti tinkamą visoms pusėms sutarimą? </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Aft>
                <a:spcPts val="800"/>
              </a:spcAft>
              <a:buNone/>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IV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kontaktiniai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Pokyčių iniciavimas ir valdymas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kada ir kam laikas. Pokyčių valdymo modeliai. Pokyčių psichologija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Aft>
                <a:spcPts val="800"/>
              </a:spcAft>
              <a:buNone/>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V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kontaktiniai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0" dirty="0">
                <a:effectLst/>
                <a:latin typeface="Aptos" panose="020B0004020202020204" pitchFamily="34" charset="0"/>
                <a:ea typeface="Aptos" panose="020B0004020202020204" pitchFamily="34" charset="0"/>
                <a:cs typeface="Times New Roman" panose="02020603050405020304" pitchFamily="18" charset="0"/>
              </a:rPr>
              <a:t>Krizių vadyba ir komunikacija.</a:t>
            </a:r>
            <a:r>
              <a:rPr lang="lt-LT" sz="1800" kern="0" dirty="0">
                <a:effectLst/>
                <a:latin typeface="Aptos" panose="020B0004020202020204" pitchFamily="34" charset="0"/>
                <a:ea typeface="Aptos" panose="020B0004020202020204" pitchFamily="34" charset="0"/>
                <a:cs typeface="Times New Roman" panose="02020603050405020304" pitchFamily="18" charset="0"/>
              </a:rPr>
              <a:t> Ką, kada ir kaip komunikuoti krizių metu? Krizių komunikacijos procesas ir algoritmai. </a:t>
            </a: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916989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2402957"/>
            <a:ext cx="11094720" cy="329610"/>
          </a:xfrm>
        </p:spPr>
        <p:txBody>
          <a:bodyPr>
            <a:noAutofit/>
          </a:bodyPr>
          <a:lstStyle/>
          <a:p>
            <a:r>
              <a:rPr lang="lt-LT" sz="2800" dirty="0"/>
              <a:t>I programos modulio  turinys. Tarpkultūrinė kompetencija ir komandų valdymas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3030279"/>
            <a:ext cx="11094720" cy="3568925"/>
          </a:xfrm>
        </p:spPr>
        <p:txBody>
          <a:bodyPr>
            <a:normAutofit/>
          </a:bodyPr>
          <a:lstStyle/>
          <a:p>
            <a:pPr algn="just">
              <a:lnSpc>
                <a:spcPct val="100000"/>
              </a:lnSpc>
              <a:spcBef>
                <a:spcPts val="600"/>
              </a:spcBef>
              <a:spcAft>
                <a:spcPts val="600"/>
              </a:spcAft>
            </a:pPr>
            <a:r>
              <a:rPr lang="lt-LT" sz="1800" b="1" kern="100" dirty="0">
                <a:latin typeface="Aptos" panose="020B0004020202020204" pitchFamily="34" charset="0"/>
                <a:ea typeface="Aptos" panose="020B0004020202020204" pitchFamily="34" charset="0"/>
                <a:cs typeface="Times New Roman" panose="02020603050405020304" pitchFamily="18" charset="0"/>
              </a:rPr>
              <a:t>Tarpkultūrinė kompetencija</a:t>
            </a:r>
            <a:r>
              <a:rPr lang="lt-LT" sz="1800" kern="100" dirty="0">
                <a:latin typeface="Aptos" panose="020B0004020202020204" pitchFamily="34" charset="0"/>
                <a:ea typeface="Aptos" panose="020B0004020202020204" pitchFamily="34" charset="0"/>
                <a:cs typeface="Times New Roman" panose="02020603050405020304" pitchFamily="18" charset="0"/>
              </a:rPr>
              <a:t>. </a:t>
            </a:r>
            <a:r>
              <a:rPr lang="lt-LT" sz="1800" b="1" kern="100" dirty="0">
                <a:latin typeface="Aptos" panose="020B0004020202020204" pitchFamily="34" charset="0"/>
                <a:ea typeface="Aptos" panose="020B0004020202020204" pitchFamily="34" charset="0"/>
                <a:cs typeface="Times New Roman" panose="02020603050405020304" pitchFamily="18" charset="0"/>
              </a:rPr>
              <a:t>Tarpkultūrinė kompetencija ir tarpkultūrinių komandų/darbo grupių valdymas. </a:t>
            </a:r>
            <a:r>
              <a:rPr lang="lt-LT" sz="1800" kern="100" dirty="0">
                <a:latin typeface="Aptos" panose="020B0004020202020204" pitchFamily="34" charset="0"/>
                <a:ea typeface="Aptos" panose="020B0004020202020204" pitchFamily="34" charset="0"/>
                <a:cs typeface="Times New Roman" panose="02020603050405020304" pitchFamily="18" charset="0"/>
              </a:rPr>
              <a:t>Kaip tarpkultūriniai skirtumai veikia komandų veikimą? </a:t>
            </a:r>
            <a:r>
              <a:rPr lang="lt-LT" sz="1800" b="1" kern="100" dirty="0">
                <a:latin typeface="Aptos" panose="020B0004020202020204" pitchFamily="34" charset="0"/>
                <a:ea typeface="Aptos" panose="020B0004020202020204" pitchFamily="34" charset="0"/>
                <a:cs typeface="Times New Roman" panose="02020603050405020304" pitchFamily="18" charset="0"/>
              </a:rPr>
              <a:t> </a:t>
            </a:r>
            <a:r>
              <a:rPr lang="lt-LT" sz="1800" kern="100" dirty="0">
                <a:latin typeface="Aptos" panose="020B0004020202020204" pitchFamily="34" charset="0"/>
                <a:ea typeface="Aptos" panose="020B0004020202020204" pitchFamily="34" charset="0"/>
                <a:cs typeface="Times New Roman" panose="02020603050405020304" pitchFamily="18" charset="0"/>
              </a:rPr>
              <a:t>Sutarimų siekimas veikiant tarpkultūrinėje aplinkoje</a:t>
            </a:r>
          </a:p>
          <a:p>
            <a:pPr algn="just">
              <a:lnSpc>
                <a:spcPct val="100000"/>
              </a:lnSpc>
              <a:spcBef>
                <a:spcPts val="600"/>
              </a:spcBef>
              <a:spcAft>
                <a:spcPts val="600"/>
              </a:spcAft>
            </a:pPr>
            <a:r>
              <a:rPr lang="lt-LT" sz="1800" b="1" kern="100" dirty="0">
                <a:latin typeface="Aptos" panose="020B0004020202020204" pitchFamily="34" charset="0"/>
                <a:cs typeface="Times New Roman" panose="02020603050405020304" pitchFamily="18" charset="0"/>
              </a:rPr>
              <a:t>Penkios tarpkultūrinės lyderių kompetencijos </a:t>
            </a:r>
            <a:r>
              <a:rPr lang="lt-LT" sz="1800" kern="100" dirty="0">
                <a:latin typeface="Aptos" panose="020B0004020202020204" pitchFamily="34" charset="0"/>
                <a:cs typeface="Times New Roman" panose="02020603050405020304" pitchFamily="18" charset="0"/>
              </a:rPr>
              <a:t>(Adlerm &amp; Bartholomew): supratimas socioekonominės, verslo, politinės ir kultūrinės aplinkos visame pasaulyje, žinojimas daugelio kultūrų perspektyvų, tendencijų ir technologijų,  praktinė veikla su žmonėmis iš daugelio kultūrų,  prisitaikymas gyventi ir bendrauti kitose kultūrose; mokymąsis bendrauti su žmonėmis iš kitų kultūrų iš lygybės, o ne pranašumo pozicijos.</a:t>
            </a:r>
          </a:p>
          <a:p>
            <a:pPr marL="293351" indent="-228600" algn="just">
              <a:lnSpc>
                <a:spcPct val="100000"/>
              </a:lnSpc>
              <a:spcBef>
                <a:spcPts val="600"/>
              </a:spcBef>
              <a:spcAft>
                <a:spcPts val="600"/>
              </a:spcAft>
              <a:buFont typeface="Arial" panose="020B0604020202020204" pitchFamily="34" charset="0"/>
              <a:buChar char="•"/>
            </a:pPr>
            <a:r>
              <a:rPr lang="lt-LT" sz="1800" b="1" kern="100" dirty="0">
                <a:latin typeface="Aptos" panose="020B0004020202020204" pitchFamily="34" charset="0"/>
                <a:cs typeface="Times New Roman" panose="02020603050405020304" pitchFamily="18" charset="0"/>
              </a:rPr>
              <a:t>Dimensijos dirbant tarpkultūrinėje aplinkoje </a:t>
            </a:r>
            <a:r>
              <a:rPr lang="lt-LT" sz="1800" kern="100" dirty="0">
                <a:latin typeface="Aptos" panose="020B0004020202020204" pitchFamily="34" charset="0"/>
                <a:cs typeface="Times New Roman" panose="02020603050405020304" pitchFamily="18" charset="0"/>
              </a:rPr>
              <a:t>(Hofstede). Lyginamasis tyrimas nustatė 5 pagrindinius aspektus, kuriais kultūros skiriasi: galios atstumas, neapibrėžtumo vengimas, individualizmas-kolektyvizmas, vyriškumas – moteriškumas, ilgalaikė – trumpalaikė orientacija.</a:t>
            </a:r>
          </a:p>
          <a:p>
            <a:pPr algn="just"/>
            <a:endParaRPr lang="en-GB" sz="1600" dirty="0"/>
          </a:p>
          <a:p>
            <a:pPr marL="0" indent="0" algn="just">
              <a:lnSpc>
                <a:spcPct val="107000"/>
              </a:lnSpc>
              <a:spcAft>
                <a:spcPts val="800"/>
              </a:spcAft>
              <a:buNone/>
            </a:pPr>
            <a:endParaRPr lang="lt-LT" sz="1600" kern="100" dirty="0">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Aft>
                <a:spcPts val="800"/>
              </a:spcAft>
              <a:buNone/>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75004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333514"/>
            <a:ext cx="11094720" cy="1398795"/>
          </a:xfrm>
        </p:spPr>
        <p:txBody>
          <a:bodyPr>
            <a:noAutofit/>
          </a:bodyPr>
          <a:lstStyle/>
          <a:p>
            <a:r>
              <a:rPr lang="lt-LT" sz="2800" dirty="0"/>
              <a:t>II programos modulio  turinys. Geros valdysenos principai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334537" y="2352907"/>
            <a:ext cx="11664175" cy="4285637"/>
          </a:xfrm>
        </p:spPr>
        <p:txBody>
          <a:bodyPr>
            <a:normAutofit lnSpcReduction="10000"/>
          </a:bodyPr>
          <a:lstStyle/>
          <a:p>
            <a:pPr algn="just">
              <a:lnSpc>
                <a:spcPct val="107000"/>
              </a:lnSpc>
              <a:spcAft>
                <a:spcPts val="800"/>
              </a:spcAft>
            </a:pPr>
            <a:r>
              <a:rPr lang="lt-LT" sz="1800" b="1" kern="100" dirty="0">
                <a:cs typeface="Times New Roman" panose="02020603050405020304" pitchFamily="18" charset="0"/>
              </a:rPr>
              <a:t>Geros valdysenos principai:</a:t>
            </a:r>
          </a:p>
          <a:p>
            <a:pPr lvl="1"/>
            <a:r>
              <a:rPr lang="lt-LT" sz="1700" dirty="0"/>
              <a:t>Skaidrumas (Transparent): Užtikrinti atvirą ir aiškų sprendimų priėmimo procesą, kad suinteresuotos šalys galėtų suprasti ir sekti valdžios veiksmus.</a:t>
            </a:r>
            <a:endParaRPr lang="en-US" sz="1700" dirty="0"/>
          </a:p>
          <a:p>
            <a:pPr lvl="1"/>
            <a:r>
              <a:rPr lang="lt-LT" sz="1700" dirty="0"/>
              <a:t>Atsakomybė (Accountability): Vadovai ir valdytojai turi atsakyti už savo veiksmus ir sprendimus, o jų veiklos rezultatai turi būti vertinami pagal nustatytus kriterijus.</a:t>
            </a:r>
            <a:endParaRPr lang="en-US" sz="1700" dirty="0"/>
          </a:p>
          <a:p>
            <a:pPr lvl="1"/>
            <a:r>
              <a:rPr lang="lt-LT" sz="1700" dirty="0"/>
              <a:t>Teisėtumas (Legitimacy): visi veiksmai ir sprendimai turi atitikti galiojančius teisės aktus ir normatyvus, užtikrinant teisėtą valdžios veiklą.</a:t>
            </a:r>
            <a:endParaRPr lang="en-US" sz="1700" dirty="0"/>
          </a:p>
          <a:p>
            <a:pPr lvl="1"/>
            <a:r>
              <a:rPr lang="lt-LT" sz="1700" dirty="0"/>
              <a:t>Teisingumas (Fairness): užtikrinti sąžiningą ir nediskriminuojantį požiūrį į visus asmenis, nepriklausomai nuo jų kilmės, statuso ar kitų skirtumų.</a:t>
            </a:r>
          </a:p>
          <a:p>
            <a:pPr lvl="1"/>
            <a:r>
              <a:rPr lang="lt-LT" sz="1700" dirty="0"/>
              <a:t>Dalyvavimas (Participation): skatinti aktyvų piliečių ir suinteresuotų šalių dalyvavimą sprendimų priėmimo procese, kad būtų atsižvelgta į įvairias nuomones ir poreikius.</a:t>
            </a:r>
            <a:endParaRPr lang="en-US" sz="1700" dirty="0"/>
          </a:p>
          <a:p>
            <a:pPr lvl="1"/>
            <a:r>
              <a:rPr lang="lt-LT" sz="1700" dirty="0"/>
              <a:t>Veiksmingumas ir efektyvumas (Effectiveness and Efficiency): užtikrinti, kad ištekliai būtų naudojami optimaliai ir pasiektų nustatytus tikslus bei rezultatus su kuo mažesnėmis sąnaudomis.</a:t>
            </a:r>
            <a:endParaRPr lang="en-US" sz="1700" dirty="0"/>
          </a:p>
          <a:p>
            <a:pPr lvl="1"/>
            <a:r>
              <a:rPr lang="lt-LT" sz="1700" dirty="0"/>
              <a:t>Nuoseklumas (Consistency): išlaikyti nuoseklumą priimant sprendimus, kad būtų užtikrintas stabilumas ir patikimumas valdžios veiksmuose.</a:t>
            </a:r>
            <a:endParaRPr lang="en-US" sz="1700" dirty="0"/>
          </a:p>
          <a:p>
            <a:pPr lvl="1"/>
            <a:r>
              <a:rPr lang="lt-LT" sz="1700" dirty="0"/>
              <a:t>Atsparumas korupcijai (Anti-corruption): įdiegti mechanizmus, skirtus kovoti su korupcija, skatinti etišką elgesį ir užkirsti kelią neteisėtiems veiksmams.</a:t>
            </a:r>
            <a:endParaRPr lang="en-US" sz="1700" dirty="0"/>
          </a:p>
          <a:p>
            <a:pPr lvl="1"/>
            <a:endParaRPr lang="en-US" sz="1400" dirty="0"/>
          </a:p>
          <a:p>
            <a:pPr algn="just">
              <a:lnSpc>
                <a:spcPct val="107000"/>
              </a:lnSpc>
              <a:spcAft>
                <a:spcPts val="800"/>
              </a:spcAft>
            </a:pPr>
            <a:endParaRPr lang="lt-LT" sz="1800" kern="100" dirty="0">
              <a:latin typeface="Aptos" panose="020B0004020202020204" pitchFamily="34" charset="0"/>
              <a:cs typeface="Times New Roman" panose="02020603050405020304" pitchFamily="18" charset="0"/>
            </a:endParaRPr>
          </a:p>
          <a:p>
            <a:pPr algn="just">
              <a:lnSpc>
                <a:spcPct val="107000"/>
              </a:lnSpc>
              <a:spcAft>
                <a:spcPts val="800"/>
              </a:spcAft>
            </a:pPr>
            <a:endParaRPr lang="lt-LT" sz="2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07037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22474"/>
            <a:ext cx="11094720" cy="531629"/>
          </a:xfrm>
        </p:spPr>
        <p:txBody>
          <a:bodyPr>
            <a:noAutofit/>
          </a:bodyPr>
          <a:lstStyle/>
          <a:p>
            <a:r>
              <a:rPr lang="lt-LT" sz="2800" dirty="0"/>
              <a:t>III programos modulio  turinys. Pasirengimas deryboms ir jų vedimas link sutarimo</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408663"/>
            <a:ext cx="11094720" cy="4190541"/>
          </a:xfrm>
        </p:spPr>
        <p:txBody>
          <a:bodyPr>
            <a:normAutofit lnSpcReduction="10000"/>
          </a:bodyPr>
          <a:lstStyle/>
          <a:p>
            <a:pPr algn="just">
              <a:lnSpc>
                <a:spcPct val="110000"/>
              </a:lnSpc>
              <a:spcBef>
                <a:spcPts val="600"/>
              </a:spcBef>
              <a:spcAft>
                <a:spcPts val="600"/>
              </a:spcAft>
            </a:pPr>
            <a:r>
              <a:rPr lang="lt-LT" sz="1800" b="1" kern="100" dirty="0">
                <a:ea typeface="Aptos" panose="020B0004020202020204" pitchFamily="34" charset="0"/>
                <a:cs typeface="Times New Roman" panose="02020603050405020304" pitchFamily="18" charset="0"/>
              </a:rPr>
              <a:t>Pasirengimas deryboms ir jų vedimas link sutarimo</a:t>
            </a:r>
            <a:r>
              <a:rPr lang="lt-LT" sz="1800" kern="100" dirty="0">
                <a:ea typeface="Aptos" panose="020B0004020202020204" pitchFamily="34" charset="0"/>
                <a:cs typeface="Times New Roman" panose="02020603050405020304" pitchFamily="18" charset="0"/>
              </a:rPr>
              <a:t>. Kaip derėtis tarpkultūrinėje aplinkoje ir rasti tinkamą visoms pusėms sutarimą?</a:t>
            </a:r>
          </a:p>
          <a:p>
            <a:pPr>
              <a:lnSpc>
                <a:spcPct val="110000"/>
              </a:lnSpc>
              <a:spcBef>
                <a:spcPts val="600"/>
              </a:spcBef>
              <a:spcAft>
                <a:spcPts val="600"/>
              </a:spcAft>
            </a:pPr>
            <a:r>
              <a:rPr lang="en-US" sz="1800" dirty="0" err="1"/>
              <a:t>Derybos</a:t>
            </a:r>
            <a:r>
              <a:rPr lang="en-US" sz="1800" dirty="0"/>
              <a:t> </a:t>
            </a:r>
            <a:r>
              <a:rPr lang="en-US" sz="1800" dirty="0" err="1"/>
              <a:t>yra</a:t>
            </a:r>
            <a:r>
              <a:rPr lang="en-US" sz="1800" dirty="0"/>
              <a:t> </a:t>
            </a:r>
            <a:r>
              <a:rPr lang="en-US" sz="1800" dirty="0" err="1"/>
              <a:t>mokymosi</a:t>
            </a:r>
            <a:r>
              <a:rPr lang="lt-LT" sz="1800" dirty="0"/>
              <a:t> </a:t>
            </a:r>
            <a:r>
              <a:rPr lang="en-US" sz="1800" dirty="0" err="1"/>
              <a:t>procesas</a:t>
            </a:r>
            <a:r>
              <a:rPr lang="en-US" sz="1800" dirty="0"/>
              <a:t> ne </a:t>
            </a:r>
            <a:r>
              <a:rPr lang="en-US" sz="1800" dirty="0" err="1"/>
              <a:t>apie</a:t>
            </a:r>
            <a:r>
              <a:rPr lang="en-US" sz="1800" dirty="0"/>
              <a:t> “</a:t>
            </a:r>
            <a:r>
              <a:rPr lang="en-US" sz="1800" dirty="0" err="1"/>
              <a:t>taip</a:t>
            </a:r>
            <a:r>
              <a:rPr lang="en-US" sz="1800" dirty="0"/>
              <a:t>” </a:t>
            </a:r>
            <a:r>
              <a:rPr lang="en-US" sz="1800" dirty="0" err="1"/>
              <a:t>ar</a:t>
            </a:r>
            <a:r>
              <a:rPr lang="lt-LT" sz="1800" dirty="0"/>
              <a:t> </a:t>
            </a:r>
            <a:r>
              <a:rPr lang="en-US" sz="1800" dirty="0"/>
              <a:t>”ne”, o </a:t>
            </a:r>
            <a:r>
              <a:rPr lang="en-US" sz="1800" dirty="0" err="1"/>
              <a:t>apie</a:t>
            </a:r>
            <a:r>
              <a:rPr lang="en-US" sz="1800" dirty="0"/>
              <a:t> </a:t>
            </a:r>
            <a:r>
              <a:rPr lang="en-US" sz="1800" dirty="0" err="1"/>
              <a:t>santykius</a:t>
            </a:r>
            <a:r>
              <a:rPr lang="lt-LT" sz="1800" dirty="0"/>
              <a:t>. Derybos prasideda nuo mūsų nuostatų. Svarbu: i</a:t>
            </a:r>
            <a:r>
              <a:rPr lang="en-US" sz="1800" dirty="0" err="1"/>
              <a:t>nteresai</a:t>
            </a:r>
            <a:r>
              <a:rPr lang="lt-LT" sz="1800" dirty="0"/>
              <a:t>, s</a:t>
            </a:r>
            <a:r>
              <a:rPr lang="en-US" sz="1800" dirty="0" err="1"/>
              <a:t>uvaržymai</a:t>
            </a:r>
            <a:r>
              <a:rPr lang="en-US" sz="1800" dirty="0"/>
              <a:t>/</a:t>
            </a:r>
            <a:r>
              <a:rPr lang="en-US" sz="1800" dirty="0" err="1"/>
              <a:t>apribojimai</a:t>
            </a:r>
            <a:r>
              <a:rPr lang="en-US" sz="1800" dirty="0"/>
              <a:t>/</a:t>
            </a:r>
            <a:r>
              <a:rPr lang="en-US" sz="1800" dirty="0" err="1"/>
              <a:t>kliūtys</a:t>
            </a:r>
            <a:r>
              <a:rPr lang="lt-LT" sz="1800" dirty="0"/>
              <a:t>, a</a:t>
            </a:r>
            <a:r>
              <a:rPr lang="en-US" sz="1800" dirty="0" err="1"/>
              <a:t>lternatyvos</a:t>
            </a:r>
            <a:r>
              <a:rPr lang="lt-LT" sz="1800" dirty="0"/>
              <a:t>, p</a:t>
            </a:r>
            <a:r>
              <a:rPr lang="en-US" sz="1800" dirty="0" err="1"/>
              <a:t>erspektyvos</a:t>
            </a:r>
            <a:r>
              <a:rPr lang="lt-LT" sz="1800" dirty="0"/>
              <a:t>.</a:t>
            </a:r>
          </a:p>
          <a:p>
            <a:pPr>
              <a:lnSpc>
                <a:spcPct val="110000"/>
              </a:lnSpc>
              <a:spcBef>
                <a:spcPts val="600"/>
              </a:spcBef>
              <a:spcAft>
                <a:spcPts val="600"/>
              </a:spcAft>
            </a:pPr>
            <a:r>
              <a:rPr lang="lt-LT" sz="1800" b="1" dirty="0"/>
              <a:t>Derybų terminologija: </a:t>
            </a:r>
            <a:r>
              <a:rPr lang="lt-LT" sz="1800" dirty="0"/>
              <a:t>geriausia alternatyva suderėtam susitarimui (BATNA); ribinė kaina (Reservation price); galimo susitarimo zona (ZOPA); vertės kūrimas per mainus.</a:t>
            </a:r>
          </a:p>
          <a:p>
            <a:pPr>
              <a:lnSpc>
                <a:spcPct val="110000"/>
              </a:lnSpc>
              <a:spcBef>
                <a:spcPts val="600"/>
              </a:spcBef>
              <a:spcAft>
                <a:spcPts val="600"/>
              </a:spcAft>
            </a:pPr>
            <a:r>
              <a:rPr lang="lt-LT" sz="1800" b="1" dirty="0"/>
              <a:t>Komunikacija derybose: </a:t>
            </a:r>
            <a:r>
              <a:rPr lang="lt-LT" sz="1800" dirty="0"/>
              <a:t>aktyvus klausymasis, klausinėjimo įgūdžiai, tinkamų emocinių ir racionalių argumentų pasirinkimas, verbalinė ir neverbalinė komunikacija.</a:t>
            </a:r>
            <a:endParaRPr lang="en-US" sz="1800" dirty="0"/>
          </a:p>
          <a:p>
            <a:pPr>
              <a:lnSpc>
                <a:spcPct val="110000"/>
              </a:lnSpc>
              <a:spcBef>
                <a:spcPts val="600"/>
              </a:spcBef>
              <a:spcAft>
                <a:spcPts val="600"/>
              </a:spcAft>
            </a:pPr>
            <a:r>
              <a:rPr lang="lt-LT" sz="1800" b="1" dirty="0"/>
              <a:t>Klausimai, siekiant sutarimo</a:t>
            </a:r>
            <a:r>
              <a:rPr lang="lt-LT" sz="1800" dirty="0"/>
              <a:t>:  kokie aspektai, kurie daro arba gali daryti įtaką deryboms?  Kaip suinteresuotos šalys vertina savo pasirinkimus ir alternatyvas?  Kaip suinteresuotos šalys suvokia savo interesus?   Kas turi kokią informaciją? Kaip galėtumėte įgyti neformalių pranašumų?  Kokių pozicijų laikosi suinteresuotos šalys ir kodėl?   Kiek yra potencialo sukurti vertės per šį sandorį? </a:t>
            </a:r>
            <a:endParaRPr lang="lt-LT" sz="1600" kern="100" dirty="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10900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67689"/>
            <a:ext cx="11094720" cy="1303102"/>
          </a:xfrm>
        </p:spPr>
        <p:txBody>
          <a:bodyPr>
            <a:noAutofit/>
          </a:bodyPr>
          <a:lstStyle/>
          <a:p>
            <a:r>
              <a:rPr lang="lt-LT" sz="2800" dirty="0"/>
              <a:t>IV programos modulio  turinys. Pokyčių iniciavimas ir valdymas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50745"/>
            <a:ext cx="11094720" cy="3948459"/>
          </a:xfrm>
        </p:spPr>
        <p:txBody>
          <a:bodyPr>
            <a:normAutofit/>
          </a:bodyPr>
          <a:lstStyle/>
          <a:p>
            <a:pPr algn="just">
              <a:lnSpc>
                <a:spcPct val="107000"/>
              </a:lnSpc>
              <a:spcAft>
                <a:spcPts val="800"/>
              </a:spcAft>
            </a:pPr>
            <a:r>
              <a:rPr lang="lt-LT" sz="1800" b="1" kern="100" dirty="0">
                <a:effectLst/>
                <a:ea typeface="Aptos" panose="020B0004020202020204" pitchFamily="34" charset="0"/>
                <a:cs typeface="Times New Roman" panose="02020603050405020304" pitchFamily="18" charset="0"/>
              </a:rPr>
              <a:t>Pokyčių iniciavimas ir valdymas</a:t>
            </a:r>
            <a:r>
              <a:rPr lang="lt-LT" sz="1800" kern="100" dirty="0">
                <a:effectLst/>
                <a:ea typeface="Aptos" panose="020B0004020202020204" pitchFamily="34" charset="0"/>
                <a:cs typeface="Times New Roman" panose="02020603050405020304" pitchFamily="18" charset="0"/>
              </a:rPr>
              <a:t>: kada pokyčius geriausia inicijuoti, kada ir kaip juos valdyti.</a:t>
            </a:r>
          </a:p>
          <a:p>
            <a:pPr algn="just">
              <a:defRPr/>
            </a:pPr>
            <a:r>
              <a:rPr lang="lt-LT" sz="1800" b="1" kern="100" dirty="0">
                <a:cs typeface="Times New Roman" panose="02020603050405020304" pitchFamily="18" charset="0"/>
              </a:rPr>
              <a:t>Pokyčiai gali būti klasifikuojami pagal</a:t>
            </a:r>
            <a:r>
              <a:rPr lang="lt-LT" sz="1800" kern="100" dirty="0">
                <a:cs typeface="Times New Roman" panose="02020603050405020304" pitchFamily="18" charset="0"/>
              </a:rPr>
              <a:t>:  pobūdį (planuoti, neplanuoti), turinį (technologiniai, ekonominiai, organizaciniai), laiką ir mastą (evoliuciniai, revoliuciniai), apimtį (mi</a:t>
            </a:r>
            <a:r>
              <a:rPr lang="en-US" sz="1800" kern="100" dirty="0">
                <a:cs typeface="Times New Roman" panose="02020603050405020304" pitchFamily="18" charset="0"/>
              </a:rPr>
              <a:t>k</a:t>
            </a:r>
            <a:r>
              <a:rPr lang="lt-LT" sz="1800" kern="100" dirty="0">
                <a:cs typeface="Times New Roman" panose="02020603050405020304" pitchFamily="18" charset="0"/>
              </a:rPr>
              <a:t>ro ir makro), iniciavimą („iš viršaus“, „iš apačios“), sudėtingumą (daliniai, sisteminiai).</a:t>
            </a:r>
          </a:p>
          <a:p>
            <a:pPr algn="just">
              <a:lnSpc>
                <a:spcPct val="107000"/>
              </a:lnSpc>
              <a:spcAft>
                <a:spcPts val="800"/>
              </a:spcAft>
            </a:pPr>
            <a:r>
              <a:rPr lang="lt-LT" sz="1800" b="1" kern="100" dirty="0">
                <a:cs typeface="Times New Roman" panose="02020603050405020304" pitchFamily="18" charset="0"/>
              </a:rPr>
              <a:t>Pokyčio valdymo žingsniai </a:t>
            </a:r>
            <a:r>
              <a:rPr lang="lt-LT" sz="1800" kern="100" dirty="0">
                <a:cs typeface="Times New Roman" panose="02020603050405020304" pitchFamily="18" charset="0"/>
              </a:rPr>
              <a:t>(pagal J.Kotter): v</a:t>
            </a:r>
            <a:r>
              <a:rPr lang="en-US" sz="1800" kern="100" dirty="0" err="1">
                <a:cs typeface="Times New Roman" panose="02020603050405020304" pitchFamily="18" charset="0"/>
              </a:rPr>
              <a:t>izijos</a:t>
            </a:r>
            <a:r>
              <a:rPr lang="en-US" sz="1800" kern="100" dirty="0">
                <a:cs typeface="Times New Roman" panose="02020603050405020304" pitchFamily="18" charset="0"/>
              </a:rPr>
              <a:t> </a:t>
            </a:r>
            <a:r>
              <a:rPr lang="en-US" sz="1800" kern="100" dirty="0" err="1">
                <a:cs typeface="Times New Roman" panose="02020603050405020304" pitchFamily="18" charset="0"/>
              </a:rPr>
              <a:t>sukūrimas</a:t>
            </a:r>
            <a:r>
              <a:rPr lang="lt-LT" sz="1800" kern="100" dirty="0">
                <a:cs typeface="Times New Roman" panose="02020603050405020304" pitchFamily="18" charset="0"/>
              </a:rPr>
              <a:t>, v</a:t>
            </a:r>
            <a:r>
              <a:rPr lang="en-US" sz="1800" kern="100" dirty="0" err="1">
                <a:cs typeface="Times New Roman" panose="02020603050405020304" pitchFamily="18" charset="0"/>
              </a:rPr>
              <a:t>izijos</a:t>
            </a:r>
            <a:r>
              <a:rPr lang="en-US" sz="1800" kern="100" dirty="0">
                <a:cs typeface="Times New Roman" panose="02020603050405020304" pitchFamily="18" charset="0"/>
              </a:rPr>
              <a:t> </a:t>
            </a:r>
            <a:r>
              <a:rPr lang="en-US" sz="1800" kern="100" dirty="0" err="1">
                <a:cs typeface="Times New Roman" panose="02020603050405020304" pitchFamily="18" charset="0"/>
              </a:rPr>
              <a:t>komunikavimas</a:t>
            </a:r>
            <a:r>
              <a:rPr lang="lt-LT" sz="1800" kern="100" dirty="0">
                <a:cs typeface="Times New Roman" panose="02020603050405020304" pitchFamily="18" charset="0"/>
              </a:rPr>
              <a:t>, tikro būtinybės jausmo sukūrimas, pokyčių agentų komandos suformavimas, į</a:t>
            </a:r>
            <a:r>
              <a:rPr lang="en-US" sz="1800" kern="100" dirty="0" err="1">
                <a:cs typeface="Times New Roman" panose="02020603050405020304" pitchFamily="18" charset="0"/>
              </a:rPr>
              <a:t>galinimas</a:t>
            </a:r>
            <a:r>
              <a:rPr lang="lt-LT" sz="1800" kern="100" dirty="0">
                <a:cs typeface="Times New Roman" panose="02020603050405020304" pitchFamily="18" charset="0"/>
              </a:rPr>
              <a:t>, p</a:t>
            </a:r>
            <a:r>
              <a:rPr lang="pt-BR" sz="1800" kern="100" dirty="0">
                <a:cs typeface="Times New Roman" panose="02020603050405020304" pitchFamily="18" charset="0"/>
              </a:rPr>
              <a:t>lanavimas ir greitų pergalių pasiekimas</a:t>
            </a:r>
            <a:r>
              <a:rPr lang="lt-LT" sz="1800" kern="100" dirty="0">
                <a:cs typeface="Times New Roman" panose="02020603050405020304" pitchFamily="18" charset="0"/>
              </a:rPr>
              <a:t>, konsolidacija ir dar didesnių pokyčių siekimas, i</a:t>
            </a:r>
            <a:r>
              <a:rPr lang="en-US" sz="1800" kern="100" dirty="0" err="1">
                <a:cs typeface="Times New Roman" panose="02020603050405020304" pitchFamily="18" charset="0"/>
              </a:rPr>
              <a:t>nstitucionalizavimas</a:t>
            </a:r>
            <a:r>
              <a:rPr lang="lt-LT" sz="1800" kern="100" dirty="0">
                <a:cs typeface="Times New Roman" panose="02020603050405020304" pitchFamily="18" charset="0"/>
              </a:rPr>
              <a:t>.</a:t>
            </a:r>
          </a:p>
          <a:p>
            <a:pPr algn="just">
              <a:lnSpc>
                <a:spcPct val="107000"/>
              </a:lnSpc>
              <a:spcAft>
                <a:spcPts val="800"/>
              </a:spcAft>
            </a:pPr>
            <a:r>
              <a:rPr lang="lt-LT" sz="1800" b="1" kern="100" dirty="0">
                <a:cs typeface="Times New Roman" panose="02020603050405020304" pitchFamily="18" charset="0"/>
              </a:rPr>
              <a:t>Pasipriešinimas pokyčiams</a:t>
            </a:r>
            <a:r>
              <a:rPr lang="lt-LT" sz="1800" kern="100" dirty="0">
                <a:cs typeface="Times New Roman" panose="02020603050405020304" pitchFamily="18" charset="0"/>
              </a:rPr>
              <a:t>: individualiame, padalinio ir visos organizacijos lygmeniu.</a:t>
            </a:r>
          </a:p>
          <a:p>
            <a:pPr algn="just"/>
            <a:r>
              <a:rPr lang="lt-LT" sz="1800" b="1" dirty="0"/>
              <a:t>Vadovo esminės funkcijos pokyčio procese </a:t>
            </a:r>
            <a:r>
              <a:rPr lang="lt-LT" sz="1800" dirty="0"/>
              <a:t>(pagal W.Bennis): </a:t>
            </a:r>
            <a:r>
              <a:rPr lang="lt-LT" sz="1800" kern="100" dirty="0">
                <a:cs typeface="Times New Roman" panose="02020603050405020304" pitchFamily="18" charset="0"/>
              </a:rPr>
              <a:t>dėmesio valdymas, prasmės valdymas, pasitikėjimo valdymas, savęs valdymas.</a:t>
            </a:r>
            <a:endParaRPr lang="en-US" sz="1800" kern="100" dirty="0">
              <a:cs typeface="Times New Roman" panose="02020603050405020304" pitchFamily="18" charset="0"/>
            </a:endParaRPr>
          </a:p>
          <a:p>
            <a:pPr algn="just">
              <a:lnSpc>
                <a:spcPct val="107000"/>
              </a:lnSpc>
              <a:spcAft>
                <a:spcPts val="800"/>
              </a:spcAft>
            </a:pPr>
            <a:endParaRPr lang="lt-LT" sz="1800" kern="100" dirty="0">
              <a:latin typeface="Aptos" panose="020B0004020202020204" pitchFamily="34" charset="0"/>
              <a:cs typeface="Times New Roman" panose="02020603050405020304" pitchFamily="18" charset="0"/>
            </a:endParaRPr>
          </a:p>
          <a:p>
            <a:pPr marL="0" indent="0" algn="just">
              <a:lnSpc>
                <a:spcPct val="107000"/>
              </a:lnSpc>
              <a:spcAft>
                <a:spcPts val="800"/>
              </a:spcAft>
              <a:buNone/>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56457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67689"/>
            <a:ext cx="11094720" cy="1420060"/>
          </a:xfrm>
        </p:spPr>
        <p:txBody>
          <a:bodyPr>
            <a:noAutofit/>
          </a:bodyPr>
          <a:lstStyle/>
          <a:p>
            <a:r>
              <a:rPr lang="lt-LT" sz="2800" dirty="0"/>
              <a:t>V programos modulio turinys. Krizių vadyba ir komunikacija</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50745"/>
            <a:ext cx="11094720" cy="3948459"/>
          </a:xfrm>
        </p:spPr>
        <p:txBody>
          <a:bodyPr>
            <a:normAutofit/>
          </a:bodyPr>
          <a:lstStyle/>
          <a:p>
            <a:pPr algn="just">
              <a:lnSpc>
                <a:spcPct val="100000"/>
              </a:lnSpc>
              <a:spcBef>
                <a:spcPts val="600"/>
              </a:spcBef>
              <a:spcAft>
                <a:spcPts val="600"/>
              </a:spcAft>
            </a:pPr>
            <a:r>
              <a:rPr kumimoji="0" lang="lt-LT" sz="1800" i="0" u="none" strike="noStrike" kern="1200" cap="none" spc="0" normalizeH="0" baseline="0" noProof="0" dirty="0">
                <a:ln>
                  <a:noFill/>
                </a:ln>
                <a:solidFill>
                  <a:prstClr val="black"/>
                </a:solidFill>
                <a:effectLst/>
                <a:uLnTx/>
                <a:uFillTx/>
                <a:ea typeface="+mn-ea"/>
                <a:cs typeface="Times New Roman" panose="02020603050405020304" pitchFamily="18" charset="0"/>
              </a:rPr>
              <a:t>Krizė yra nepaprastas įvykis arba jų seka, kuri paveikia produkto integralumą, organizacijos finansinį stabilumą ir reputaciją, darbuotojų gerovę ar sveikatą, arba visą visuomenę.</a:t>
            </a:r>
            <a:r>
              <a:rPr kumimoji="0" lang="en-US" sz="180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1800" i="0" u="none" strike="noStrike" kern="1200" cap="none" spc="0" normalizeH="0" baseline="0" noProof="0" dirty="0" err="1">
                <a:ln>
                  <a:noFill/>
                </a:ln>
                <a:solidFill>
                  <a:prstClr val="black"/>
                </a:solidFill>
                <a:effectLst/>
                <a:uLnTx/>
                <a:uFillTx/>
                <a:ea typeface="+mn-ea"/>
                <a:cs typeface="Times New Roman" panose="02020603050405020304" pitchFamily="18" charset="0"/>
              </a:rPr>
              <a:t>Kriz</a:t>
            </a:r>
            <a:r>
              <a:rPr kumimoji="0" lang="lt-LT" sz="1800" i="0" u="none" strike="noStrike" kern="1200" cap="none" spc="0" normalizeH="0" baseline="0" noProof="0" dirty="0">
                <a:ln>
                  <a:noFill/>
                </a:ln>
                <a:solidFill>
                  <a:prstClr val="black"/>
                </a:solidFill>
                <a:effectLst/>
                <a:uLnTx/>
                <a:uFillTx/>
                <a:ea typeface="+mn-ea"/>
                <a:cs typeface="Times New Roman" panose="02020603050405020304" pitchFamily="18" charset="0"/>
              </a:rPr>
              <a:t>ės valdymo t</a:t>
            </a:r>
            <a:r>
              <a:rPr kumimoji="0" lang="lt-LT" sz="1800" i="0" u="none" strike="noStrike" kern="1200" cap="none" spc="0" normalizeH="0" baseline="0" noProof="0" dirty="0">
                <a:ln>
                  <a:noFill/>
                </a:ln>
                <a:effectLst/>
                <a:uLnTx/>
                <a:uFillTx/>
                <a:ea typeface="+mn-ea"/>
                <a:cs typeface="Arial" panose="020B0604020202020204" pitchFamily="34" charset="0"/>
              </a:rPr>
              <a:t>ikslas – neleisti situacijai blogėti ir sumažinti neigiamas pasekmes</a:t>
            </a:r>
            <a:r>
              <a:rPr kumimoji="0" lang="en-US" sz="1800" i="0" u="none" strike="noStrike" kern="1200" cap="none" spc="0" normalizeH="0" baseline="0" noProof="0" dirty="0">
                <a:ln>
                  <a:noFill/>
                </a:ln>
                <a:effectLst/>
                <a:uLnTx/>
                <a:uFillTx/>
                <a:ea typeface="+mn-ea"/>
                <a:cs typeface="Arial" panose="020B0604020202020204" pitchFamily="34" charset="0"/>
              </a:rPr>
              <a:t>. </a:t>
            </a:r>
            <a:r>
              <a:rPr kumimoji="0" lang="lt-LT" sz="1800" i="0" u="none" strike="noStrike" kern="1200" cap="none" spc="0" normalizeH="0" baseline="0" noProof="0" dirty="0">
                <a:ln>
                  <a:noFill/>
                </a:ln>
                <a:effectLst/>
                <a:uLnTx/>
                <a:uFillTx/>
                <a:ea typeface="+mn-ea"/>
                <a:cs typeface="Arial" panose="020B0604020202020204" pitchFamily="34" charset="0"/>
              </a:rPr>
              <a:t>Valdydami krizę negalime situacijos grąžinti į prieš krizinę. </a:t>
            </a:r>
          </a:p>
          <a:p>
            <a:pPr algn="just">
              <a:lnSpc>
                <a:spcPct val="100000"/>
              </a:lnSpc>
              <a:spcBef>
                <a:spcPts val="600"/>
              </a:spcBef>
              <a:spcAft>
                <a:spcPts val="600"/>
              </a:spcAft>
            </a:pPr>
            <a:r>
              <a:rPr kumimoji="0" lang="lt-LT" sz="1800" i="0" u="none" strike="noStrike" kern="1200" cap="none" spc="0" normalizeH="0" baseline="0" noProof="0" dirty="0">
                <a:ln>
                  <a:noFill/>
                </a:ln>
                <a:effectLst/>
                <a:uLnTx/>
                <a:uFillTx/>
                <a:ea typeface="+mn-ea"/>
                <a:cs typeface="Arial" panose="020B0604020202020204" pitchFamily="34" charset="0"/>
              </a:rPr>
              <a:t>K</a:t>
            </a:r>
            <a:r>
              <a:rPr lang="lt-LT" sz="1800" dirty="0"/>
              <a:t>rizių valdymas: </a:t>
            </a:r>
            <a:r>
              <a:rPr lang="lt-LT" sz="1800" dirty="0">
                <a:cs typeface="Arial" panose="020B0604020202020204" pitchFamily="34" charset="0"/>
              </a:rPr>
              <a:t>greitis, faktai, emocijos, veiksmų fiksavimas, matomumas, komunikacija</a:t>
            </a:r>
          </a:p>
          <a:p>
            <a:pPr algn="just">
              <a:lnSpc>
                <a:spcPct val="100000"/>
              </a:lnSpc>
              <a:spcBef>
                <a:spcPts val="600"/>
              </a:spcBef>
              <a:spcAft>
                <a:spcPts val="600"/>
              </a:spcAft>
            </a:pPr>
            <a:r>
              <a:rPr kumimoji="0" lang="lt-LT" sz="1800" i="0" u="none" strike="noStrike" kern="1200" cap="none" spc="0" normalizeH="0" baseline="0" noProof="0" dirty="0">
                <a:ln>
                  <a:noFill/>
                </a:ln>
                <a:effectLst/>
                <a:uLnTx/>
                <a:uFillTx/>
                <a:ea typeface="+mn-ea"/>
                <a:cs typeface="Arial" panose="020B0604020202020204" pitchFamily="34" charset="0"/>
              </a:rPr>
              <a:t>Krizių komunikacijos klaidos: n</a:t>
            </a:r>
            <a:r>
              <a:rPr lang="lt-LT" sz="1800" dirty="0">
                <a:cs typeface="Arial" panose="020B0604020202020204" pitchFamily="34" charset="0"/>
              </a:rPr>
              <a:t>esugebėjimas atskirti neigiamos informacijos žiniasklaidoje nuo krizinės situacijos, vengimas bendrauti su žiniasklaida, vėlavimas pateikti informaciją / dalinės informacijos pateikimas, informacijos, galinčios sukelti teisinių pasekmių, skelbimas, neadekvati organizacijos reakcija į krizę.</a:t>
            </a:r>
          </a:p>
          <a:p>
            <a:pPr algn="just">
              <a:lnSpc>
                <a:spcPct val="100000"/>
              </a:lnSpc>
              <a:spcBef>
                <a:spcPts val="600"/>
              </a:spcBef>
              <a:spcAft>
                <a:spcPts val="600"/>
              </a:spcAft>
            </a:pPr>
            <a:r>
              <a:rPr lang="lt-LT" sz="1800" dirty="0">
                <a:cs typeface="Arial" panose="020B0604020202020204" pitchFamily="34" charset="0"/>
              </a:rPr>
              <a:t>Krizių vadyba ir komunikacija. Ką, kada ir kaip komunikuoti krizių metu? Krizių komunikacijos procesas ir algoritmai</a:t>
            </a:r>
            <a:endParaRPr lang="en-US" sz="1800" dirty="0">
              <a:cs typeface="Arial" panose="020B0604020202020204" pitchFamily="34" charset="0"/>
            </a:endParaRPr>
          </a:p>
        </p:txBody>
      </p:sp>
    </p:spTree>
    <p:extLst>
      <p:ext uri="{BB962C8B-B14F-4D97-AF65-F5344CB8AC3E}">
        <p14:creationId xmlns:p14="http://schemas.microsoft.com/office/powerpoint/2010/main" val="768825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Autofit/>
          </a:bodyPr>
          <a:lstStyle/>
          <a:p>
            <a:pPr marL="0" indent="0" algn="just">
              <a:lnSpc>
                <a:spcPct val="107000"/>
              </a:lnSpc>
              <a:spcBef>
                <a:spcPts val="0"/>
              </a:spcBef>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en-US" sz="1800" b="1" kern="100" dirty="0">
                <a:effectLst/>
                <a:latin typeface="Aptos" panose="020B0004020202020204" pitchFamily="34" charset="0"/>
                <a:ea typeface="Times New Roman" panose="02020603050405020304" pitchFamily="18" charset="0"/>
                <a:cs typeface="Times New Roman" panose="02020603050405020304" pitchFamily="18" charset="0"/>
              </a:rPr>
              <a:t>:</a:t>
            </a:r>
          </a:p>
          <a:p>
            <a:pPr marL="0" indent="0" algn="just">
              <a:lnSpc>
                <a:spcPct val="107000"/>
              </a:lnSpc>
              <a:spcBef>
                <a:spcPts val="0"/>
              </a:spcBef>
              <a:buNone/>
            </a:pPr>
            <a:endParaRPr lang="lt-LT" sz="1800" b="1" kern="100" dirty="0">
              <a:solidFill>
                <a:srgbClr val="000000"/>
              </a:solidFill>
              <a:latin typeface="Aptos" panose="020B0004020202020204" pitchFamily="34" charset="0"/>
              <a:ea typeface="Times New Roman" panose="02020603050405020304" pitchFamily="18" charset="0"/>
              <a:cs typeface="Times New Roman" panose="02020603050405020304" pitchFamily="18" charset="0"/>
            </a:endParaRPr>
          </a:p>
          <a:p>
            <a:pPr algn="just">
              <a:lnSpc>
                <a:spcPct val="107000"/>
              </a:lnSpc>
              <a:spcBef>
                <a:spcPts val="0"/>
              </a:spcBef>
            </a:pPr>
            <a:r>
              <a:rPr lang="lt-LT" sz="1800" kern="100" dirty="0">
                <a:latin typeface="Aptos" panose="020B0004020202020204" pitchFamily="34" charset="0"/>
                <a:ea typeface="Aptos" panose="020B0004020202020204" pitchFamily="34" charset="0"/>
                <a:cs typeface="Times New Roman" panose="02020603050405020304" pitchFamily="18" charset="0"/>
              </a:rPr>
              <a:t>Žinios, kaip dirbti tarpkultūrinėse komandose,</a:t>
            </a: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Žinios apie </a:t>
            </a:r>
            <a:r>
              <a:rPr lang="lt-LT" sz="1800" kern="100" dirty="0">
                <a:latin typeface="Aptos" panose="020B0004020202020204" pitchFamily="34" charset="0"/>
                <a:ea typeface="Aptos" panose="020B0004020202020204" pitchFamily="34" charset="0"/>
                <a:cs typeface="Times New Roman" panose="02020603050405020304" pitchFamily="18" charset="0"/>
              </a:rPr>
              <a:t>pasirengimą deryboms bei gebėjimą siekti visoms pusėms priimtino sprendimo,</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Pokyčių valdymo kompetencija, tiek būnant vadovo pozicijoje, tiek pokyčių komandos nariu,</a:t>
            </a: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Krizių komunikacija – esminė kompetencija tvarkantis krizinėse situacijose bei komunikuojant ne tik institucijos viduje, bet ir išorei.</a:t>
            </a:r>
          </a:p>
          <a:p>
            <a:pPr marL="0" indent="0" algn="just">
              <a:lnSpc>
                <a:spcPct val="115000"/>
              </a:lnSpc>
              <a:spcBef>
                <a:spcPts val="0"/>
              </a:spcBef>
              <a:buNone/>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7489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167</TotalTime>
  <Words>1144</Words>
  <Application>Microsoft Office PowerPoint</Application>
  <PresentationFormat>Widescreen</PresentationFormat>
  <Paragraphs>57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Aptos Display</vt:lpstr>
      <vt:lpstr>Arial</vt:lpstr>
      <vt:lpstr>Times New Roman</vt:lpstr>
      <vt:lpstr>Office Theme</vt:lpstr>
      <vt:lpstr>LYDERYSTĖS KOMPETENCIJOS PAŽENGUSYSIS LYGMUO  POKYČIŲ INICIAVIMAS IR VALDYMAS TARPKULTŪRINIAME KONTEKSTE</vt:lpstr>
      <vt:lpstr>PowerPoint Presentation</vt:lpstr>
      <vt:lpstr>Programos turinys</vt:lpstr>
      <vt:lpstr>I programos modulio  turinys. Tarpkultūrinė kompetencija ir komandų valdymas</vt:lpstr>
      <vt:lpstr>II programos modulio  turinys. Geros valdysenos principai</vt:lpstr>
      <vt:lpstr>III programos modulio  turinys. Pasirengimas deryboms ir jų vedimas link sutarimo</vt:lpstr>
      <vt:lpstr>IV programos modulio  turinys. Pokyčių iniciavimas ir valdymas</vt:lpstr>
      <vt:lpstr>V programos modulio turinys. Krizių vadyba ir komunikacija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19</cp:revision>
  <dcterms:created xsi:type="dcterms:W3CDTF">2024-08-20T11:53:02Z</dcterms:created>
  <dcterms:modified xsi:type="dcterms:W3CDTF">2024-08-27T08:26:17Z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2024-08-20T14:23:47Z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a99f184c-f0c0-4730-87c6-f4ffcbe31a1c</vt:lpwstr>
  </property>
  <property fmtid="{D5CDD505-2E9C-101B-9397-08002B2CF9AE}" pid="8" name="MSIP_Label_fc169b65-f46a-4265-b5a1-5f9adb1dee0c_ContentBits">
    <vt:lpwstr>0</vt:lpwstr>
  </property>
</Properties>
</file>