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4" r:id="rId3"/>
    <p:sldId id="262" r:id="rId4"/>
    <p:sldId id="257" r:id="rId5"/>
    <p:sldId id="258" r:id="rId6"/>
    <p:sldId id="403" r:id="rId7"/>
    <p:sldId id="260" r:id="rId8"/>
    <p:sldId id="387" r:id="rId9"/>
    <p:sldId id="410" r:id="rId10"/>
    <p:sldId id="412" r:id="rId11"/>
    <p:sldId id="351" r:id="rId12"/>
    <p:sldId id="407" r:id="rId13"/>
    <p:sldId id="405" r:id="rId14"/>
    <p:sldId id="399" r:id="rId15"/>
    <p:sldId id="408" r:id="rId16"/>
    <p:sldId id="397" r:id="rId17"/>
    <p:sldId id="404" r:id="rId18"/>
    <p:sldId id="402" r:id="rId19"/>
    <p:sldId id="261" r:id="rId20"/>
    <p:sldId id="409" r:id="rId21"/>
    <p:sldId id="389" r:id="rId22"/>
    <p:sldId id="388" r:id="rId23"/>
    <p:sldId id="390" r:id="rId24"/>
    <p:sldId id="391" r:id="rId25"/>
    <p:sldId id="392" r:id="rId26"/>
    <p:sldId id="393" r:id="rId27"/>
  </p:sldIdLst>
  <p:sldSz cx="9144000" cy="5143500" type="screen16x9"/>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680842-89D7-4EFE-93EF-31B3AB9F8A74}" v="373" dt="2025-10-27T22:17:40.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9464" autoAdjust="0"/>
  </p:normalViewPr>
  <p:slideViewPr>
    <p:cSldViewPr>
      <p:cViewPr varScale="1">
        <p:scale>
          <a:sx n="97" d="100"/>
          <a:sy n="97" d="100"/>
        </p:scale>
        <p:origin x="1042" y="77"/>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ModupeDoyeni\OneDrive%20-%20LAMMC\Vita-Modupe\Field%20Exp\Grain-Yield%202018-2021.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file:///C:\Users\ModupeDoyeni\OneDrive%20-%20LAMMC\Vita-Modupe\Field%20Exp\Grain-Yield%202018-2021.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ModupeDoyeni\OneDrive%20-%20LAMMC\Vita-Modupe\Field%20Exp\Grain-Yield%202018-202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chemeClr val="tx1"/>
                </a:solidFill>
                <a:latin typeface="Times New Roman" panose="02020603050405020304" pitchFamily="18" charset="0"/>
                <a:cs typeface="Times New Roman" panose="02020603050405020304" pitchFamily="18" charset="0"/>
              </a:rPr>
              <a:t>Spring</a:t>
            </a:r>
            <a:r>
              <a:rPr lang="en-US" sz="1600" b="1" baseline="0" dirty="0">
                <a:solidFill>
                  <a:schemeClr val="tx1"/>
                </a:solidFill>
                <a:latin typeface="Times New Roman" panose="02020603050405020304" pitchFamily="18" charset="0"/>
                <a:cs typeface="Times New Roman" panose="02020603050405020304" pitchFamily="18" charset="0"/>
              </a:rPr>
              <a:t> wheat – </a:t>
            </a:r>
            <a:r>
              <a:rPr lang="lt-LT" sz="1600" b="1" baseline="0" dirty="0">
                <a:solidFill>
                  <a:schemeClr val="tx1"/>
                </a:solidFill>
                <a:latin typeface="Times New Roman" panose="02020603050405020304" pitchFamily="18" charset="0"/>
                <a:cs typeface="Times New Roman" panose="02020603050405020304" pitchFamily="18" charset="0"/>
              </a:rPr>
              <a:t>1st year</a:t>
            </a:r>
            <a:endParaRPr lang="en-US"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2407253124000476"/>
          <c:y val="3.337282191422223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16623553888006"/>
          <c:y val="0.19903984148195225"/>
          <c:w val="0.80290802953506257"/>
          <c:h val="0.49855539927003539"/>
        </c:manualLayout>
      </c:layout>
      <c:barChart>
        <c:barDir val="col"/>
        <c:grouping val="clustered"/>
        <c:varyColors val="0"/>
        <c:ser>
          <c:idx val="0"/>
          <c:order val="0"/>
          <c:tx>
            <c:strRef>
              <c:f>'FD 1 Spring wheat yield 2018'!$G$21</c:f>
              <c:strCache>
                <c:ptCount val="1"/>
                <c:pt idx="0">
                  <c:v>Year 2018</c:v>
                </c:pt>
              </c:strCache>
            </c:strRef>
          </c:tx>
          <c:spPr>
            <a:solidFill>
              <a:srgbClr val="0070C0"/>
            </a:solidFill>
            <a:ln>
              <a:noFill/>
            </a:ln>
            <a:effectLst/>
          </c:spPr>
          <c:invertIfNegative val="0"/>
          <c:dPt>
            <c:idx val="1"/>
            <c:invertIfNegative val="0"/>
            <c:bubble3D val="0"/>
            <c:extLst>
              <c:ext xmlns:c16="http://schemas.microsoft.com/office/drawing/2014/chart" uri="{C3380CC4-5D6E-409C-BE32-E72D297353CC}">
                <c16:uniqueId val="{00000001-9D56-40DB-82F2-C50E024E3D78}"/>
              </c:ext>
            </c:extLst>
          </c:dPt>
          <c:dPt>
            <c:idx val="2"/>
            <c:invertIfNegative val="0"/>
            <c:bubble3D val="0"/>
            <c:extLst>
              <c:ext xmlns:c16="http://schemas.microsoft.com/office/drawing/2014/chart" uri="{C3380CC4-5D6E-409C-BE32-E72D297353CC}">
                <c16:uniqueId val="{00000003-9D56-40DB-82F2-C50E024E3D78}"/>
              </c:ext>
            </c:extLst>
          </c:dPt>
          <c:dPt>
            <c:idx val="3"/>
            <c:invertIfNegative val="0"/>
            <c:bubble3D val="0"/>
            <c:extLst>
              <c:ext xmlns:c16="http://schemas.microsoft.com/office/drawing/2014/chart" uri="{C3380CC4-5D6E-409C-BE32-E72D297353CC}">
                <c16:uniqueId val="{00000005-9D56-40DB-82F2-C50E024E3D78}"/>
              </c:ext>
            </c:extLst>
          </c:dPt>
          <c:dPt>
            <c:idx val="4"/>
            <c:invertIfNegative val="0"/>
            <c:bubble3D val="0"/>
            <c:extLst>
              <c:ext xmlns:c16="http://schemas.microsoft.com/office/drawing/2014/chart" uri="{C3380CC4-5D6E-409C-BE32-E72D297353CC}">
                <c16:uniqueId val="{00000007-9D56-40DB-82F2-C50E024E3D78}"/>
              </c:ext>
            </c:extLst>
          </c:dPt>
          <c:errBars>
            <c:errBarType val="both"/>
            <c:errValType val="cust"/>
            <c:noEndCap val="0"/>
            <c:plus>
              <c:numRef>
                <c:f>'FD 1 Spring wheat yield 2018'!$H$22:$H$26</c:f>
                <c:numCache>
                  <c:formatCode>General</c:formatCode>
                  <c:ptCount val="5"/>
                  <c:pt idx="0">
                    <c:v>6.3122370334677852E-2</c:v>
                  </c:pt>
                  <c:pt idx="1">
                    <c:v>0.24956817805631204</c:v>
                  </c:pt>
                  <c:pt idx="2">
                    <c:v>0.17764484844075229</c:v>
                  </c:pt>
                  <c:pt idx="3">
                    <c:v>0.1880718351248597</c:v>
                  </c:pt>
                  <c:pt idx="4">
                    <c:v>4.0469412342133033E-2</c:v>
                  </c:pt>
                </c:numCache>
              </c:numRef>
            </c:plus>
            <c:minus>
              <c:numRef>
                <c:f>'FD 1 Spring wheat yield 2018'!$H$22:$H$26</c:f>
                <c:numCache>
                  <c:formatCode>General</c:formatCode>
                  <c:ptCount val="5"/>
                  <c:pt idx="0">
                    <c:v>6.3122370334677852E-2</c:v>
                  </c:pt>
                  <c:pt idx="1">
                    <c:v>0.24956817805631204</c:v>
                  </c:pt>
                  <c:pt idx="2">
                    <c:v>0.17764484844075229</c:v>
                  </c:pt>
                  <c:pt idx="3">
                    <c:v>0.1880718351248597</c:v>
                  </c:pt>
                  <c:pt idx="4">
                    <c:v>4.0469412342133033E-2</c:v>
                  </c:pt>
                </c:numCache>
              </c:numRef>
            </c:minus>
            <c:spPr>
              <a:noFill/>
              <a:ln w="9525" cap="flat" cmpd="sng" algn="ctr">
                <a:solidFill>
                  <a:schemeClr val="tx1">
                    <a:lumMod val="65000"/>
                    <a:lumOff val="35000"/>
                  </a:schemeClr>
                </a:solidFill>
                <a:round/>
              </a:ln>
              <a:effectLst/>
            </c:spPr>
          </c:errBars>
          <c:cat>
            <c:strRef>
              <c:f>'FD 1 Spring wheat yield 2018'!$F$22:$F$26</c:f>
              <c:strCache>
                <c:ptCount val="5"/>
                <c:pt idx="0">
                  <c:v>Control</c:v>
                </c:pt>
                <c:pt idx="1">
                  <c:v>Mineral N</c:v>
                </c:pt>
                <c:pt idx="2">
                  <c:v>Pig Manure Digestate</c:v>
                </c:pt>
                <c:pt idx="3">
                  <c:v>Chicken Manure Digestate</c:v>
                </c:pt>
                <c:pt idx="4">
                  <c:v>Cattle Manure Digestate</c:v>
                </c:pt>
              </c:strCache>
            </c:strRef>
          </c:cat>
          <c:val>
            <c:numRef>
              <c:f>'FD 1 Spring wheat yield 2018'!$G$22:$G$26</c:f>
              <c:numCache>
                <c:formatCode>0.00</c:formatCode>
                <c:ptCount val="5"/>
                <c:pt idx="0">
                  <c:v>3.8733333333333335</c:v>
                </c:pt>
                <c:pt idx="1">
                  <c:v>5.4733333333333336</c:v>
                </c:pt>
                <c:pt idx="2">
                  <c:v>4.88</c:v>
                </c:pt>
                <c:pt idx="3">
                  <c:v>4.3866666666666667</c:v>
                </c:pt>
                <c:pt idx="4">
                  <c:v>4.4666666666666668</c:v>
                </c:pt>
              </c:numCache>
            </c:numRef>
          </c:val>
          <c:extLst>
            <c:ext xmlns:c16="http://schemas.microsoft.com/office/drawing/2014/chart" uri="{C3380CC4-5D6E-409C-BE32-E72D297353CC}">
              <c16:uniqueId val="{00000008-9D56-40DB-82F2-C50E024E3D78}"/>
            </c:ext>
          </c:extLst>
        </c:ser>
        <c:dLbls>
          <c:showLegendKey val="0"/>
          <c:showVal val="0"/>
          <c:showCatName val="0"/>
          <c:showSerName val="0"/>
          <c:showPercent val="0"/>
          <c:showBubbleSize val="0"/>
        </c:dLbls>
        <c:gapWidth val="219"/>
        <c:overlap val="-27"/>
        <c:axId val="1076189567"/>
        <c:axId val="1076189983"/>
      </c:barChart>
      <c:catAx>
        <c:axId val="107618956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Treatments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6189983"/>
        <c:crosses val="autoZero"/>
        <c:auto val="1"/>
        <c:lblAlgn val="ctr"/>
        <c:lblOffset val="100"/>
        <c:noMultiLvlLbl val="0"/>
      </c:catAx>
      <c:valAx>
        <c:axId val="1076189983"/>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Yield</a:t>
                </a:r>
                <a:r>
                  <a:rPr lang="en-US" baseline="0"/>
                  <a:t> (t/ha)</a:t>
                </a:r>
                <a:endParaRPr lang="en-US"/>
              </a:p>
            </c:rich>
          </c:tx>
          <c:layout>
            <c:manualLayout>
              <c:xMode val="edge"/>
              <c:yMode val="edge"/>
              <c:x val="1.0370918305365682E-2"/>
              <c:y val="0.3013669170023501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61895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t> </a:t>
            </a:r>
            <a:r>
              <a:rPr lang="en-US" sz="1600" b="1">
                <a:solidFill>
                  <a:schemeClr val="tx1"/>
                </a:solidFill>
                <a:latin typeface="Times New Roman" panose="02020603050405020304" pitchFamily="18" charset="0"/>
                <a:cs typeface="Times New Roman" panose="02020603050405020304" pitchFamily="18" charset="0"/>
              </a:rPr>
              <a:t>Triticale – </a:t>
            </a:r>
            <a:r>
              <a:rPr lang="lt-LT" sz="1600" b="1">
                <a:solidFill>
                  <a:schemeClr val="tx1"/>
                </a:solidFill>
                <a:latin typeface="Times New Roman" panose="02020603050405020304" pitchFamily="18" charset="0"/>
                <a:cs typeface="Times New Roman" panose="02020603050405020304" pitchFamily="18" charset="0"/>
              </a:rPr>
              <a:t>2nd year</a:t>
            </a:r>
            <a:endParaRPr lang="en-US" sz="1600" b="1">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31691917776493511"/>
          <c:y val="1.268294552785162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07338098106324"/>
          <c:y val="0.15063848654941803"/>
          <c:w val="0.80543023839341876"/>
          <c:h val="0.59687050821717269"/>
        </c:manualLayout>
      </c:layout>
      <c:barChart>
        <c:barDir val="col"/>
        <c:grouping val="clustered"/>
        <c:varyColors val="0"/>
        <c:ser>
          <c:idx val="0"/>
          <c:order val="0"/>
          <c:tx>
            <c:strRef>
              <c:f>'FD 1 Triticale 2019 yield'!$G$25</c:f>
              <c:strCache>
                <c:ptCount val="1"/>
                <c:pt idx="0">
                  <c:v> Trit. Year 2019</c:v>
                </c:pt>
              </c:strCache>
            </c:strRef>
          </c:tx>
          <c:spPr>
            <a:solidFill>
              <a:srgbClr val="67390B">
                <a:lumMod val="60000"/>
                <a:lumOff val="40000"/>
              </a:srgbClr>
            </a:solidFill>
            <a:ln>
              <a:noFill/>
            </a:ln>
            <a:effectLst/>
          </c:spPr>
          <c:invertIfNegative val="0"/>
          <c:dPt>
            <c:idx val="1"/>
            <c:invertIfNegative val="0"/>
            <c:bubble3D val="0"/>
            <c:extLst>
              <c:ext xmlns:c16="http://schemas.microsoft.com/office/drawing/2014/chart" uri="{C3380CC4-5D6E-409C-BE32-E72D297353CC}">
                <c16:uniqueId val="{00000001-38E6-46B0-9856-394C49D496F1}"/>
              </c:ext>
            </c:extLst>
          </c:dPt>
          <c:dPt>
            <c:idx val="2"/>
            <c:invertIfNegative val="0"/>
            <c:bubble3D val="0"/>
            <c:extLst>
              <c:ext xmlns:c16="http://schemas.microsoft.com/office/drawing/2014/chart" uri="{C3380CC4-5D6E-409C-BE32-E72D297353CC}">
                <c16:uniqueId val="{00000003-38E6-46B0-9856-394C49D496F1}"/>
              </c:ext>
            </c:extLst>
          </c:dPt>
          <c:dPt>
            <c:idx val="3"/>
            <c:invertIfNegative val="0"/>
            <c:bubble3D val="0"/>
            <c:extLst>
              <c:ext xmlns:c16="http://schemas.microsoft.com/office/drawing/2014/chart" uri="{C3380CC4-5D6E-409C-BE32-E72D297353CC}">
                <c16:uniqueId val="{00000005-38E6-46B0-9856-394C49D496F1}"/>
              </c:ext>
            </c:extLst>
          </c:dPt>
          <c:dPt>
            <c:idx val="4"/>
            <c:invertIfNegative val="0"/>
            <c:bubble3D val="0"/>
            <c:extLst>
              <c:ext xmlns:c16="http://schemas.microsoft.com/office/drawing/2014/chart" uri="{C3380CC4-5D6E-409C-BE32-E72D297353CC}">
                <c16:uniqueId val="{00000007-38E6-46B0-9856-394C49D496F1}"/>
              </c:ext>
            </c:extLst>
          </c:dPt>
          <c:errBars>
            <c:errBarType val="both"/>
            <c:errValType val="cust"/>
            <c:noEndCap val="0"/>
            <c:plus>
              <c:numRef>
                <c:f>'FD 1 Triticale 2019 yield'!$H$26:$H$30</c:f>
                <c:numCache>
                  <c:formatCode>General</c:formatCode>
                  <c:ptCount val="5"/>
                  <c:pt idx="0">
                    <c:v>0.22</c:v>
                  </c:pt>
                  <c:pt idx="1">
                    <c:v>0.43</c:v>
                  </c:pt>
                  <c:pt idx="2">
                    <c:v>0.18</c:v>
                  </c:pt>
                  <c:pt idx="3">
                    <c:v>0.26</c:v>
                  </c:pt>
                  <c:pt idx="4">
                    <c:v>0.34</c:v>
                  </c:pt>
                </c:numCache>
              </c:numRef>
            </c:plus>
            <c:minus>
              <c:numRef>
                <c:f>'FD 1 Triticale 2019 yield'!$H$26:$H$30</c:f>
                <c:numCache>
                  <c:formatCode>General</c:formatCode>
                  <c:ptCount val="5"/>
                  <c:pt idx="0">
                    <c:v>0.22</c:v>
                  </c:pt>
                  <c:pt idx="1">
                    <c:v>0.43</c:v>
                  </c:pt>
                  <c:pt idx="2">
                    <c:v>0.18</c:v>
                  </c:pt>
                  <c:pt idx="3">
                    <c:v>0.26</c:v>
                  </c:pt>
                  <c:pt idx="4">
                    <c:v>0.34</c:v>
                  </c:pt>
                </c:numCache>
              </c:numRef>
            </c:minus>
            <c:spPr>
              <a:noFill/>
              <a:ln w="9525" cap="flat" cmpd="sng" algn="ctr">
                <a:solidFill>
                  <a:schemeClr val="tx1">
                    <a:lumMod val="65000"/>
                    <a:lumOff val="35000"/>
                  </a:schemeClr>
                </a:solidFill>
                <a:round/>
              </a:ln>
              <a:effectLst/>
            </c:spPr>
          </c:errBars>
          <c:cat>
            <c:strRef>
              <c:f>'FD 1 Triticale 2019 yield'!$F$26:$F$30</c:f>
              <c:strCache>
                <c:ptCount val="5"/>
                <c:pt idx="0">
                  <c:v>Control</c:v>
                </c:pt>
                <c:pt idx="1">
                  <c:v>Mineral N</c:v>
                </c:pt>
                <c:pt idx="2">
                  <c:v>Pig Manure Digestate</c:v>
                </c:pt>
                <c:pt idx="3">
                  <c:v>Chicken Manure Digestate</c:v>
                </c:pt>
                <c:pt idx="4">
                  <c:v>Cattle Manure Digestate</c:v>
                </c:pt>
              </c:strCache>
            </c:strRef>
          </c:cat>
          <c:val>
            <c:numRef>
              <c:f>'FD 1 Triticale 2019 yield'!$G$26:$G$30</c:f>
              <c:numCache>
                <c:formatCode>0.00</c:formatCode>
                <c:ptCount val="5"/>
                <c:pt idx="0">
                  <c:v>4.3099999999999996</c:v>
                </c:pt>
                <c:pt idx="1">
                  <c:v>4.6399999999999997</c:v>
                </c:pt>
                <c:pt idx="2">
                  <c:v>4.76</c:v>
                </c:pt>
                <c:pt idx="3">
                  <c:v>4.8</c:v>
                </c:pt>
                <c:pt idx="4">
                  <c:v>4.55</c:v>
                </c:pt>
              </c:numCache>
            </c:numRef>
          </c:val>
          <c:extLst>
            <c:ext xmlns:c16="http://schemas.microsoft.com/office/drawing/2014/chart" uri="{C3380CC4-5D6E-409C-BE32-E72D297353CC}">
              <c16:uniqueId val="{00000008-38E6-46B0-9856-394C49D496F1}"/>
            </c:ext>
          </c:extLst>
        </c:ser>
        <c:dLbls>
          <c:showLegendKey val="0"/>
          <c:showVal val="0"/>
          <c:showCatName val="0"/>
          <c:showSerName val="0"/>
          <c:showPercent val="0"/>
          <c:showBubbleSize val="0"/>
        </c:dLbls>
        <c:gapWidth val="219"/>
        <c:overlap val="-27"/>
        <c:axId val="768168751"/>
        <c:axId val="768169583"/>
      </c:barChart>
      <c:catAx>
        <c:axId val="7681687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Treatments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8169583"/>
        <c:crosses val="autoZero"/>
        <c:auto val="1"/>
        <c:lblAlgn val="ctr"/>
        <c:lblOffset val="100"/>
        <c:noMultiLvlLbl val="0"/>
      </c:catAx>
      <c:valAx>
        <c:axId val="768169583"/>
        <c:scaling>
          <c:orientation val="minMax"/>
          <c:max val="7"/>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Yield</a:t>
                </a:r>
                <a:r>
                  <a:rPr lang="en-US" sz="1100" baseline="0"/>
                  <a:t>  (t/ha)</a:t>
                </a:r>
                <a:endParaRPr lang="en-US" sz="1100"/>
              </a:p>
            </c:rich>
          </c:tx>
          <c:layout>
            <c:manualLayout>
              <c:xMode val="edge"/>
              <c:yMode val="edge"/>
              <c:x val="1.1366635861224132E-2"/>
              <c:y val="0.2759373026353563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81687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latin typeface="Times New Roman" panose="02020603050405020304" pitchFamily="18" charset="0"/>
                <a:cs typeface="Times New Roman" panose="02020603050405020304" pitchFamily="18" charset="0"/>
              </a:rPr>
              <a:t> </a:t>
            </a:r>
            <a:r>
              <a:rPr lang="en-US" sz="1600" b="1">
                <a:solidFill>
                  <a:schemeClr val="tx1"/>
                </a:solidFill>
                <a:latin typeface="Times New Roman" panose="02020603050405020304" pitchFamily="18" charset="0"/>
                <a:cs typeface="Times New Roman" panose="02020603050405020304" pitchFamily="18" charset="0"/>
              </a:rPr>
              <a:t>Barley – </a:t>
            </a:r>
            <a:r>
              <a:rPr lang="lt-LT" sz="1600" b="1">
                <a:solidFill>
                  <a:schemeClr val="tx1"/>
                </a:solidFill>
                <a:latin typeface="Times New Roman" panose="02020603050405020304" pitchFamily="18" charset="0"/>
                <a:cs typeface="Times New Roman" panose="02020603050405020304" pitchFamily="18" charset="0"/>
              </a:rPr>
              <a:t>3rd year</a:t>
            </a:r>
            <a:endParaRPr lang="en-US" sz="1600" b="1">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844307975862085"/>
          <c:y val="0.21253806191960778"/>
          <c:w val="0.79506522635858412"/>
          <c:h val="0.52796973821878546"/>
        </c:manualLayout>
      </c:layout>
      <c:barChart>
        <c:barDir val="col"/>
        <c:grouping val="clustered"/>
        <c:varyColors val="0"/>
        <c:ser>
          <c:idx val="0"/>
          <c:order val="0"/>
          <c:tx>
            <c:strRef>
              <c:f>'Fd 1 Barley 2020 yield'!$H$23</c:f>
              <c:strCache>
                <c:ptCount val="1"/>
                <c:pt idx="0">
                  <c:v> Barl. Year 2020</c:v>
                </c:pt>
              </c:strCache>
            </c:strRef>
          </c:tx>
          <c:spPr>
            <a:solidFill>
              <a:schemeClr val="accent2">
                <a:lumMod val="75000"/>
              </a:schemeClr>
            </a:solidFill>
            <a:ln>
              <a:noFill/>
            </a:ln>
            <a:effectLst/>
          </c:spPr>
          <c:invertIfNegative val="0"/>
          <c:dPt>
            <c:idx val="1"/>
            <c:invertIfNegative val="0"/>
            <c:bubble3D val="0"/>
            <c:extLst>
              <c:ext xmlns:c16="http://schemas.microsoft.com/office/drawing/2014/chart" uri="{C3380CC4-5D6E-409C-BE32-E72D297353CC}">
                <c16:uniqueId val="{00000001-9BDE-461F-841B-26E90D4CCCCD}"/>
              </c:ext>
            </c:extLst>
          </c:dPt>
          <c:dPt>
            <c:idx val="2"/>
            <c:invertIfNegative val="0"/>
            <c:bubble3D val="0"/>
            <c:extLst>
              <c:ext xmlns:c16="http://schemas.microsoft.com/office/drawing/2014/chart" uri="{C3380CC4-5D6E-409C-BE32-E72D297353CC}">
                <c16:uniqueId val="{00000003-9BDE-461F-841B-26E90D4CCCCD}"/>
              </c:ext>
            </c:extLst>
          </c:dPt>
          <c:dPt>
            <c:idx val="3"/>
            <c:invertIfNegative val="0"/>
            <c:bubble3D val="0"/>
            <c:extLst>
              <c:ext xmlns:c16="http://schemas.microsoft.com/office/drawing/2014/chart" uri="{C3380CC4-5D6E-409C-BE32-E72D297353CC}">
                <c16:uniqueId val="{00000005-9BDE-461F-841B-26E90D4CCCCD}"/>
              </c:ext>
            </c:extLst>
          </c:dPt>
          <c:dPt>
            <c:idx val="4"/>
            <c:invertIfNegative val="0"/>
            <c:bubble3D val="0"/>
            <c:extLst>
              <c:ext xmlns:c16="http://schemas.microsoft.com/office/drawing/2014/chart" uri="{C3380CC4-5D6E-409C-BE32-E72D297353CC}">
                <c16:uniqueId val="{00000007-9BDE-461F-841B-26E90D4CCCCD}"/>
              </c:ext>
            </c:extLst>
          </c:dPt>
          <c:errBars>
            <c:errBarType val="both"/>
            <c:errValType val="cust"/>
            <c:noEndCap val="0"/>
            <c:plus>
              <c:numRef>
                <c:f>'Fd 1 Barley 2020 yield'!$J$24:$J$28</c:f>
                <c:numCache>
                  <c:formatCode>General</c:formatCode>
                  <c:ptCount val="5"/>
                  <c:pt idx="0">
                    <c:v>0.43</c:v>
                  </c:pt>
                  <c:pt idx="1">
                    <c:v>0.09</c:v>
                  </c:pt>
                  <c:pt idx="2">
                    <c:v>7.0000000000000007E-2</c:v>
                  </c:pt>
                  <c:pt idx="3">
                    <c:v>0.21</c:v>
                  </c:pt>
                  <c:pt idx="4">
                    <c:v>7.0000000000000007E-2</c:v>
                  </c:pt>
                </c:numCache>
              </c:numRef>
            </c:plus>
            <c:minus>
              <c:numRef>
                <c:f>'Fd 1 Barley 2020 yield'!$J$24:$J$28</c:f>
                <c:numCache>
                  <c:formatCode>General</c:formatCode>
                  <c:ptCount val="5"/>
                  <c:pt idx="0">
                    <c:v>0.43</c:v>
                  </c:pt>
                  <c:pt idx="1">
                    <c:v>0.09</c:v>
                  </c:pt>
                  <c:pt idx="2">
                    <c:v>7.0000000000000007E-2</c:v>
                  </c:pt>
                  <c:pt idx="3">
                    <c:v>0.21</c:v>
                  </c:pt>
                  <c:pt idx="4">
                    <c:v>7.0000000000000007E-2</c:v>
                  </c:pt>
                </c:numCache>
              </c:numRef>
            </c:minus>
            <c:spPr>
              <a:noFill/>
              <a:ln w="9525" cap="flat" cmpd="sng" algn="ctr">
                <a:solidFill>
                  <a:schemeClr val="tx1">
                    <a:lumMod val="65000"/>
                    <a:lumOff val="35000"/>
                  </a:schemeClr>
                </a:solidFill>
                <a:round/>
              </a:ln>
              <a:effectLst/>
            </c:spPr>
          </c:errBars>
          <c:cat>
            <c:strRef>
              <c:f>'Fd 1 Barley 2020 yield'!$G$24:$G$28</c:f>
              <c:strCache>
                <c:ptCount val="5"/>
                <c:pt idx="0">
                  <c:v>Control</c:v>
                </c:pt>
                <c:pt idx="1">
                  <c:v>Mineral N</c:v>
                </c:pt>
                <c:pt idx="2">
                  <c:v>Pig Manure Digestate</c:v>
                </c:pt>
                <c:pt idx="3">
                  <c:v>Chicken Manure Digestate</c:v>
                </c:pt>
                <c:pt idx="4">
                  <c:v>Cattle Manure Digestate</c:v>
                </c:pt>
              </c:strCache>
            </c:strRef>
          </c:cat>
          <c:val>
            <c:numRef>
              <c:f>'Fd 1 Barley 2020 yield'!$H$24:$H$28</c:f>
              <c:numCache>
                <c:formatCode>0.00</c:formatCode>
                <c:ptCount val="5"/>
                <c:pt idx="0">
                  <c:v>4.7</c:v>
                </c:pt>
                <c:pt idx="1">
                  <c:v>4.8099999999999996</c:v>
                </c:pt>
                <c:pt idx="2">
                  <c:v>5.52</c:v>
                </c:pt>
                <c:pt idx="3">
                  <c:v>5.54</c:v>
                </c:pt>
                <c:pt idx="4">
                  <c:v>5.68</c:v>
                </c:pt>
              </c:numCache>
            </c:numRef>
          </c:val>
          <c:extLst>
            <c:ext xmlns:c16="http://schemas.microsoft.com/office/drawing/2014/chart" uri="{C3380CC4-5D6E-409C-BE32-E72D297353CC}">
              <c16:uniqueId val="{00000008-9BDE-461F-841B-26E90D4CCCCD}"/>
            </c:ext>
          </c:extLst>
        </c:ser>
        <c:dLbls>
          <c:showLegendKey val="0"/>
          <c:showVal val="0"/>
          <c:showCatName val="0"/>
          <c:showSerName val="0"/>
          <c:showPercent val="0"/>
          <c:showBubbleSize val="0"/>
        </c:dLbls>
        <c:gapWidth val="219"/>
        <c:overlap val="-27"/>
        <c:axId val="1379737167"/>
        <c:axId val="1379744655"/>
      </c:barChart>
      <c:catAx>
        <c:axId val="137973716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Treatments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9744655"/>
        <c:crosses val="autoZero"/>
        <c:auto val="1"/>
        <c:lblAlgn val="ctr"/>
        <c:lblOffset val="100"/>
        <c:noMultiLvlLbl val="0"/>
      </c:catAx>
      <c:valAx>
        <c:axId val="1379744655"/>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Yield (t/ha)</a:t>
                </a:r>
              </a:p>
            </c:rich>
          </c:tx>
          <c:layout>
            <c:manualLayout>
              <c:xMode val="edge"/>
              <c:yMode val="edge"/>
              <c:x val="0"/>
              <c:y val="0.3402849174107446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97371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7E614-9EF5-4EAF-9D3D-79E04C7FF89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C34104C-F9CD-4FEF-BB77-77432345CAEB}">
      <dgm:prSet phldrT="[Text]" phldr="0" custT="1"/>
      <dgm:spPr/>
      <dgm:t>
        <a:bodyPr/>
        <a:lstStyle/>
        <a:p>
          <a:r>
            <a:rPr lang="en-US" sz="1800" dirty="0">
              <a:latin typeface="Abadi" panose="020B0604020104020204" pitchFamily="34" charset="0"/>
            </a:rPr>
            <a:t>Biomass processing</a:t>
          </a:r>
        </a:p>
      </dgm:t>
    </dgm:pt>
    <dgm:pt modelId="{11AF6882-4C14-4284-80C7-5D418A2D8E60}" type="parTrans" cxnId="{7AD6ED59-9D3C-403B-A9F3-3C330B526ECD}">
      <dgm:prSet/>
      <dgm:spPr/>
      <dgm:t>
        <a:bodyPr/>
        <a:lstStyle/>
        <a:p>
          <a:endParaRPr lang="en-US"/>
        </a:p>
      </dgm:t>
    </dgm:pt>
    <dgm:pt modelId="{E8EEC769-D5D8-4AB1-A8E3-2CF7D85FB8F8}" type="sibTrans" cxnId="{7AD6ED59-9D3C-403B-A9F3-3C330B526ECD}">
      <dgm:prSet/>
      <dgm:spPr>
        <a:solidFill>
          <a:srgbClr val="00B050"/>
        </a:solidFill>
        <a:ln>
          <a:solidFill>
            <a:srgbClr val="00B050"/>
          </a:solidFill>
        </a:ln>
      </dgm:spPr>
      <dgm:t>
        <a:bodyPr/>
        <a:lstStyle/>
        <a:p>
          <a:endParaRPr lang="en-US"/>
        </a:p>
      </dgm:t>
    </dgm:pt>
    <dgm:pt modelId="{19509DEA-73CC-4F9F-82A8-DECD0622754A}">
      <dgm:prSet phldrT="[Text]" phldr="0" custT="1"/>
      <dgm:spPr/>
      <dgm:t>
        <a:bodyPr/>
        <a:lstStyle/>
        <a:p>
          <a:r>
            <a:rPr lang="en-US" sz="1800" dirty="0">
              <a:latin typeface="Abadi" panose="020B0604020104020204" pitchFamily="34" charset="0"/>
            </a:rPr>
            <a:t>Biobased products</a:t>
          </a:r>
        </a:p>
      </dgm:t>
    </dgm:pt>
    <dgm:pt modelId="{3BDBB631-901D-4A28-B57C-A5ACE1A929FC}" type="parTrans" cxnId="{075A0357-1725-4C0B-88B1-F89010C9A19A}">
      <dgm:prSet/>
      <dgm:spPr/>
      <dgm:t>
        <a:bodyPr/>
        <a:lstStyle/>
        <a:p>
          <a:endParaRPr lang="en-US"/>
        </a:p>
      </dgm:t>
    </dgm:pt>
    <dgm:pt modelId="{5DFCE4DA-73F5-445D-A11A-C9251CF98B66}" type="sibTrans" cxnId="{075A0357-1725-4C0B-88B1-F89010C9A19A}">
      <dgm:prSet/>
      <dgm:spPr>
        <a:solidFill>
          <a:srgbClr val="00B050"/>
        </a:solidFill>
        <a:ln>
          <a:solidFill>
            <a:srgbClr val="00B050"/>
          </a:solidFill>
        </a:ln>
      </dgm:spPr>
      <dgm:t>
        <a:bodyPr/>
        <a:lstStyle/>
        <a:p>
          <a:endParaRPr lang="en-US"/>
        </a:p>
      </dgm:t>
    </dgm:pt>
    <dgm:pt modelId="{C95036E7-947D-438A-805C-5BF213AA4DE9}">
      <dgm:prSet phldrT="[Text]" phldr="0" custT="1"/>
      <dgm:spPr/>
      <dgm:t>
        <a:bodyPr/>
        <a:lstStyle/>
        <a:p>
          <a:r>
            <a:rPr lang="en-US" sz="1800" dirty="0">
              <a:latin typeface="Abadi" panose="020B0604020104020204" pitchFamily="34" charset="0"/>
            </a:rPr>
            <a:t>Soil application &amp; amendments</a:t>
          </a:r>
        </a:p>
      </dgm:t>
    </dgm:pt>
    <dgm:pt modelId="{E345BEB9-C889-4B30-8C39-F6AE9258C844}" type="parTrans" cxnId="{ECD760AE-903E-4AAE-9F8E-A43840F78626}">
      <dgm:prSet/>
      <dgm:spPr/>
      <dgm:t>
        <a:bodyPr/>
        <a:lstStyle/>
        <a:p>
          <a:endParaRPr lang="en-US"/>
        </a:p>
      </dgm:t>
    </dgm:pt>
    <dgm:pt modelId="{094DA1B8-3132-4557-ABAB-B1861DEB072F}" type="sibTrans" cxnId="{ECD760AE-903E-4AAE-9F8E-A43840F78626}">
      <dgm:prSet/>
      <dgm:spPr>
        <a:solidFill>
          <a:srgbClr val="00B050"/>
        </a:solidFill>
        <a:ln>
          <a:solidFill>
            <a:srgbClr val="00B050"/>
          </a:solidFill>
        </a:ln>
      </dgm:spPr>
      <dgm:t>
        <a:bodyPr/>
        <a:lstStyle/>
        <a:p>
          <a:endParaRPr lang="en-US"/>
        </a:p>
      </dgm:t>
    </dgm:pt>
    <dgm:pt modelId="{8042EB67-9E13-45A9-8061-63048F2F2335}">
      <dgm:prSet phldrT="[Text]" phldr="0" custT="1"/>
      <dgm:spPr/>
      <dgm:t>
        <a:bodyPr/>
        <a:lstStyle/>
        <a:p>
          <a:r>
            <a:rPr lang="en-US" sz="1800" dirty="0">
              <a:latin typeface="Abadi" panose="020B0604020104020204" pitchFamily="34" charset="0"/>
            </a:rPr>
            <a:t>Improved &amp; sustainable crop yield</a:t>
          </a:r>
        </a:p>
      </dgm:t>
    </dgm:pt>
    <dgm:pt modelId="{E0A8EDC1-7513-48CB-ADFE-B34E45BC1F24}" type="parTrans" cxnId="{D0EF8EE5-243F-4D0B-9556-8871540AC544}">
      <dgm:prSet/>
      <dgm:spPr/>
      <dgm:t>
        <a:bodyPr/>
        <a:lstStyle/>
        <a:p>
          <a:endParaRPr lang="en-US"/>
        </a:p>
      </dgm:t>
    </dgm:pt>
    <dgm:pt modelId="{E55E6545-8E29-4A10-9B97-B48612D966F2}" type="sibTrans" cxnId="{D0EF8EE5-243F-4D0B-9556-8871540AC544}">
      <dgm:prSet/>
      <dgm:spPr>
        <a:solidFill>
          <a:srgbClr val="00B050"/>
        </a:solidFill>
        <a:ln>
          <a:solidFill>
            <a:srgbClr val="00B050"/>
          </a:solidFill>
        </a:ln>
      </dgm:spPr>
      <dgm:t>
        <a:bodyPr/>
        <a:lstStyle/>
        <a:p>
          <a:endParaRPr lang="en-US"/>
        </a:p>
      </dgm:t>
    </dgm:pt>
    <dgm:pt modelId="{388A73C7-D2B4-4F55-99A4-F8A5AA630266}">
      <dgm:prSet phldrT="[Text]" phldr="0" custT="1"/>
      <dgm:spPr/>
      <dgm:t>
        <a:bodyPr/>
        <a:lstStyle/>
        <a:p>
          <a:r>
            <a:rPr lang="en-US" sz="1800" dirty="0">
              <a:latin typeface="Abadi" panose="020B0604020104020204" pitchFamily="34" charset="0"/>
            </a:rPr>
            <a:t>Waste generation</a:t>
          </a:r>
        </a:p>
      </dgm:t>
    </dgm:pt>
    <dgm:pt modelId="{123B4AA8-8E35-4F0D-B9FE-432DE2A4E82D}" type="parTrans" cxnId="{B8351AFE-88E2-42AA-B639-3C45B12AACC1}">
      <dgm:prSet/>
      <dgm:spPr/>
      <dgm:t>
        <a:bodyPr/>
        <a:lstStyle/>
        <a:p>
          <a:endParaRPr lang="en-US"/>
        </a:p>
      </dgm:t>
    </dgm:pt>
    <dgm:pt modelId="{C64EF5DC-2496-4A3D-AFD4-7CA86DB1C543}" type="sibTrans" cxnId="{B8351AFE-88E2-42AA-B639-3C45B12AACC1}">
      <dgm:prSet/>
      <dgm:spPr>
        <a:solidFill>
          <a:srgbClr val="00B050"/>
        </a:solidFill>
        <a:ln>
          <a:solidFill>
            <a:srgbClr val="00B050"/>
          </a:solidFill>
        </a:ln>
      </dgm:spPr>
      <dgm:t>
        <a:bodyPr/>
        <a:lstStyle/>
        <a:p>
          <a:endParaRPr lang="en-US"/>
        </a:p>
      </dgm:t>
    </dgm:pt>
    <dgm:pt modelId="{6DE1D78C-29ED-4F2E-AA12-6F4CCA6AF045}" type="pres">
      <dgm:prSet presAssocID="{29D7E614-9EF5-4EAF-9D3D-79E04C7FF896}" presName="cycle" presStyleCnt="0">
        <dgm:presLayoutVars>
          <dgm:dir/>
          <dgm:resizeHandles val="exact"/>
        </dgm:presLayoutVars>
      </dgm:prSet>
      <dgm:spPr/>
    </dgm:pt>
    <dgm:pt modelId="{3512D1FD-F847-411F-A86E-77D4415D3149}" type="pres">
      <dgm:prSet presAssocID="{6C34104C-F9CD-4FEF-BB77-77432345CAEB}" presName="dummy" presStyleCnt="0"/>
      <dgm:spPr/>
    </dgm:pt>
    <dgm:pt modelId="{71098F14-D15F-4E7B-A704-500161A738CA}" type="pres">
      <dgm:prSet presAssocID="{6C34104C-F9CD-4FEF-BB77-77432345CAEB}" presName="node" presStyleLbl="revTx" presStyleIdx="0" presStyleCnt="5" custScaleX="125156" custScaleY="63257">
        <dgm:presLayoutVars>
          <dgm:bulletEnabled val="1"/>
        </dgm:presLayoutVars>
      </dgm:prSet>
      <dgm:spPr/>
    </dgm:pt>
    <dgm:pt modelId="{DE90B7C1-BB69-4251-B2FA-885408A49A62}" type="pres">
      <dgm:prSet presAssocID="{E8EEC769-D5D8-4AB1-A8E3-2CF7D85FB8F8}" presName="sibTrans" presStyleLbl="node1" presStyleIdx="0" presStyleCnt="5"/>
      <dgm:spPr/>
    </dgm:pt>
    <dgm:pt modelId="{866C6669-FBD6-4BC6-8946-A27E230C8FD1}" type="pres">
      <dgm:prSet presAssocID="{19509DEA-73CC-4F9F-82A8-DECD0622754A}" presName="dummy" presStyleCnt="0"/>
      <dgm:spPr/>
    </dgm:pt>
    <dgm:pt modelId="{5B8FAE42-DFBD-4512-90A3-36A1DC1BD067}" type="pres">
      <dgm:prSet presAssocID="{19509DEA-73CC-4F9F-82A8-DECD0622754A}" presName="node" presStyleLbl="revTx" presStyleIdx="1" presStyleCnt="5">
        <dgm:presLayoutVars>
          <dgm:bulletEnabled val="1"/>
        </dgm:presLayoutVars>
      </dgm:prSet>
      <dgm:spPr/>
    </dgm:pt>
    <dgm:pt modelId="{D19319E5-3313-4A10-9F2C-CA73B53FF5F3}" type="pres">
      <dgm:prSet presAssocID="{5DFCE4DA-73F5-445D-A11A-C9251CF98B66}" presName="sibTrans" presStyleLbl="node1" presStyleIdx="1" presStyleCnt="5" custLinFactNeighborX="4451" custLinFactNeighborY="-4436"/>
      <dgm:spPr/>
    </dgm:pt>
    <dgm:pt modelId="{EFE8D92F-FD30-4302-A8CF-BFC7CA226DA8}" type="pres">
      <dgm:prSet presAssocID="{C95036E7-947D-438A-805C-5BF213AA4DE9}" presName="dummy" presStyleCnt="0"/>
      <dgm:spPr/>
    </dgm:pt>
    <dgm:pt modelId="{4D74E9EE-21FC-49AC-87A3-98F592570093}" type="pres">
      <dgm:prSet presAssocID="{C95036E7-947D-438A-805C-5BF213AA4DE9}" presName="node" presStyleLbl="revTx" presStyleIdx="2" presStyleCnt="5" custScaleX="130641" custScaleY="120032">
        <dgm:presLayoutVars>
          <dgm:bulletEnabled val="1"/>
        </dgm:presLayoutVars>
      </dgm:prSet>
      <dgm:spPr/>
    </dgm:pt>
    <dgm:pt modelId="{A20A5E65-DCD8-4FB2-8846-6123FD1D3513}" type="pres">
      <dgm:prSet presAssocID="{094DA1B8-3132-4557-ABAB-B1861DEB072F}" presName="sibTrans" presStyleLbl="node1" presStyleIdx="2" presStyleCnt="5" custLinFactNeighborX="-824" custLinFactNeighborY="-1373"/>
      <dgm:spPr/>
    </dgm:pt>
    <dgm:pt modelId="{D8725E1C-2ACA-4AF8-8A5A-4217F2CD752B}" type="pres">
      <dgm:prSet presAssocID="{8042EB67-9E13-45A9-8061-63048F2F2335}" presName="dummy" presStyleCnt="0"/>
      <dgm:spPr/>
    </dgm:pt>
    <dgm:pt modelId="{F4E08F0C-7896-491F-9928-F795459DFFE3}" type="pres">
      <dgm:prSet presAssocID="{8042EB67-9E13-45A9-8061-63048F2F2335}" presName="node" presStyleLbl="revTx" presStyleIdx="3" presStyleCnt="5" custScaleX="181526" custScaleY="62761">
        <dgm:presLayoutVars>
          <dgm:bulletEnabled val="1"/>
        </dgm:presLayoutVars>
      </dgm:prSet>
      <dgm:spPr/>
    </dgm:pt>
    <dgm:pt modelId="{12C3E5A6-AAA2-4667-9382-B01343C27EB8}" type="pres">
      <dgm:prSet presAssocID="{E55E6545-8E29-4A10-9B97-B48612D966F2}" presName="sibTrans" presStyleLbl="node1" presStyleIdx="3" presStyleCnt="5" custLinFactNeighborX="692" custLinFactNeighborY="-4309"/>
      <dgm:spPr/>
    </dgm:pt>
    <dgm:pt modelId="{8ABD7905-E0D7-430C-A909-F0D927CE1B58}" type="pres">
      <dgm:prSet presAssocID="{388A73C7-D2B4-4F55-99A4-F8A5AA630266}" presName="dummy" presStyleCnt="0"/>
      <dgm:spPr/>
    </dgm:pt>
    <dgm:pt modelId="{32387643-0F88-4582-9EA3-CCB1BD1A0CBB}" type="pres">
      <dgm:prSet presAssocID="{388A73C7-D2B4-4F55-99A4-F8A5AA630266}" presName="node" presStyleLbl="revTx" presStyleIdx="4" presStyleCnt="5" custScaleX="155399">
        <dgm:presLayoutVars>
          <dgm:bulletEnabled val="1"/>
        </dgm:presLayoutVars>
      </dgm:prSet>
      <dgm:spPr/>
    </dgm:pt>
    <dgm:pt modelId="{E4E3A758-F336-4A68-9285-2313C1467A06}" type="pres">
      <dgm:prSet presAssocID="{C64EF5DC-2496-4A3D-AFD4-7CA86DB1C543}" presName="sibTrans" presStyleLbl="node1" presStyleIdx="4" presStyleCnt="5" custScaleX="199804" custLinFactNeighborX="-2739" custLinFactNeighborY="1470"/>
      <dgm:spPr/>
    </dgm:pt>
  </dgm:ptLst>
  <dgm:cxnLst>
    <dgm:cxn modelId="{BD08862B-1502-4ADD-9719-C40672C880FF}" type="presOf" srcId="{094DA1B8-3132-4557-ABAB-B1861DEB072F}" destId="{A20A5E65-DCD8-4FB2-8846-6123FD1D3513}" srcOrd="0" destOrd="0" presId="urn:microsoft.com/office/officeart/2005/8/layout/cycle1"/>
    <dgm:cxn modelId="{50B34834-7F4D-4AC5-BA57-9FC96BB00D71}" type="presOf" srcId="{E8EEC769-D5D8-4AB1-A8E3-2CF7D85FB8F8}" destId="{DE90B7C1-BB69-4251-B2FA-885408A49A62}" srcOrd="0" destOrd="0" presId="urn:microsoft.com/office/officeart/2005/8/layout/cycle1"/>
    <dgm:cxn modelId="{3507CF6D-1682-4EAD-83A2-625A134475A9}" type="presOf" srcId="{E55E6545-8E29-4A10-9B97-B48612D966F2}" destId="{12C3E5A6-AAA2-4667-9382-B01343C27EB8}" srcOrd="0" destOrd="0" presId="urn:microsoft.com/office/officeart/2005/8/layout/cycle1"/>
    <dgm:cxn modelId="{4F69A34F-02CF-498C-BBDD-948C47AAF821}" type="presOf" srcId="{C64EF5DC-2496-4A3D-AFD4-7CA86DB1C543}" destId="{E4E3A758-F336-4A68-9285-2313C1467A06}" srcOrd="0" destOrd="0" presId="urn:microsoft.com/office/officeart/2005/8/layout/cycle1"/>
    <dgm:cxn modelId="{A990C26F-D83A-4D89-878E-9AE33509FE96}" type="presOf" srcId="{29D7E614-9EF5-4EAF-9D3D-79E04C7FF896}" destId="{6DE1D78C-29ED-4F2E-AA12-6F4CCA6AF045}" srcOrd="0" destOrd="0" presId="urn:microsoft.com/office/officeart/2005/8/layout/cycle1"/>
    <dgm:cxn modelId="{C0197C71-DE2B-4030-978B-E025CE521ADA}" type="presOf" srcId="{388A73C7-D2B4-4F55-99A4-F8A5AA630266}" destId="{32387643-0F88-4582-9EA3-CCB1BD1A0CBB}" srcOrd="0" destOrd="0" presId="urn:microsoft.com/office/officeart/2005/8/layout/cycle1"/>
    <dgm:cxn modelId="{34660956-09AE-4276-8779-16A03DA1011A}" type="presOf" srcId="{6C34104C-F9CD-4FEF-BB77-77432345CAEB}" destId="{71098F14-D15F-4E7B-A704-500161A738CA}" srcOrd="0" destOrd="0" presId="urn:microsoft.com/office/officeart/2005/8/layout/cycle1"/>
    <dgm:cxn modelId="{075A0357-1725-4C0B-88B1-F89010C9A19A}" srcId="{29D7E614-9EF5-4EAF-9D3D-79E04C7FF896}" destId="{19509DEA-73CC-4F9F-82A8-DECD0622754A}" srcOrd="1" destOrd="0" parTransId="{3BDBB631-901D-4A28-B57C-A5ACE1A929FC}" sibTransId="{5DFCE4DA-73F5-445D-A11A-C9251CF98B66}"/>
    <dgm:cxn modelId="{7AD6ED59-9D3C-403B-A9F3-3C330B526ECD}" srcId="{29D7E614-9EF5-4EAF-9D3D-79E04C7FF896}" destId="{6C34104C-F9CD-4FEF-BB77-77432345CAEB}" srcOrd="0" destOrd="0" parTransId="{11AF6882-4C14-4284-80C7-5D418A2D8E60}" sibTransId="{E8EEC769-D5D8-4AB1-A8E3-2CF7D85FB8F8}"/>
    <dgm:cxn modelId="{228A477A-A7CF-4E86-9963-0AEA1FC7BC94}" type="presOf" srcId="{C95036E7-947D-438A-805C-5BF213AA4DE9}" destId="{4D74E9EE-21FC-49AC-87A3-98F592570093}" srcOrd="0" destOrd="0" presId="urn:microsoft.com/office/officeart/2005/8/layout/cycle1"/>
    <dgm:cxn modelId="{E029107C-2504-4350-8622-183EAADC25A8}" type="presOf" srcId="{8042EB67-9E13-45A9-8061-63048F2F2335}" destId="{F4E08F0C-7896-491F-9928-F795459DFFE3}" srcOrd="0" destOrd="0" presId="urn:microsoft.com/office/officeart/2005/8/layout/cycle1"/>
    <dgm:cxn modelId="{ECD760AE-903E-4AAE-9F8E-A43840F78626}" srcId="{29D7E614-9EF5-4EAF-9D3D-79E04C7FF896}" destId="{C95036E7-947D-438A-805C-5BF213AA4DE9}" srcOrd="2" destOrd="0" parTransId="{E345BEB9-C889-4B30-8C39-F6AE9258C844}" sibTransId="{094DA1B8-3132-4557-ABAB-B1861DEB072F}"/>
    <dgm:cxn modelId="{CD221FB4-09B1-4ACF-9729-21281E1F9FD6}" type="presOf" srcId="{5DFCE4DA-73F5-445D-A11A-C9251CF98B66}" destId="{D19319E5-3313-4A10-9F2C-CA73B53FF5F3}" srcOrd="0" destOrd="0" presId="urn:microsoft.com/office/officeart/2005/8/layout/cycle1"/>
    <dgm:cxn modelId="{FF4C47D3-A0EA-420F-890B-1E8ED3E6B378}" type="presOf" srcId="{19509DEA-73CC-4F9F-82A8-DECD0622754A}" destId="{5B8FAE42-DFBD-4512-90A3-36A1DC1BD067}" srcOrd="0" destOrd="0" presId="urn:microsoft.com/office/officeart/2005/8/layout/cycle1"/>
    <dgm:cxn modelId="{D0EF8EE5-243F-4D0B-9556-8871540AC544}" srcId="{29D7E614-9EF5-4EAF-9D3D-79E04C7FF896}" destId="{8042EB67-9E13-45A9-8061-63048F2F2335}" srcOrd="3" destOrd="0" parTransId="{E0A8EDC1-7513-48CB-ADFE-B34E45BC1F24}" sibTransId="{E55E6545-8E29-4A10-9B97-B48612D966F2}"/>
    <dgm:cxn modelId="{B8351AFE-88E2-42AA-B639-3C45B12AACC1}" srcId="{29D7E614-9EF5-4EAF-9D3D-79E04C7FF896}" destId="{388A73C7-D2B4-4F55-99A4-F8A5AA630266}" srcOrd="4" destOrd="0" parTransId="{123B4AA8-8E35-4F0D-B9FE-432DE2A4E82D}" sibTransId="{C64EF5DC-2496-4A3D-AFD4-7CA86DB1C543}"/>
    <dgm:cxn modelId="{40DF66C6-7138-440A-8424-EA3A4FE07109}" type="presParOf" srcId="{6DE1D78C-29ED-4F2E-AA12-6F4CCA6AF045}" destId="{3512D1FD-F847-411F-A86E-77D4415D3149}" srcOrd="0" destOrd="0" presId="urn:microsoft.com/office/officeart/2005/8/layout/cycle1"/>
    <dgm:cxn modelId="{B7497F9D-22F6-4B2C-A986-9F2F0A6C779C}" type="presParOf" srcId="{6DE1D78C-29ED-4F2E-AA12-6F4CCA6AF045}" destId="{71098F14-D15F-4E7B-A704-500161A738CA}" srcOrd="1" destOrd="0" presId="urn:microsoft.com/office/officeart/2005/8/layout/cycle1"/>
    <dgm:cxn modelId="{AF43A305-04D0-47AD-8D79-786ED76B27E7}" type="presParOf" srcId="{6DE1D78C-29ED-4F2E-AA12-6F4CCA6AF045}" destId="{DE90B7C1-BB69-4251-B2FA-885408A49A62}" srcOrd="2" destOrd="0" presId="urn:microsoft.com/office/officeart/2005/8/layout/cycle1"/>
    <dgm:cxn modelId="{7EB97B6A-9009-4755-9408-D2FC40C11B7E}" type="presParOf" srcId="{6DE1D78C-29ED-4F2E-AA12-6F4CCA6AF045}" destId="{866C6669-FBD6-4BC6-8946-A27E230C8FD1}" srcOrd="3" destOrd="0" presId="urn:microsoft.com/office/officeart/2005/8/layout/cycle1"/>
    <dgm:cxn modelId="{C7D5127C-185E-4896-A4A9-B3D259941006}" type="presParOf" srcId="{6DE1D78C-29ED-4F2E-AA12-6F4CCA6AF045}" destId="{5B8FAE42-DFBD-4512-90A3-36A1DC1BD067}" srcOrd="4" destOrd="0" presId="urn:microsoft.com/office/officeart/2005/8/layout/cycle1"/>
    <dgm:cxn modelId="{9D56D883-81EB-4D35-8D34-F71C009A50B7}" type="presParOf" srcId="{6DE1D78C-29ED-4F2E-AA12-6F4CCA6AF045}" destId="{D19319E5-3313-4A10-9F2C-CA73B53FF5F3}" srcOrd="5" destOrd="0" presId="urn:microsoft.com/office/officeart/2005/8/layout/cycle1"/>
    <dgm:cxn modelId="{A16C8555-0ECE-4512-B049-F4372B1D449F}" type="presParOf" srcId="{6DE1D78C-29ED-4F2E-AA12-6F4CCA6AF045}" destId="{EFE8D92F-FD30-4302-A8CF-BFC7CA226DA8}" srcOrd="6" destOrd="0" presId="urn:microsoft.com/office/officeart/2005/8/layout/cycle1"/>
    <dgm:cxn modelId="{D54808B3-F0B8-4A6C-AFA7-4EABB26EE69E}" type="presParOf" srcId="{6DE1D78C-29ED-4F2E-AA12-6F4CCA6AF045}" destId="{4D74E9EE-21FC-49AC-87A3-98F592570093}" srcOrd="7" destOrd="0" presId="urn:microsoft.com/office/officeart/2005/8/layout/cycle1"/>
    <dgm:cxn modelId="{21865C00-B27E-4E97-A5F9-33AB758F7B2F}" type="presParOf" srcId="{6DE1D78C-29ED-4F2E-AA12-6F4CCA6AF045}" destId="{A20A5E65-DCD8-4FB2-8846-6123FD1D3513}" srcOrd="8" destOrd="0" presId="urn:microsoft.com/office/officeart/2005/8/layout/cycle1"/>
    <dgm:cxn modelId="{900DEBDB-7119-47B2-97BB-A871A9DC4AEF}" type="presParOf" srcId="{6DE1D78C-29ED-4F2E-AA12-6F4CCA6AF045}" destId="{D8725E1C-2ACA-4AF8-8A5A-4217F2CD752B}" srcOrd="9" destOrd="0" presId="urn:microsoft.com/office/officeart/2005/8/layout/cycle1"/>
    <dgm:cxn modelId="{28FDDD3D-AF76-45B9-9F0F-E6B3EB9908B0}" type="presParOf" srcId="{6DE1D78C-29ED-4F2E-AA12-6F4CCA6AF045}" destId="{F4E08F0C-7896-491F-9928-F795459DFFE3}" srcOrd="10" destOrd="0" presId="urn:microsoft.com/office/officeart/2005/8/layout/cycle1"/>
    <dgm:cxn modelId="{7B6478D5-87D6-472D-A09E-CEB98CCBF012}" type="presParOf" srcId="{6DE1D78C-29ED-4F2E-AA12-6F4CCA6AF045}" destId="{12C3E5A6-AAA2-4667-9382-B01343C27EB8}" srcOrd="11" destOrd="0" presId="urn:microsoft.com/office/officeart/2005/8/layout/cycle1"/>
    <dgm:cxn modelId="{A4D08E9B-4733-4047-85F0-3F21EC7AE7FD}" type="presParOf" srcId="{6DE1D78C-29ED-4F2E-AA12-6F4CCA6AF045}" destId="{8ABD7905-E0D7-430C-A909-F0D927CE1B58}" srcOrd="12" destOrd="0" presId="urn:microsoft.com/office/officeart/2005/8/layout/cycle1"/>
    <dgm:cxn modelId="{810ED8D0-C68B-4D1F-A773-FD19834828FB}" type="presParOf" srcId="{6DE1D78C-29ED-4F2E-AA12-6F4CCA6AF045}" destId="{32387643-0F88-4582-9EA3-CCB1BD1A0CBB}" srcOrd="13" destOrd="0" presId="urn:microsoft.com/office/officeart/2005/8/layout/cycle1"/>
    <dgm:cxn modelId="{452D9AAE-C85B-4221-8FA0-20CF34C874BA}" type="presParOf" srcId="{6DE1D78C-29ED-4F2E-AA12-6F4CCA6AF045}" destId="{E4E3A758-F336-4A68-9285-2313C1467A06}"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E2F21E-5B84-4E33-8D81-E132453CC80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09882D66-D580-4596-BFDD-1BAB6A4014D3}">
      <dgm:prSet phldrT="[Text]" custT="1"/>
      <dgm:spPr>
        <a:solidFill>
          <a:schemeClr val="accent6">
            <a:lumMod val="60000"/>
            <a:lumOff val="40000"/>
          </a:schemeClr>
        </a:solidFill>
      </dgm:spPr>
      <dgm:t>
        <a:bodyPr/>
        <a:lstStyle/>
        <a:p>
          <a:r>
            <a:rPr lang="en-US" sz="1800" dirty="0">
              <a:latin typeface="Times New Roman" panose="02020603050405020304" pitchFamily="18" charset="0"/>
              <a:cs typeface="Times New Roman" panose="02020603050405020304" pitchFamily="18" charset="0"/>
            </a:rPr>
            <a:t>Sustainable Agriculture</a:t>
          </a:r>
          <a:endParaRPr lang="en-US" sz="1800" i="1" dirty="0">
            <a:latin typeface="Times New Roman" panose="02020603050405020304" pitchFamily="18" charset="0"/>
            <a:cs typeface="Times New Roman" panose="02020603050405020304" pitchFamily="18" charset="0"/>
          </a:endParaRPr>
        </a:p>
      </dgm:t>
    </dgm:pt>
    <dgm:pt modelId="{4DB33137-FA1C-4F1F-BD1E-95BC3C1A2F02}" type="parTrans" cxnId="{1C41D425-E87D-4E74-BCBC-8A6E60F65B7C}">
      <dgm:prSet/>
      <dgm:spPr/>
      <dgm:t>
        <a:bodyPr/>
        <a:lstStyle/>
        <a:p>
          <a:endParaRPr lang="en-US"/>
        </a:p>
      </dgm:t>
    </dgm:pt>
    <dgm:pt modelId="{9989BE48-423A-4D5B-BE89-4FCE9F46ECB0}" type="sibTrans" cxnId="{1C41D425-E87D-4E74-BCBC-8A6E60F65B7C}">
      <dgm:prSet/>
      <dgm:spPr/>
      <dgm:t>
        <a:bodyPr/>
        <a:lstStyle/>
        <a:p>
          <a:endParaRPr lang="en-US"/>
        </a:p>
      </dgm:t>
    </dgm:pt>
    <dgm:pt modelId="{016F77CB-35AA-439D-9435-24ABB53B3EEB}">
      <dgm:prSet phldrT="[Text]" custT="1"/>
      <dgm:spPr>
        <a:solidFill>
          <a:srgbClr val="00B0F0"/>
        </a:solidFill>
      </dgm:spPr>
      <dgm:t>
        <a:bodyPr/>
        <a:lstStyle/>
        <a:p>
          <a:endParaRPr lang="lt-LT"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Soil Health</a:t>
          </a:r>
        </a:p>
        <a:p>
          <a:endParaRPr lang="en-US" sz="1600" dirty="0">
            <a:latin typeface="Times New Roman" panose="02020603050405020304" pitchFamily="18" charset="0"/>
            <a:cs typeface="Times New Roman" panose="02020603050405020304" pitchFamily="18" charset="0"/>
          </a:endParaRPr>
        </a:p>
      </dgm:t>
    </dgm:pt>
    <dgm:pt modelId="{35CD9B91-7CB5-4AE7-B848-67153EF493D6}" type="parTrans" cxnId="{6DF66296-F458-4D7F-BDD3-FCF20983C379}">
      <dgm:prSet/>
      <dgm:spPr/>
      <dgm:t>
        <a:bodyPr/>
        <a:lstStyle/>
        <a:p>
          <a:endParaRPr lang="en-US"/>
        </a:p>
      </dgm:t>
    </dgm:pt>
    <dgm:pt modelId="{B8CE0853-9789-4F18-87F7-4D028A02D68D}" type="sibTrans" cxnId="{6DF66296-F458-4D7F-BDD3-FCF20983C379}">
      <dgm:prSet/>
      <dgm:spPr/>
      <dgm:t>
        <a:bodyPr/>
        <a:lstStyle/>
        <a:p>
          <a:endParaRPr lang="en-US"/>
        </a:p>
      </dgm:t>
    </dgm:pt>
    <dgm:pt modelId="{48A7A5A8-BF3E-479F-BC43-2787BBB53145}">
      <dgm:prSet phldrT="[Text]" custT="1"/>
      <dgm:spPr>
        <a:solidFill>
          <a:srgbClr val="00B0F0"/>
        </a:solidFill>
      </dgm:spPr>
      <dgm:t>
        <a:bodyPr/>
        <a:lstStyle/>
        <a:p>
          <a:r>
            <a:rPr lang="en-US" sz="1600" dirty="0">
              <a:latin typeface="Times New Roman" panose="02020603050405020304" pitchFamily="18" charset="0"/>
              <a:cs typeface="Times New Roman" panose="02020603050405020304" pitchFamily="18" charset="0"/>
            </a:rPr>
            <a:t>Viable Economy</a:t>
          </a:r>
          <a:endParaRPr lang="lt-LT" sz="1600" dirty="0">
            <a:latin typeface="Times New Roman" panose="02020603050405020304" pitchFamily="18" charset="0"/>
            <a:cs typeface="Times New Roman" panose="02020603050405020304" pitchFamily="18" charset="0"/>
          </a:endParaRPr>
        </a:p>
      </dgm:t>
    </dgm:pt>
    <dgm:pt modelId="{18168917-0B41-4A2D-921F-F07A039654E9}" type="parTrans" cxnId="{51374A03-E3D3-431E-92FD-689CF1A5D1B9}">
      <dgm:prSet/>
      <dgm:spPr/>
      <dgm:t>
        <a:bodyPr/>
        <a:lstStyle/>
        <a:p>
          <a:endParaRPr lang="en-US"/>
        </a:p>
      </dgm:t>
    </dgm:pt>
    <dgm:pt modelId="{6AC03AE8-6BB4-499E-8C27-7E36D3B34D42}" type="sibTrans" cxnId="{51374A03-E3D3-431E-92FD-689CF1A5D1B9}">
      <dgm:prSet/>
      <dgm:spPr/>
      <dgm:t>
        <a:bodyPr/>
        <a:lstStyle/>
        <a:p>
          <a:endParaRPr lang="en-US"/>
        </a:p>
      </dgm:t>
    </dgm:pt>
    <dgm:pt modelId="{632478F7-92B1-4304-A043-597543A51468}">
      <dgm:prSet phldrT="[Text]" custT="1"/>
      <dgm:spPr>
        <a:solidFill>
          <a:srgbClr val="00B0F0"/>
        </a:solidFill>
      </dgm:spPr>
      <dgm:t>
        <a:bodyPr/>
        <a:lstStyle/>
        <a:p>
          <a:r>
            <a:rPr lang="en-US" sz="1600" dirty="0">
              <a:latin typeface="Times New Roman" panose="02020603050405020304" pitchFamily="18" charset="0"/>
              <a:cs typeface="Times New Roman" panose="02020603050405020304" pitchFamily="18" charset="0"/>
            </a:rPr>
            <a:t>Food Security</a:t>
          </a:r>
          <a:endParaRPr lang="lt-LT" sz="1600" dirty="0">
            <a:latin typeface="Times New Roman" panose="02020603050405020304" pitchFamily="18" charset="0"/>
            <a:cs typeface="Times New Roman" panose="02020603050405020304" pitchFamily="18" charset="0"/>
          </a:endParaRPr>
        </a:p>
      </dgm:t>
    </dgm:pt>
    <dgm:pt modelId="{0ABD4DE2-DDBB-463F-9CB8-FBC75F176352}" type="parTrans" cxnId="{5F6CF8A6-7050-48A7-823A-631568A924DF}">
      <dgm:prSet/>
      <dgm:spPr/>
      <dgm:t>
        <a:bodyPr/>
        <a:lstStyle/>
        <a:p>
          <a:endParaRPr lang="en-US"/>
        </a:p>
      </dgm:t>
    </dgm:pt>
    <dgm:pt modelId="{87A413D7-95EB-47B2-8067-B0435717750B}" type="sibTrans" cxnId="{5F6CF8A6-7050-48A7-823A-631568A924DF}">
      <dgm:prSet/>
      <dgm:spPr/>
      <dgm:t>
        <a:bodyPr/>
        <a:lstStyle/>
        <a:p>
          <a:endParaRPr lang="en-US"/>
        </a:p>
      </dgm:t>
    </dgm:pt>
    <dgm:pt modelId="{85E0220B-4CA0-4F4C-AEF6-77225052B959}">
      <dgm:prSet phldrT="[Text]" custT="1"/>
      <dgm:spPr>
        <a:solidFill>
          <a:srgbClr val="00B0F0"/>
        </a:solidFill>
      </dgm:spPr>
      <dgm:t>
        <a:bodyPr/>
        <a:lstStyle/>
        <a:p>
          <a:r>
            <a:rPr lang="en-US" sz="1600" dirty="0">
              <a:latin typeface="Times New Roman" panose="02020603050405020304" pitchFamily="18" charset="0"/>
              <a:cs typeface="Times New Roman" panose="02020603050405020304" pitchFamily="18" charset="0"/>
            </a:rPr>
            <a:t>Waste Utilization</a:t>
          </a:r>
          <a:endParaRPr lang="lt-LT" sz="1600" dirty="0">
            <a:latin typeface="Times New Roman" panose="02020603050405020304" pitchFamily="18" charset="0"/>
            <a:cs typeface="Times New Roman" panose="02020603050405020304" pitchFamily="18" charset="0"/>
          </a:endParaRPr>
        </a:p>
      </dgm:t>
    </dgm:pt>
    <dgm:pt modelId="{F81415AF-1A23-44A1-8430-64EBBA4EE5DB}" type="parTrans" cxnId="{60AA337F-F52C-46E4-B55F-885326BC623D}">
      <dgm:prSet/>
      <dgm:spPr/>
      <dgm:t>
        <a:bodyPr/>
        <a:lstStyle/>
        <a:p>
          <a:endParaRPr lang="en-US"/>
        </a:p>
      </dgm:t>
    </dgm:pt>
    <dgm:pt modelId="{F5C5905F-CC1F-4460-BD7D-3C52307F0F13}" type="sibTrans" cxnId="{60AA337F-F52C-46E4-B55F-885326BC623D}">
      <dgm:prSet/>
      <dgm:spPr/>
      <dgm:t>
        <a:bodyPr/>
        <a:lstStyle/>
        <a:p>
          <a:endParaRPr lang="en-US"/>
        </a:p>
      </dgm:t>
    </dgm:pt>
    <dgm:pt modelId="{F8C112BB-9D0C-4D5F-9C06-1D6B49050D79}">
      <dgm:prSet phldrT="[Text]" custT="1"/>
      <dgm:spPr>
        <a:solidFill>
          <a:srgbClr val="00B0F0"/>
        </a:solidFill>
      </dgm:spPr>
      <dgm:t>
        <a:bodyPr/>
        <a:lstStyle/>
        <a:p>
          <a:r>
            <a:rPr lang="en-US" sz="1600" dirty="0">
              <a:latin typeface="Times New Roman" panose="02020603050405020304" pitchFamily="18" charset="0"/>
              <a:cs typeface="Times New Roman" panose="02020603050405020304" pitchFamily="18" charset="0"/>
            </a:rPr>
            <a:t>Optimal Environment</a:t>
          </a:r>
          <a:endParaRPr lang="lt-LT" sz="1600" dirty="0">
            <a:latin typeface="Times New Roman" panose="02020603050405020304" pitchFamily="18" charset="0"/>
            <a:cs typeface="Times New Roman" panose="02020603050405020304" pitchFamily="18" charset="0"/>
          </a:endParaRPr>
        </a:p>
      </dgm:t>
    </dgm:pt>
    <dgm:pt modelId="{1561E130-6E21-4715-B163-3FA48B452E9F}" type="parTrans" cxnId="{8AAB3776-612C-4230-B1C7-4BD0C24F8DFC}">
      <dgm:prSet/>
      <dgm:spPr/>
      <dgm:t>
        <a:bodyPr/>
        <a:lstStyle/>
        <a:p>
          <a:endParaRPr lang="en-US"/>
        </a:p>
      </dgm:t>
    </dgm:pt>
    <dgm:pt modelId="{D5802946-C4CC-434B-B2B3-F2A73F0EE10C}" type="sibTrans" cxnId="{8AAB3776-612C-4230-B1C7-4BD0C24F8DFC}">
      <dgm:prSet/>
      <dgm:spPr/>
      <dgm:t>
        <a:bodyPr/>
        <a:lstStyle/>
        <a:p>
          <a:endParaRPr lang="en-US"/>
        </a:p>
      </dgm:t>
    </dgm:pt>
    <dgm:pt modelId="{C0CD61F9-3B70-4F6E-8B64-A1BFE8867944}">
      <dgm:prSet phldrT="[Text]" custT="1"/>
      <dgm:spPr>
        <a:solidFill>
          <a:srgbClr val="00B0F0"/>
        </a:solidFill>
      </dgm:spPr>
      <dgm:t>
        <a:bodyPr/>
        <a:lstStyle/>
        <a:p>
          <a:r>
            <a:rPr lang="en-US" sz="1600" dirty="0">
              <a:latin typeface="Times New Roman" panose="02020603050405020304" pitchFamily="18" charset="0"/>
              <a:cs typeface="Times New Roman" panose="02020603050405020304" pitchFamily="18" charset="0"/>
            </a:rPr>
            <a:t>Climate change</a:t>
          </a:r>
          <a:endParaRPr lang="lt-LT" sz="1600" dirty="0">
            <a:latin typeface="Times New Roman" panose="02020603050405020304" pitchFamily="18" charset="0"/>
            <a:cs typeface="Times New Roman" panose="02020603050405020304" pitchFamily="18" charset="0"/>
          </a:endParaRPr>
        </a:p>
      </dgm:t>
    </dgm:pt>
    <dgm:pt modelId="{074B426D-8E8F-4912-98F3-E82124521A87}" type="parTrans" cxnId="{D49FC2A0-18FE-4429-93B7-3D94EE68F612}">
      <dgm:prSet/>
      <dgm:spPr/>
      <dgm:t>
        <a:bodyPr/>
        <a:lstStyle/>
        <a:p>
          <a:endParaRPr lang="en-US"/>
        </a:p>
      </dgm:t>
    </dgm:pt>
    <dgm:pt modelId="{FFB447B1-5EF5-443D-82E8-92EF127645E9}" type="sibTrans" cxnId="{D49FC2A0-18FE-4429-93B7-3D94EE68F612}">
      <dgm:prSet/>
      <dgm:spPr/>
      <dgm:t>
        <a:bodyPr/>
        <a:lstStyle/>
        <a:p>
          <a:endParaRPr lang="en-US"/>
        </a:p>
      </dgm:t>
    </dgm:pt>
    <dgm:pt modelId="{B37B2346-5507-482B-AB9C-F424A24F27C1}" type="pres">
      <dgm:prSet presAssocID="{61E2F21E-5B84-4E33-8D81-E132453CC806}" presName="Name0" presStyleCnt="0">
        <dgm:presLayoutVars>
          <dgm:chMax val="1"/>
          <dgm:dir/>
          <dgm:animLvl val="ctr"/>
          <dgm:resizeHandles val="exact"/>
        </dgm:presLayoutVars>
      </dgm:prSet>
      <dgm:spPr/>
    </dgm:pt>
    <dgm:pt modelId="{FE1D122C-DDE6-4968-BA64-4E0E136AE1CA}" type="pres">
      <dgm:prSet presAssocID="{09882D66-D580-4596-BFDD-1BAB6A4014D3}" presName="centerShape" presStyleLbl="node0" presStyleIdx="0" presStyleCnt="1" custScaleX="187856" custScaleY="132093" custLinFactNeighborX="-2439" custLinFactNeighborY="0"/>
      <dgm:spPr/>
    </dgm:pt>
    <dgm:pt modelId="{668B955C-6C68-415A-B46C-198955746CF0}" type="pres">
      <dgm:prSet presAssocID="{35CD9B91-7CB5-4AE7-B848-67153EF493D6}" presName="parTrans" presStyleLbl="sibTrans2D1" presStyleIdx="0" presStyleCnt="6"/>
      <dgm:spPr/>
    </dgm:pt>
    <dgm:pt modelId="{D6035B0B-7B7F-4CF4-BF8E-2169203A5848}" type="pres">
      <dgm:prSet presAssocID="{35CD9B91-7CB5-4AE7-B848-67153EF493D6}" presName="connectorText" presStyleLbl="sibTrans2D1" presStyleIdx="0" presStyleCnt="6"/>
      <dgm:spPr/>
    </dgm:pt>
    <dgm:pt modelId="{1918B28B-54BD-4E7E-85EA-35CA99862F80}" type="pres">
      <dgm:prSet presAssocID="{016F77CB-35AA-439D-9435-24ABB53B3EEB}" presName="node" presStyleLbl="node1" presStyleIdx="0" presStyleCnt="6" custScaleX="175039">
        <dgm:presLayoutVars>
          <dgm:bulletEnabled val="1"/>
        </dgm:presLayoutVars>
      </dgm:prSet>
      <dgm:spPr/>
    </dgm:pt>
    <dgm:pt modelId="{845E1CF5-2E5E-4592-911E-231494DC49D1}" type="pres">
      <dgm:prSet presAssocID="{18168917-0B41-4A2D-921F-F07A039654E9}" presName="parTrans" presStyleLbl="sibTrans2D1" presStyleIdx="1" presStyleCnt="6"/>
      <dgm:spPr/>
    </dgm:pt>
    <dgm:pt modelId="{23DF8CB5-C38D-4B9C-B600-B390A8DD1FAA}" type="pres">
      <dgm:prSet presAssocID="{18168917-0B41-4A2D-921F-F07A039654E9}" presName="connectorText" presStyleLbl="sibTrans2D1" presStyleIdx="1" presStyleCnt="6"/>
      <dgm:spPr/>
    </dgm:pt>
    <dgm:pt modelId="{3A4BB172-9BB6-43BF-9424-02B15E1909DD}" type="pres">
      <dgm:prSet presAssocID="{48A7A5A8-BF3E-479F-BC43-2787BBB53145}" presName="node" presStyleLbl="node1" presStyleIdx="1" presStyleCnt="6" custScaleX="178221" custScaleY="133989" custRadScaleRad="140413" custRadScaleInc="35479">
        <dgm:presLayoutVars>
          <dgm:bulletEnabled val="1"/>
        </dgm:presLayoutVars>
      </dgm:prSet>
      <dgm:spPr/>
    </dgm:pt>
    <dgm:pt modelId="{09D105C9-702E-4D81-AF1B-188DFFB08F46}" type="pres">
      <dgm:prSet presAssocID="{0ABD4DE2-DDBB-463F-9CB8-FBC75F176352}" presName="parTrans" presStyleLbl="sibTrans2D1" presStyleIdx="2" presStyleCnt="6"/>
      <dgm:spPr/>
    </dgm:pt>
    <dgm:pt modelId="{5E212E70-8262-4115-BFAB-3A5BC8958B45}" type="pres">
      <dgm:prSet presAssocID="{0ABD4DE2-DDBB-463F-9CB8-FBC75F176352}" presName="connectorText" presStyleLbl="sibTrans2D1" presStyleIdx="2" presStyleCnt="6"/>
      <dgm:spPr/>
    </dgm:pt>
    <dgm:pt modelId="{80E49F33-28CD-4D5A-9893-88799D3CBFCC}" type="pres">
      <dgm:prSet presAssocID="{632478F7-92B1-4304-A043-597543A51468}" presName="node" presStyleLbl="node1" presStyleIdx="2" presStyleCnt="6" custScaleX="161301" custScaleY="101244" custRadScaleRad="146067" custRadScaleInc="-22451">
        <dgm:presLayoutVars>
          <dgm:bulletEnabled val="1"/>
        </dgm:presLayoutVars>
      </dgm:prSet>
      <dgm:spPr/>
    </dgm:pt>
    <dgm:pt modelId="{A2834192-7F0B-4425-81AE-77D17AF358C1}" type="pres">
      <dgm:prSet presAssocID="{F81415AF-1A23-44A1-8430-64EBBA4EE5DB}" presName="parTrans" presStyleLbl="sibTrans2D1" presStyleIdx="3" presStyleCnt="6"/>
      <dgm:spPr/>
    </dgm:pt>
    <dgm:pt modelId="{87555B45-69FC-4595-9A0B-CA02872FA173}" type="pres">
      <dgm:prSet presAssocID="{F81415AF-1A23-44A1-8430-64EBBA4EE5DB}" presName="connectorText" presStyleLbl="sibTrans2D1" presStyleIdx="3" presStyleCnt="6"/>
      <dgm:spPr/>
    </dgm:pt>
    <dgm:pt modelId="{40E8E79A-5FB2-4B1B-862C-AD12BF09EE0C}" type="pres">
      <dgm:prSet presAssocID="{85E0220B-4CA0-4F4C-AEF6-77225052B959}" presName="node" presStyleLbl="node1" presStyleIdx="3" presStyleCnt="6" custScaleX="170169" custScaleY="107412" custRadScaleRad="101978" custRadScaleInc="11381">
        <dgm:presLayoutVars>
          <dgm:bulletEnabled val="1"/>
        </dgm:presLayoutVars>
      </dgm:prSet>
      <dgm:spPr/>
    </dgm:pt>
    <dgm:pt modelId="{792E2C24-2576-41FA-ADDD-87DDDB1AB048}" type="pres">
      <dgm:prSet presAssocID="{074B426D-8E8F-4912-98F3-E82124521A87}" presName="parTrans" presStyleLbl="sibTrans2D1" presStyleIdx="4" presStyleCnt="6"/>
      <dgm:spPr/>
    </dgm:pt>
    <dgm:pt modelId="{AB7A5891-A967-4FE2-BEC3-36113C688CD8}" type="pres">
      <dgm:prSet presAssocID="{074B426D-8E8F-4912-98F3-E82124521A87}" presName="connectorText" presStyleLbl="sibTrans2D1" presStyleIdx="4" presStyleCnt="6"/>
      <dgm:spPr/>
    </dgm:pt>
    <dgm:pt modelId="{73CE50D7-95A0-4222-91AF-DCD019C01EF6}" type="pres">
      <dgm:prSet presAssocID="{C0CD61F9-3B70-4F6E-8B64-A1BFE8867944}" presName="node" presStyleLbl="node1" presStyleIdx="4" presStyleCnt="6" custScaleX="172548" custScaleY="110235" custRadScaleRad="158679" custRadScaleInc="33303">
        <dgm:presLayoutVars>
          <dgm:bulletEnabled val="1"/>
        </dgm:presLayoutVars>
      </dgm:prSet>
      <dgm:spPr/>
    </dgm:pt>
    <dgm:pt modelId="{D3B12762-7920-4128-9614-45EFEAF8C464}" type="pres">
      <dgm:prSet presAssocID="{1561E130-6E21-4715-B163-3FA48B452E9F}" presName="parTrans" presStyleLbl="sibTrans2D1" presStyleIdx="5" presStyleCnt="6"/>
      <dgm:spPr/>
    </dgm:pt>
    <dgm:pt modelId="{E02016C7-490E-4029-85CE-D6712536B531}" type="pres">
      <dgm:prSet presAssocID="{1561E130-6E21-4715-B163-3FA48B452E9F}" presName="connectorText" presStyleLbl="sibTrans2D1" presStyleIdx="5" presStyleCnt="6"/>
      <dgm:spPr/>
    </dgm:pt>
    <dgm:pt modelId="{16891D0A-77D5-4520-B71D-5A19A2CF585D}" type="pres">
      <dgm:prSet presAssocID="{F8C112BB-9D0C-4D5F-9C06-1D6B49050D79}" presName="node" presStyleLbl="node1" presStyleIdx="5" presStyleCnt="6" custScaleX="195305" custScaleY="103600" custRadScaleRad="140045" custRadScaleInc="-22249">
        <dgm:presLayoutVars>
          <dgm:bulletEnabled val="1"/>
        </dgm:presLayoutVars>
      </dgm:prSet>
      <dgm:spPr/>
    </dgm:pt>
  </dgm:ptLst>
  <dgm:cxnLst>
    <dgm:cxn modelId="{E89A0D01-5F83-443F-9454-A0BC731307F4}" type="presOf" srcId="{F81415AF-1A23-44A1-8430-64EBBA4EE5DB}" destId="{87555B45-69FC-4595-9A0B-CA02872FA173}" srcOrd="1" destOrd="0" presId="urn:microsoft.com/office/officeart/2005/8/layout/radial5"/>
    <dgm:cxn modelId="{51374A03-E3D3-431E-92FD-689CF1A5D1B9}" srcId="{09882D66-D580-4596-BFDD-1BAB6A4014D3}" destId="{48A7A5A8-BF3E-479F-BC43-2787BBB53145}" srcOrd="1" destOrd="0" parTransId="{18168917-0B41-4A2D-921F-F07A039654E9}" sibTransId="{6AC03AE8-6BB4-499E-8C27-7E36D3B34D42}"/>
    <dgm:cxn modelId="{65A7E60D-CD52-45BD-9EB0-5A8644C42C64}" type="presOf" srcId="{48A7A5A8-BF3E-479F-BC43-2787BBB53145}" destId="{3A4BB172-9BB6-43BF-9424-02B15E1909DD}" srcOrd="0" destOrd="0" presId="urn:microsoft.com/office/officeart/2005/8/layout/radial5"/>
    <dgm:cxn modelId="{1C41D425-E87D-4E74-BCBC-8A6E60F65B7C}" srcId="{61E2F21E-5B84-4E33-8D81-E132453CC806}" destId="{09882D66-D580-4596-BFDD-1BAB6A4014D3}" srcOrd="0" destOrd="0" parTransId="{4DB33137-FA1C-4F1F-BD1E-95BC3C1A2F02}" sibTransId="{9989BE48-423A-4D5B-BE89-4FCE9F46ECB0}"/>
    <dgm:cxn modelId="{4293E35F-7801-4247-848E-1572AE0C6591}" type="presOf" srcId="{074B426D-8E8F-4912-98F3-E82124521A87}" destId="{AB7A5891-A967-4FE2-BEC3-36113C688CD8}" srcOrd="1" destOrd="0" presId="urn:microsoft.com/office/officeart/2005/8/layout/radial5"/>
    <dgm:cxn modelId="{51E8E544-65F8-41C8-9D45-C56FF589F019}" type="presOf" srcId="{61E2F21E-5B84-4E33-8D81-E132453CC806}" destId="{B37B2346-5507-482B-AB9C-F424A24F27C1}" srcOrd="0" destOrd="0" presId="urn:microsoft.com/office/officeart/2005/8/layout/radial5"/>
    <dgm:cxn modelId="{41DB1567-99B3-49C9-B0C0-40D745F4E7E5}" type="presOf" srcId="{F81415AF-1A23-44A1-8430-64EBBA4EE5DB}" destId="{A2834192-7F0B-4425-81AE-77D17AF358C1}" srcOrd="0" destOrd="0" presId="urn:microsoft.com/office/officeart/2005/8/layout/radial5"/>
    <dgm:cxn modelId="{A23ED84B-B6C4-4836-AB33-A77AD0E8D409}" type="presOf" srcId="{1561E130-6E21-4715-B163-3FA48B452E9F}" destId="{D3B12762-7920-4128-9614-45EFEAF8C464}" srcOrd="0" destOrd="0" presId="urn:microsoft.com/office/officeart/2005/8/layout/radial5"/>
    <dgm:cxn modelId="{6E6DEB4B-C0EB-4C34-BB60-8CEF4A83163D}" type="presOf" srcId="{1561E130-6E21-4715-B163-3FA48B452E9F}" destId="{E02016C7-490E-4029-85CE-D6712536B531}" srcOrd="1" destOrd="0" presId="urn:microsoft.com/office/officeart/2005/8/layout/radial5"/>
    <dgm:cxn modelId="{09BE944D-27D7-42D3-96E3-AFBD5131C4D6}" type="presOf" srcId="{0ABD4DE2-DDBB-463F-9CB8-FBC75F176352}" destId="{5E212E70-8262-4115-BFAB-3A5BC8958B45}" srcOrd="1" destOrd="0" presId="urn:microsoft.com/office/officeart/2005/8/layout/radial5"/>
    <dgm:cxn modelId="{8AAB3776-612C-4230-B1C7-4BD0C24F8DFC}" srcId="{09882D66-D580-4596-BFDD-1BAB6A4014D3}" destId="{F8C112BB-9D0C-4D5F-9C06-1D6B49050D79}" srcOrd="5" destOrd="0" parTransId="{1561E130-6E21-4715-B163-3FA48B452E9F}" sibTransId="{D5802946-C4CC-434B-B2B3-F2A73F0EE10C}"/>
    <dgm:cxn modelId="{5A9A9857-0F8A-470B-AD82-33BC90B8628B}" type="presOf" srcId="{09882D66-D580-4596-BFDD-1BAB6A4014D3}" destId="{FE1D122C-DDE6-4968-BA64-4E0E136AE1CA}" srcOrd="0" destOrd="0" presId="urn:microsoft.com/office/officeart/2005/8/layout/radial5"/>
    <dgm:cxn modelId="{864B987D-95B8-48C5-8218-40CE24B568FF}" type="presOf" srcId="{C0CD61F9-3B70-4F6E-8B64-A1BFE8867944}" destId="{73CE50D7-95A0-4222-91AF-DCD019C01EF6}" srcOrd="0" destOrd="0" presId="urn:microsoft.com/office/officeart/2005/8/layout/radial5"/>
    <dgm:cxn modelId="{60AA337F-F52C-46E4-B55F-885326BC623D}" srcId="{09882D66-D580-4596-BFDD-1BAB6A4014D3}" destId="{85E0220B-4CA0-4F4C-AEF6-77225052B959}" srcOrd="3" destOrd="0" parTransId="{F81415AF-1A23-44A1-8430-64EBBA4EE5DB}" sibTransId="{F5C5905F-CC1F-4460-BD7D-3C52307F0F13}"/>
    <dgm:cxn modelId="{64F60C88-7725-4993-B805-F79BBB3E8782}" type="presOf" srcId="{18168917-0B41-4A2D-921F-F07A039654E9}" destId="{845E1CF5-2E5E-4592-911E-231494DC49D1}" srcOrd="0" destOrd="0" presId="urn:microsoft.com/office/officeart/2005/8/layout/radial5"/>
    <dgm:cxn modelId="{F267E28C-F165-4FA9-89BE-F7910911256F}" type="presOf" srcId="{0ABD4DE2-DDBB-463F-9CB8-FBC75F176352}" destId="{09D105C9-702E-4D81-AF1B-188DFFB08F46}" srcOrd="0" destOrd="0" presId="urn:microsoft.com/office/officeart/2005/8/layout/radial5"/>
    <dgm:cxn modelId="{CCD3AC8F-7BB5-4E7B-943D-D3BA2BCB1F68}" type="presOf" srcId="{016F77CB-35AA-439D-9435-24ABB53B3EEB}" destId="{1918B28B-54BD-4E7E-85EA-35CA99862F80}" srcOrd="0" destOrd="0" presId="urn:microsoft.com/office/officeart/2005/8/layout/radial5"/>
    <dgm:cxn modelId="{41CB5494-247E-4A65-93E8-16A5CD052642}" type="presOf" srcId="{18168917-0B41-4A2D-921F-F07A039654E9}" destId="{23DF8CB5-C38D-4B9C-B600-B390A8DD1FAA}" srcOrd="1" destOrd="0" presId="urn:microsoft.com/office/officeart/2005/8/layout/radial5"/>
    <dgm:cxn modelId="{6DF66296-F458-4D7F-BDD3-FCF20983C379}" srcId="{09882D66-D580-4596-BFDD-1BAB6A4014D3}" destId="{016F77CB-35AA-439D-9435-24ABB53B3EEB}" srcOrd="0" destOrd="0" parTransId="{35CD9B91-7CB5-4AE7-B848-67153EF493D6}" sibTransId="{B8CE0853-9789-4F18-87F7-4D028A02D68D}"/>
    <dgm:cxn modelId="{AC177A9A-9AEC-4682-98DF-10EA217A86B9}" type="presOf" srcId="{074B426D-8E8F-4912-98F3-E82124521A87}" destId="{792E2C24-2576-41FA-ADDD-87DDDB1AB048}" srcOrd="0" destOrd="0" presId="urn:microsoft.com/office/officeart/2005/8/layout/radial5"/>
    <dgm:cxn modelId="{D49FC2A0-18FE-4429-93B7-3D94EE68F612}" srcId="{09882D66-D580-4596-BFDD-1BAB6A4014D3}" destId="{C0CD61F9-3B70-4F6E-8B64-A1BFE8867944}" srcOrd="4" destOrd="0" parTransId="{074B426D-8E8F-4912-98F3-E82124521A87}" sibTransId="{FFB447B1-5EF5-443D-82E8-92EF127645E9}"/>
    <dgm:cxn modelId="{5F6CF8A6-7050-48A7-823A-631568A924DF}" srcId="{09882D66-D580-4596-BFDD-1BAB6A4014D3}" destId="{632478F7-92B1-4304-A043-597543A51468}" srcOrd="2" destOrd="0" parTransId="{0ABD4DE2-DDBB-463F-9CB8-FBC75F176352}" sibTransId="{87A413D7-95EB-47B2-8067-B0435717750B}"/>
    <dgm:cxn modelId="{5842F5B2-FA27-4BAB-8C59-5FDF627A745A}" type="presOf" srcId="{85E0220B-4CA0-4F4C-AEF6-77225052B959}" destId="{40E8E79A-5FB2-4B1B-862C-AD12BF09EE0C}" srcOrd="0" destOrd="0" presId="urn:microsoft.com/office/officeart/2005/8/layout/radial5"/>
    <dgm:cxn modelId="{18B328DB-9CF5-467B-A1A5-53B9202BA5A4}" type="presOf" srcId="{35CD9B91-7CB5-4AE7-B848-67153EF493D6}" destId="{668B955C-6C68-415A-B46C-198955746CF0}" srcOrd="0" destOrd="0" presId="urn:microsoft.com/office/officeart/2005/8/layout/radial5"/>
    <dgm:cxn modelId="{22652FE3-CC2A-42E4-B262-8A0E623254D9}" type="presOf" srcId="{F8C112BB-9D0C-4D5F-9C06-1D6B49050D79}" destId="{16891D0A-77D5-4520-B71D-5A19A2CF585D}" srcOrd="0" destOrd="0" presId="urn:microsoft.com/office/officeart/2005/8/layout/radial5"/>
    <dgm:cxn modelId="{67E990F8-3749-4494-BE42-F84A2D5762DB}" type="presOf" srcId="{632478F7-92B1-4304-A043-597543A51468}" destId="{80E49F33-28CD-4D5A-9893-88799D3CBFCC}" srcOrd="0" destOrd="0" presId="urn:microsoft.com/office/officeart/2005/8/layout/radial5"/>
    <dgm:cxn modelId="{6B3454FB-CEC4-45EC-87DF-7ED2890D8549}" type="presOf" srcId="{35CD9B91-7CB5-4AE7-B848-67153EF493D6}" destId="{D6035B0B-7B7F-4CF4-BF8E-2169203A5848}" srcOrd="1" destOrd="0" presId="urn:microsoft.com/office/officeart/2005/8/layout/radial5"/>
    <dgm:cxn modelId="{13ACEA67-7CEA-4AEB-9D45-A5090F42C72D}" type="presParOf" srcId="{B37B2346-5507-482B-AB9C-F424A24F27C1}" destId="{FE1D122C-DDE6-4968-BA64-4E0E136AE1CA}" srcOrd="0" destOrd="0" presId="urn:microsoft.com/office/officeart/2005/8/layout/radial5"/>
    <dgm:cxn modelId="{740C17D6-0B76-4F00-8A7C-7CBDE8AE971F}" type="presParOf" srcId="{B37B2346-5507-482B-AB9C-F424A24F27C1}" destId="{668B955C-6C68-415A-B46C-198955746CF0}" srcOrd="1" destOrd="0" presId="urn:microsoft.com/office/officeart/2005/8/layout/radial5"/>
    <dgm:cxn modelId="{A53BCD32-CE6B-4AA8-A194-25B5481F0702}" type="presParOf" srcId="{668B955C-6C68-415A-B46C-198955746CF0}" destId="{D6035B0B-7B7F-4CF4-BF8E-2169203A5848}" srcOrd="0" destOrd="0" presId="urn:microsoft.com/office/officeart/2005/8/layout/radial5"/>
    <dgm:cxn modelId="{5A198A9D-9A3E-445C-967C-1AE874446A0C}" type="presParOf" srcId="{B37B2346-5507-482B-AB9C-F424A24F27C1}" destId="{1918B28B-54BD-4E7E-85EA-35CA99862F80}" srcOrd="2" destOrd="0" presId="urn:microsoft.com/office/officeart/2005/8/layout/radial5"/>
    <dgm:cxn modelId="{EA9AAE89-00CA-4C11-9C20-14337F9DF62C}" type="presParOf" srcId="{B37B2346-5507-482B-AB9C-F424A24F27C1}" destId="{845E1CF5-2E5E-4592-911E-231494DC49D1}" srcOrd="3" destOrd="0" presId="urn:microsoft.com/office/officeart/2005/8/layout/radial5"/>
    <dgm:cxn modelId="{1AD5EDF8-C4BD-47AC-A020-CF8739F34151}" type="presParOf" srcId="{845E1CF5-2E5E-4592-911E-231494DC49D1}" destId="{23DF8CB5-C38D-4B9C-B600-B390A8DD1FAA}" srcOrd="0" destOrd="0" presId="urn:microsoft.com/office/officeart/2005/8/layout/radial5"/>
    <dgm:cxn modelId="{07184BD7-D952-49FB-8C20-78FEB421151F}" type="presParOf" srcId="{B37B2346-5507-482B-AB9C-F424A24F27C1}" destId="{3A4BB172-9BB6-43BF-9424-02B15E1909DD}" srcOrd="4" destOrd="0" presId="urn:microsoft.com/office/officeart/2005/8/layout/radial5"/>
    <dgm:cxn modelId="{C0F5087A-C08C-4C32-8C4B-FB892640B218}" type="presParOf" srcId="{B37B2346-5507-482B-AB9C-F424A24F27C1}" destId="{09D105C9-702E-4D81-AF1B-188DFFB08F46}" srcOrd="5" destOrd="0" presId="urn:microsoft.com/office/officeart/2005/8/layout/radial5"/>
    <dgm:cxn modelId="{0EDCC83D-CC1E-4407-8CF2-8FB65870F252}" type="presParOf" srcId="{09D105C9-702E-4D81-AF1B-188DFFB08F46}" destId="{5E212E70-8262-4115-BFAB-3A5BC8958B45}" srcOrd="0" destOrd="0" presId="urn:microsoft.com/office/officeart/2005/8/layout/radial5"/>
    <dgm:cxn modelId="{146F8B99-C8E6-4408-9F27-3174C75C70E6}" type="presParOf" srcId="{B37B2346-5507-482B-AB9C-F424A24F27C1}" destId="{80E49F33-28CD-4D5A-9893-88799D3CBFCC}" srcOrd="6" destOrd="0" presId="urn:microsoft.com/office/officeart/2005/8/layout/radial5"/>
    <dgm:cxn modelId="{79DB445D-9DA6-432C-8C43-573F0770C3DF}" type="presParOf" srcId="{B37B2346-5507-482B-AB9C-F424A24F27C1}" destId="{A2834192-7F0B-4425-81AE-77D17AF358C1}" srcOrd="7" destOrd="0" presId="urn:microsoft.com/office/officeart/2005/8/layout/radial5"/>
    <dgm:cxn modelId="{EDE367A4-8F27-4CF8-8992-BF346F2FF694}" type="presParOf" srcId="{A2834192-7F0B-4425-81AE-77D17AF358C1}" destId="{87555B45-69FC-4595-9A0B-CA02872FA173}" srcOrd="0" destOrd="0" presId="urn:microsoft.com/office/officeart/2005/8/layout/radial5"/>
    <dgm:cxn modelId="{08D0C95F-96BE-4EDE-B301-DE64730E6B4F}" type="presParOf" srcId="{B37B2346-5507-482B-AB9C-F424A24F27C1}" destId="{40E8E79A-5FB2-4B1B-862C-AD12BF09EE0C}" srcOrd="8" destOrd="0" presId="urn:microsoft.com/office/officeart/2005/8/layout/radial5"/>
    <dgm:cxn modelId="{53B6D4F1-3BA1-4933-A53D-0AF443BDF81C}" type="presParOf" srcId="{B37B2346-5507-482B-AB9C-F424A24F27C1}" destId="{792E2C24-2576-41FA-ADDD-87DDDB1AB048}" srcOrd="9" destOrd="0" presId="urn:microsoft.com/office/officeart/2005/8/layout/radial5"/>
    <dgm:cxn modelId="{DFABF1E1-D2FF-462E-89F2-4913E218885F}" type="presParOf" srcId="{792E2C24-2576-41FA-ADDD-87DDDB1AB048}" destId="{AB7A5891-A967-4FE2-BEC3-36113C688CD8}" srcOrd="0" destOrd="0" presId="urn:microsoft.com/office/officeart/2005/8/layout/radial5"/>
    <dgm:cxn modelId="{702D15A1-14C0-4DB7-B285-DB5C65B62849}" type="presParOf" srcId="{B37B2346-5507-482B-AB9C-F424A24F27C1}" destId="{73CE50D7-95A0-4222-91AF-DCD019C01EF6}" srcOrd="10" destOrd="0" presId="urn:microsoft.com/office/officeart/2005/8/layout/radial5"/>
    <dgm:cxn modelId="{24900C79-0990-414E-BE1A-A34864FFCC77}" type="presParOf" srcId="{B37B2346-5507-482B-AB9C-F424A24F27C1}" destId="{D3B12762-7920-4128-9614-45EFEAF8C464}" srcOrd="11" destOrd="0" presId="urn:microsoft.com/office/officeart/2005/8/layout/radial5"/>
    <dgm:cxn modelId="{302A5AA6-472A-4971-9CBC-966AEE1F84F0}" type="presParOf" srcId="{D3B12762-7920-4128-9614-45EFEAF8C464}" destId="{E02016C7-490E-4029-85CE-D6712536B531}" srcOrd="0" destOrd="0" presId="urn:microsoft.com/office/officeart/2005/8/layout/radial5"/>
    <dgm:cxn modelId="{5A1F270A-FF11-4800-9976-71C52B299BC0}" type="presParOf" srcId="{B37B2346-5507-482B-AB9C-F424A24F27C1}" destId="{16891D0A-77D5-4520-B71D-5A19A2CF585D}"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FCCEC7-4801-436E-8705-1DAB2F04BFF7}"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lt-LT"/>
        </a:p>
      </dgm:t>
    </dgm:pt>
    <dgm:pt modelId="{90A41C7E-19A3-4D21-9BFD-F3B1160A6B0C}">
      <dgm:prSet phldrT="[Text]" custT="1"/>
      <dgm:spPr>
        <a:xfrm>
          <a:off x="2085157" y="2221561"/>
          <a:ext cx="1316085" cy="582591"/>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200" b="1" i="1" dirty="0">
              <a:solidFill>
                <a:sysClr val="window" lastClr="FFFFFF"/>
              </a:solidFill>
              <a:latin typeface="Calibri"/>
              <a:ea typeface="+mn-ea"/>
              <a:cs typeface="+mn-cs"/>
            </a:rPr>
            <a:t>AGRICULTURAL FIELDS</a:t>
          </a:r>
          <a:endParaRPr lang="lt-LT" sz="1200" b="1" i="1" dirty="0">
            <a:solidFill>
              <a:sysClr val="window" lastClr="FFFFFF"/>
            </a:solidFill>
            <a:latin typeface="Calibri"/>
            <a:ea typeface="+mn-ea"/>
            <a:cs typeface="+mn-cs"/>
          </a:endParaRPr>
        </a:p>
      </dgm:t>
    </dgm:pt>
    <dgm:pt modelId="{A4FB5996-1AE6-4684-88A7-6C97C25CA083}" type="parTrans" cxnId="{6AB306F5-D8A9-495F-81FA-9648B87D619C}">
      <dgm:prSet/>
      <dgm:spPr/>
      <dgm:t>
        <a:bodyPr/>
        <a:lstStyle/>
        <a:p>
          <a:endParaRPr lang="lt-LT"/>
        </a:p>
      </dgm:t>
    </dgm:pt>
    <dgm:pt modelId="{0045FDBA-904C-4C1C-BD2A-2E862A54D368}" type="sibTrans" cxnId="{6AB306F5-D8A9-495F-81FA-9648B87D619C}">
      <dgm:prSet/>
      <dgm:spPr/>
      <dgm:t>
        <a:bodyPr/>
        <a:lstStyle/>
        <a:p>
          <a:endParaRPr lang="lt-LT"/>
        </a:p>
      </dgm:t>
    </dgm:pt>
    <dgm:pt modelId="{370E4B80-EAB2-4256-981C-C8D839C26591}">
      <dgm:prSet phldrT="[Text]" custT="1"/>
      <dgm:spPr>
        <a:xfrm>
          <a:off x="98163" y="1750242"/>
          <a:ext cx="1250281" cy="442769"/>
        </a:xfrm>
        <a:blipFill rotWithShape="0">
          <a:blip xmlns:r="http://schemas.openxmlformats.org/officeDocument/2006/relationships" r:embed="rId1"/>
          <a:srcRect/>
          <a:stretch>
            <a:fillRect l="-19000" r="-19000"/>
          </a:stretch>
        </a:blipFill>
        <a:ln w="25400" cap="flat" cmpd="sng" algn="ctr">
          <a:solidFill>
            <a:sysClr val="window" lastClr="FFFFFF">
              <a:hueOff val="0"/>
              <a:satOff val="0"/>
              <a:lumOff val="0"/>
              <a:alphaOff val="0"/>
            </a:sysClr>
          </a:solidFill>
          <a:prstDash val="solid"/>
        </a:ln>
        <a:effectLst/>
      </dgm:spPr>
      <dgm:t>
        <a:bodyPr/>
        <a:lstStyle/>
        <a:p>
          <a:r>
            <a:rPr lang="en-US" sz="1200" b="1" i="1" dirty="0">
              <a:solidFill>
                <a:sysClr val="window" lastClr="FFFFFF"/>
              </a:solidFill>
              <a:latin typeface="Calibri"/>
              <a:ea typeface="+mn-ea"/>
              <a:cs typeface="+mn-cs"/>
            </a:rPr>
            <a:t>COW MANURE DIGESTATE</a:t>
          </a:r>
          <a:endParaRPr lang="lt-LT" sz="1200" b="1" i="1" dirty="0">
            <a:solidFill>
              <a:sysClr val="window" lastClr="FFFFFF"/>
            </a:solidFill>
            <a:latin typeface="Calibri"/>
            <a:ea typeface="+mn-ea"/>
            <a:cs typeface="+mn-cs"/>
          </a:endParaRPr>
        </a:p>
      </dgm:t>
    </dgm:pt>
    <dgm:pt modelId="{7EA19053-613E-4522-A95E-35E06710F1EF}" type="parTrans" cxnId="{19E03F03-782E-48ED-8187-FB5BE702ED73}">
      <dgm:prSet/>
      <dgm:spPr>
        <a:xfrm rot="11700000">
          <a:off x="699020" y="1944997"/>
          <a:ext cx="1425386" cy="422178"/>
        </a:xfrm>
        <a:solidFill>
          <a:srgbClr val="C0504D">
            <a:hueOff val="0"/>
            <a:satOff val="0"/>
            <a:lumOff val="0"/>
            <a:alphaOff val="0"/>
          </a:srgbClr>
        </a:solidFill>
        <a:ln>
          <a:noFill/>
        </a:ln>
        <a:effectLst/>
      </dgm:spPr>
      <dgm:t>
        <a:bodyPr/>
        <a:lstStyle/>
        <a:p>
          <a:endParaRPr lang="lt-LT"/>
        </a:p>
      </dgm:t>
    </dgm:pt>
    <dgm:pt modelId="{497A2857-6427-4EAE-84BC-071483C9542A}" type="sibTrans" cxnId="{19E03F03-782E-48ED-8187-FB5BE702ED73}">
      <dgm:prSet/>
      <dgm:spPr/>
      <dgm:t>
        <a:bodyPr/>
        <a:lstStyle/>
        <a:p>
          <a:endParaRPr lang="lt-LT"/>
        </a:p>
      </dgm:t>
    </dgm:pt>
    <dgm:pt modelId="{31D7000F-184A-43C8-8DD1-84C8E04AE708}">
      <dgm:prSet phldrT="[Text]" custT="1"/>
      <dgm:spPr>
        <a:xfrm>
          <a:off x="1234301" y="396247"/>
          <a:ext cx="1250281" cy="442769"/>
        </a:xfrm>
        <a:blipFill rotWithShape="0">
          <a:blip xmlns:r="http://schemas.openxmlformats.org/officeDocument/2006/relationships" r:embed="rId2" cstate="print"/>
          <a:srcRect/>
          <a:stretch>
            <a:fillRect l="-40000" r="-40000"/>
          </a:stretch>
        </a:blipFill>
        <a:ln w="25400" cap="flat" cmpd="sng" algn="ctr">
          <a:solidFill>
            <a:sysClr val="window" lastClr="FFFFFF">
              <a:hueOff val="0"/>
              <a:satOff val="0"/>
              <a:lumOff val="0"/>
              <a:alphaOff val="0"/>
            </a:sysClr>
          </a:solidFill>
          <a:prstDash val="solid"/>
        </a:ln>
        <a:effectLst/>
      </dgm:spPr>
      <dgm:t>
        <a:bodyPr/>
        <a:lstStyle/>
        <a:p>
          <a:r>
            <a:rPr lang="en-US" sz="1400" b="1" i="1" dirty="0">
              <a:solidFill>
                <a:sysClr val="window" lastClr="FFFFFF"/>
              </a:solidFill>
              <a:latin typeface="Calibri"/>
              <a:ea typeface="+mn-ea"/>
              <a:cs typeface="+mn-cs"/>
            </a:rPr>
            <a:t>CHICKEN MANURE DIGESTATE</a:t>
          </a:r>
          <a:endParaRPr lang="lt-LT" sz="1400" b="1" i="1" dirty="0">
            <a:solidFill>
              <a:sysClr val="window" lastClr="FFFFFF"/>
            </a:solidFill>
            <a:latin typeface="Calibri"/>
            <a:ea typeface="+mn-ea"/>
            <a:cs typeface="+mn-cs"/>
          </a:endParaRPr>
        </a:p>
      </dgm:t>
    </dgm:pt>
    <dgm:pt modelId="{C1F45B01-F9C7-473B-A127-EBA07A610E22}" type="parTrans" cxnId="{819BF667-5155-4AEE-B088-F5A8961E4018}">
      <dgm:prSet/>
      <dgm:spPr>
        <a:xfrm rot="14700000">
          <a:off x="1374823" y="1167241"/>
          <a:ext cx="1678675" cy="422178"/>
        </a:xfrm>
        <a:solidFill>
          <a:srgbClr val="9BBB59">
            <a:hueOff val="0"/>
            <a:satOff val="0"/>
            <a:lumOff val="0"/>
            <a:alphaOff val="0"/>
          </a:srgbClr>
        </a:solidFill>
        <a:ln>
          <a:noFill/>
        </a:ln>
        <a:effectLst/>
      </dgm:spPr>
      <dgm:t>
        <a:bodyPr/>
        <a:lstStyle/>
        <a:p>
          <a:endParaRPr lang="lt-LT"/>
        </a:p>
      </dgm:t>
    </dgm:pt>
    <dgm:pt modelId="{9E2CFF11-F3D8-4BA7-A636-DC9EB33D5071}" type="sibTrans" cxnId="{819BF667-5155-4AEE-B088-F5A8961E4018}">
      <dgm:prSet/>
      <dgm:spPr/>
      <dgm:t>
        <a:bodyPr/>
        <a:lstStyle/>
        <a:p>
          <a:endParaRPr lang="lt-LT"/>
        </a:p>
      </dgm:t>
    </dgm:pt>
    <dgm:pt modelId="{E10E37AA-12B6-477E-8EED-7B7CAC8E7429}">
      <dgm:prSet phldrT="[Text]" custT="1"/>
      <dgm:spPr>
        <a:xfrm>
          <a:off x="3001817" y="396247"/>
          <a:ext cx="1250281" cy="442769"/>
        </a:xfr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a:ln w="25400" cap="flat" cmpd="sng" algn="ctr">
          <a:solidFill>
            <a:sysClr val="window" lastClr="FFFFFF">
              <a:hueOff val="0"/>
              <a:satOff val="0"/>
              <a:lumOff val="0"/>
              <a:alphaOff val="0"/>
            </a:sysClr>
          </a:solidFill>
          <a:prstDash val="solid"/>
        </a:ln>
        <a:effectLst/>
      </dgm:spPr>
      <dgm:t>
        <a:bodyPr/>
        <a:lstStyle/>
        <a:p>
          <a:r>
            <a:rPr lang="en-US" sz="1200" b="1" i="1" dirty="0">
              <a:solidFill>
                <a:sysClr val="window" lastClr="FFFFFF"/>
              </a:solidFill>
              <a:latin typeface="Calibri"/>
              <a:ea typeface="+mn-ea"/>
              <a:cs typeface="+mn-cs"/>
            </a:rPr>
            <a:t>PIG MANURE DIGESTATE</a:t>
          </a:r>
          <a:endParaRPr lang="lt-LT" sz="1200" b="1" i="1" dirty="0">
            <a:solidFill>
              <a:sysClr val="window" lastClr="FFFFFF"/>
            </a:solidFill>
            <a:latin typeface="Calibri"/>
            <a:ea typeface="+mn-ea"/>
            <a:cs typeface="+mn-cs"/>
          </a:endParaRPr>
        </a:p>
      </dgm:t>
    </dgm:pt>
    <dgm:pt modelId="{F6411E95-073C-45A4-AA78-3235EB70FEFB}" type="parTrans" cxnId="{87499E63-992D-4AD0-B26F-AED81398B7F0}">
      <dgm:prSet/>
      <dgm:spPr>
        <a:xfrm rot="17700000">
          <a:off x="2432900" y="1167241"/>
          <a:ext cx="1678675" cy="422178"/>
        </a:xfrm>
        <a:solidFill>
          <a:srgbClr val="8064A2">
            <a:hueOff val="0"/>
            <a:satOff val="0"/>
            <a:lumOff val="0"/>
            <a:alphaOff val="0"/>
          </a:srgbClr>
        </a:solidFill>
        <a:ln>
          <a:noFill/>
        </a:ln>
        <a:effectLst/>
      </dgm:spPr>
      <dgm:t>
        <a:bodyPr/>
        <a:lstStyle/>
        <a:p>
          <a:endParaRPr lang="lt-LT"/>
        </a:p>
      </dgm:t>
    </dgm:pt>
    <dgm:pt modelId="{4122ABF5-891D-4321-8132-CF2C51AAD750}" type="sibTrans" cxnId="{87499E63-992D-4AD0-B26F-AED81398B7F0}">
      <dgm:prSet/>
      <dgm:spPr/>
      <dgm:t>
        <a:bodyPr/>
        <a:lstStyle/>
        <a:p>
          <a:endParaRPr lang="lt-LT"/>
        </a:p>
      </dgm:t>
    </dgm:pt>
    <dgm:pt modelId="{D262E2A8-7E83-4496-A0F1-89542EDBA64E}">
      <dgm:prSet phldrT="[Text]" custT="1"/>
      <dgm:spPr>
        <a:xfrm>
          <a:off x="4137954" y="1750242"/>
          <a:ext cx="1250281" cy="442769"/>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200" b="1" i="1" dirty="0">
              <a:solidFill>
                <a:sysClr val="window" lastClr="FFFFFF"/>
              </a:solidFill>
              <a:latin typeface="Calibri"/>
              <a:ea typeface="+mn-ea"/>
              <a:cs typeface="+mn-cs"/>
            </a:rPr>
            <a:t>SYNTHETIC MINERAL FERTILIZER</a:t>
          </a:r>
          <a:endParaRPr lang="lt-LT" sz="1200" b="1" i="1" dirty="0">
            <a:solidFill>
              <a:sysClr val="window" lastClr="FFFFFF"/>
            </a:solidFill>
            <a:latin typeface="Calibri"/>
            <a:ea typeface="+mn-ea"/>
            <a:cs typeface="+mn-cs"/>
          </a:endParaRPr>
        </a:p>
      </dgm:t>
    </dgm:pt>
    <dgm:pt modelId="{B18A5C6E-90F0-48AB-BCF5-8EC2AC3D920D}" type="parTrans" cxnId="{FEB9E007-BD44-4980-96A2-9EB2134AE23F}">
      <dgm:prSet/>
      <dgm:spPr>
        <a:xfrm rot="20700000">
          <a:off x="3361993" y="1944997"/>
          <a:ext cx="1425386" cy="422178"/>
        </a:xfrm>
        <a:solidFill>
          <a:srgbClr val="4BACC6">
            <a:hueOff val="0"/>
            <a:satOff val="0"/>
            <a:lumOff val="0"/>
            <a:alphaOff val="0"/>
          </a:srgbClr>
        </a:solidFill>
        <a:ln>
          <a:noFill/>
        </a:ln>
        <a:effectLst/>
      </dgm:spPr>
      <dgm:t>
        <a:bodyPr/>
        <a:lstStyle/>
        <a:p>
          <a:endParaRPr lang="lt-LT"/>
        </a:p>
      </dgm:t>
    </dgm:pt>
    <dgm:pt modelId="{48F3BA16-2B88-4DA6-8A10-A668BDF7BE75}" type="sibTrans" cxnId="{FEB9E007-BD44-4980-96A2-9EB2134AE23F}">
      <dgm:prSet/>
      <dgm:spPr/>
      <dgm:t>
        <a:bodyPr/>
        <a:lstStyle/>
        <a:p>
          <a:endParaRPr lang="lt-LT"/>
        </a:p>
      </dgm:t>
    </dgm:pt>
    <dgm:pt modelId="{47639CCD-21F7-4DA5-9A80-9D64AD793D18}">
      <dgm:prSet phldrT="[Text]" custScaleX="197803" custScaleY="93657" custRadScaleRad="147304" custRadScaleInc="-330053"/>
      <dgm:spPr>
        <a:xfrm>
          <a:off x="4137954" y="1750242"/>
          <a:ext cx="1250281" cy="442769"/>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lt-LT" dirty="0"/>
        </a:p>
      </dgm:t>
    </dgm:pt>
    <dgm:pt modelId="{C41E7157-E539-4DF2-B0D9-00D88348735D}" type="parTrans" cxnId="{EA6F8C65-F9CC-4D13-AADC-8B07EDE7957B}">
      <dgm:prSet/>
      <dgm:spPr>
        <a:prstGeom prst="leftArrow">
          <a:avLst>
            <a:gd name="adj1" fmla="val 60000"/>
            <a:gd name="adj2" fmla="val 50000"/>
          </a:avLst>
        </a:prstGeom>
      </dgm:spPr>
      <dgm:t>
        <a:bodyPr/>
        <a:lstStyle/>
        <a:p>
          <a:endParaRPr lang="en-US"/>
        </a:p>
      </dgm:t>
    </dgm:pt>
    <dgm:pt modelId="{007D7F6D-F44E-4496-9B15-42D312EA1CEA}" type="sibTrans" cxnId="{EA6F8C65-F9CC-4D13-AADC-8B07EDE7957B}">
      <dgm:prSet/>
      <dgm:spPr/>
      <dgm:t>
        <a:bodyPr/>
        <a:lstStyle/>
        <a:p>
          <a:endParaRPr lang="en-US"/>
        </a:p>
      </dgm:t>
    </dgm:pt>
    <dgm:pt modelId="{38FDA8FF-F5E4-4B6F-A0E2-7143BCD24230}">
      <dgm:prSet phldrT="[Text]" custScaleX="167933" custScaleY="111822" custRadScaleRad="171778" custRadScaleInc="324304"/>
      <dgm:spPr>
        <a:xfrm>
          <a:off x="98163" y="1750242"/>
          <a:ext cx="1250281" cy="442769"/>
        </a:xfrm>
        <a:prstGeom prst="roundRect">
          <a:avLst>
            <a:gd name="adj" fmla="val 10000"/>
          </a:avLst>
        </a:prstGeom>
        <a:ln w="25400" cap="flat" cmpd="sng" algn="ctr">
          <a:solidFill>
            <a:sysClr val="window" lastClr="FFFFFF">
              <a:hueOff val="0"/>
              <a:satOff val="0"/>
              <a:lumOff val="0"/>
              <a:alphaOff val="0"/>
            </a:sysClr>
          </a:solidFill>
          <a:prstDash val="solid"/>
        </a:ln>
        <a:effectLst/>
      </dgm:spPr>
      <dgm:t>
        <a:bodyPr/>
        <a:lstStyle/>
        <a:p>
          <a:endParaRPr lang="lt-LT"/>
        </a:p>
      </dgm:t>
    </dgm:pt>
    <dgm:pt modelId="{BB4D9044-1B10-4EBB-A49C-4C9EA1764EDB}" type="parTrans" cxnId="{15EC9028-23B6-42A6-AEBB-55FD11337BB2}">
      <dgm:prSet custLinFactNeighborX="7429" custLinFactNeighborY="34575"/>
      <dgm:spPr>
        <a:prstGeom prst="leftArrow">
          <a:avLst>
            <a:gd name="adj1" fmla="val 60000"/>
            <a:gd name="adj2" fmla="val 50000"/>
          </a:avLst>
        </a:prstGeom>
      </dgm:spPr>
      <dgm:t>
        <a:bodyPr/>
        <a:lstStyle/>
        <a:p>
          <a:endParaRPr lang="en-US"/>
        </a:p>
      </dgm:t>
    </dgm:pt>
    <dgm:pt modelId="{28FE726D-CAA1-4684-B744-28A18C1FC9A0}" type="sibTrans" cxnId="{15EC9028-23B6-42A6-AEBB-55FD11337BB2}">
      <dgm:prSet/>
      <dgm:spPr/>
      <dgm:t>
        <a:bodyPr/>
        <a:lstStyle/>
        <a:p>
          <a:endParaRPr lang="en-US"/>
        </a:p>
      </dgm:t>
    </dgm:pt>
    <dgm:pt modelId="{F5D523B5-C7EF-43E9-A8B2-965A6E3B46D9}">
      <dgm:prSet phldrT="[Text]" custScaleX="197803" custScaleY="93657" custRadScaleRad="147304" custRadScaleInc="-330053"/>
      <dgm:spPr>
        <a:xfrm>
          <a:off x="4137954" y="1750242"/>
          <a:ext cx="1250281" cy="442769"/>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lt-LT" dirty="0"/>
        </a:p>
      </dgm:t>
    </dgm:pt>
    <dgm:pt modelId="{1E326498-1E53-4BE8-BBF0-751BB4FE76EB}" type="sibTrans" cxnId="{B94382A9-B128-4FE0-8717-4B30433CDA34}">
      <dgm:prSet/>
      <dgm:spPr/>
      <dgm:t>
        <a:bodyPr/>
        <a:lstStyle/>
        <a:p>
          <a:endParaRPr lang="en-US"/>
        </a:p>
      </dgm:t>
    </dgm:pt>
    <dgm:pt modelId="{46FE5A8A-A910-447D-BF43-E8D9F7FB44D6}" type="parTrans" cxnId="{B94382A9-B128-4FE0-8717-4B30433CDA34}">
      <dgm:prSet/>
      <dgm:spPr>
        <a:prstGeom prst="leftArrow">
          <a:avLst>
            <a:gd name="adj1" fmla="val 60000"/>
            <a:gd name="adj2" fmla="val 50000"/>
          </a:avLst>
        </a:prstGeom>
      </dgm:spPr>
      <dgm:t>
        <a:bodyPr/>
        <a:lstStyle/>
        <a:p>
          <a:endParaRPr lang="en-US"/>
        </a:p>
      </dgm:t>
    </dgm:pt>
    <dgm:pt modelId="{4C4208DB-BDEE-42C7-83F9-C4C2FF012EBC}">
      <dgm:prSet phldrT="[Text]" custScaleX="197803" custScaleY="93657" custRadScaleRad="147304" custRadScaleInc="-330053"/>
      <dgm:spPr>
        <a:xfrm>
          <a:off x="4137954" y="1750242"/>
          <a:ext cx="1250281" cy="442769"/>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 modelId="{6F6EEE85-3534-4C34-A07B-503A043FF16B}" type="parTrans" cxnId="{1946DACC-A6F0-41A6-8A9D-035342E18D39}">
      <dgm:prSet/>
      <dgm:spPr>
        <a:prstGeom prst="leftArrow">
          <a:avLst>
            <a:gd name="adj1" fmla="val 60000"/>
            <a:gd name="adj2" fmla="val 50000"/>
          </a:avLst>
        </a:prstGeom>
      </dgm:spPr>
      <dgm:t>
        <a:bodyPr/>
        <a:lstStyle/>
        <a:p>
          <a:endParaRPr lang="en-US"/>
        </a:p>
      </dgm:t>
    </dgm:pt>
    <dgm:pt modelId="{A2BF6272-C9EA-49E6-8EEB-5D7CC3F51E50}" type="sibTrans" cxnId="{1946DACC-A6F0-41A6-8A9D-035342E18D39}">
      <dgm:prSet/>
      <dgm:spPr/>
      <dgm:t>
        <a:bodyPr/>
        <a:lstStyle/>
        <a:p>
          <a:endParaRPr lang="en-US"/>
        </a:p>
      </dgm:t>
    </dgm:pt>
    <dgm:pt modelId="{4F2E3C71-0359-4EF5-8EDC-89C6BF204E9D}">
      <dgm:prSet phldrT="[Text]" custT="1"/>
      <dgm:spPr>
        <a:xfrm>
          <a:off x="4137954" y="1750242"/>
          <a:ext cx="1250281" cy="442769"/>
        </a:xfrm>
        <a:solidFill>
          <a:schemeClr val="accent1">
            <a:lumMod val="40000"/>
            <a:lumOff val="60000"/>
          </a:schemeClr>
        </a:solidFill>
        <a:ln w="25400" cap="flat" cmpd="sng" algn="ctr">
          <a:solidFill>
            <a:sysClr val="window" lastClr="FFFFFF">
              <a:hueOff val="0"/>
              <a:satOff val="0"/>
              <a:lumOff val="0"/>
              <a:alphaOff val="0"/>
            </a:sysClr>
          </a:solidFill>
          <a:prstDash val="solid"/>
        </a:ln>
        <a:effectLst/>
      </dgm:spPr>
      <dgm:t>
        <a:bodyPr/>
        <a:lstStyle/>
        <a:p>
          <a:r>
            <a:rPr lang="en-US" sz="1400" b="1" i="1" dirty="0">
              <a:solidFill>
                <a:sysClr val="window" lastClr="FFFFFF"/>
              </a:solidFill>
              <a:latin typeface="Calibri"/>
              <a:ea typeface="+mn-ea"/>
              <a:cs typeface="+mn-cs"/>
            </a:rPr>
            <a:t>CONTROL</a:t>
          </a:r>
          <a:endParaRPr lang="lt-LT" sz="1400" b="1" i="1" dirty="0">
            <a:solidFill>
              <a:sysClr val="window" lastClr="FFFFFF"/>
            </a:solidFill>
            <a:latin typeface="Calibri"/>
            <a:ea typeface="+mn-ea"/>
            <a:cs typeface="+mn-cs"/>
          </a:endParaRPr>
        </a:p>
      </dgm:t>
    </dgm:pt>
    <dgm:pt modelId="{84658788-E737-4376-9C53-E95DDB55217B}" type="parTrans" cxnId="{4D977259-B179-42AF-816E-F3C1E75D51F1}">
      <dgm:prSet/>
      <dgm:spPr/>
      <dgm:t>
        <a:bodyPr/>
        <a:lstStyle/>
        <a:p>
          <a:endParaRPr lang="en-US"/>
        </a:p>
      </dgm:t>
    </dgm:pt>
    <dgm:pt modelId="{3918C2B8-B453-4851-88F2-F85B1B9A1E6C}" type="sibTrans" cxnId="{4D977259-B179-42AF-816E-F3C1E75D51F1}">
      <dgm:prSet/>
      <dgm:spPr/>
      <dgm:t>
        <a:bodyPr/>
        <a:lstStyle/>
        <a:p>
          <a:endParaRPr lang="en-US"/>
        </a:p>
      </dgm:t>
    </dgm:pt>
    <dgm:pt modelId="{CD84D1F6-D7F6-4684-AA73-047095ECCC37}" type="pres">
      <dgm:prSet presAssocID="{7FFCCEC7-4801-436E-8705-1DAB2F04BFF7}" presName="cycle" presStyleCnt="0">
        <dgm:presLayoutVars>
          <dgm:chMax val="1"/>
          <dgm:dir/>
          <dgm:animLvl val="ctr"/>
          <dgm:resizeHandles val="exact"/>
        </dgm:presLayoutVars>
      </dgm:prSet>
      <dgm:spPr/>
    </dgm:pt>
    <dgm:pt modelId="{C9CE7BBE-B35B-4FB3-AB22-68C505E24E66}" type="pres">
      <dgm:prSet presAssocID="{90A41C7E-19A3-4D21-9BFD-F3B1160A6B0C}" presName="centerShape" presStyleLbl="node0" presStyleIdx="0" presStyleCnt="1" custScaleX="189879" custScaleY="60757"/>
      <dgm:spPr>
        <a:prstGeom prst="ellipse">
          <a:avLst/>
        </a:prstGeom>
      </dgm:spPr>
    </dgm:pt>
    <dgm:pt modelId="{1F085B98-96AB-4935-8087-70FA87A8ECE4}" type="pres">
      <dgm:prSet presAssocID="{7EA19053-613E-4522-A95E-35E06710F1EF}" presName="parTrans" presStyleLbl="bgSibTrans2D1" presStyleIdx="0" presStyleCnt="5" custLinFactNeighborX="7429" custLinFactNeighborY="34575"/>
      <dgm:spPr>
        <a:prstGeom prst="leftArrow">
          <a:avLst>
            <a:gd name="adj1" fmla="val 60000"/>
            <a:gd name="adj2" fmla="val 50000"/>
          </a:avLst>
        </a:prstGeom>
      </dgm:spPr>
    </dgm:pt>
    <dgm:pt modelId="{435D4801-682C-4321-B5F4-93C2729B33FC}" type="pres">
      <dgm:prSet presAssocID="{370E4B80-EAB2-4256-981C-C8D839C26591}" presName="node" presStyleLbl="node1" presStyleIdx="0" presStyleCnt="5" custScaleX="167933" custScaleY="111822" custRadScaleRad="129037" custRadScaleInc="397111">
        <dgm:presLayoutVars>
          <dgm:bulletEnabled val="1"/>
        </dgm:presLayoutVars>
      </dgm:prSet>
      <dgm:spPr>
        <a:prstGeom prst="roundRect">
          <a:avLst>
            <a:gd name="adj" fmla="val 10000"/>
          </a:avLst>
        </a:prstGeom>
      </dgm:spPr>
    </dgm:pt>
    <dgm:pt modelId="{B791C358-776A-405F-B3C1-A64B04B16766}" type="pres">
      <dgm:prSet presAssocID="{C1F45B01-F9C7-473B-A127-EBA07A610E22}" presName="parTrans" presStyleLbl="bgSibTrans2D1" presStyleIdx="1" presStyleCnt="5"/>
      <dgm:spPr>
        <a:prstGeom prst="leftArrow">
          <a:avLst>
            <a:gd name="adj1" fmla="val 60000"/>
            <a:gd name="adj2" fmla="val 50000"/>
          </a:avLst>
        </a:prstGeom>
      </dgm:spPr>
    </dgm:pt>
    <dgm:pt modelId="{9A2B96EC-4D9A-45C2-A70C-D9A2FA633F22}" type="pres">
      <dgm:prSet presAssocID="{31D7000F-184A-43C8-8DD1-84C8E04AE708}" presName="node" presStyleLbl="node1" presStyleIdx="1" presStyleCnt="5" custScaleX="171999" custScaleY="138859" custRadScaleRad="179502" custRadScaleInc="-58865">
        <dgm:presLayoutVars>
          <dgm:bulletEnabled val="1"/>
        </dgm:presLayoutVars>
      </dgm:prSet>
      <dgm:spPr>
        <a:prstGeom prst="roundRect">
          <a:avLst>
            <a:gd name="adj" fmla="val 10000"/>
          </a:avLst>
        </a:prstGeom>
      </dgm:spPr>
    </dgm:pt>
    <dgm:pt modelId="{816EBB6E-96DE-4DCF-86F9-8D4C29674A19}" type="pres">
      <dgm:prSet presAssocID="{F6411E95-073C-45A4-AA78-3235EB70FEFB}" presName="parTrans" presStyleLbl="bgSibTrans2D1" presStyleIdx="2" presStyleCnt="5"/>
      <dgm:spPr>
        <a:prstGeom prst="leftArrow">
          <a:avLst>
            <a:gd name="adj1" fmla="val 60000"/>
            <a:gd name="adj2" fmla="val 50000"/>
          </a:avLst>
        </a:prstGeom>
      </dgm:spPr>
    </dgm:pt>
    <dgm:pt modelId="{C3E67E46-B27A-41E2-89E4-5E351E1C6D4B}" type="pres">
      <dgm:prSet presAssocID="{E10E37AA-12B6-477E-8EED-7B7CAC8E7429}" presName="node" presStyleLbl="node1" presStyleIdx="2" presStyleCnt="5" custScaleX="156134" custScaleY="101518" custRadScaleRad="81355" custRadScaleInc="-39012">
        <dgm:presLayoutVars>
          <dgm:bulletEnabled val="1"/>
        </dgm:presLayoutVars>
      </dgm:prSet>
      <dgm:spPr>
        <a:prstGeom prst="roundRect">
          <a:avLst>
            <a:gd name="adj" fmla="val 10000"/>
          </a:avLst>
        </a:prstGeom>
      </dgm:spPr>
    </dgm:pt>
    <dgm:pt modelId="{C762051D-C9AB-4834-A950-7206C6651BE9}" type="pres">
      <dgm:prSet presAssocID="{B18A5C6E-90F0-48AB-BCF5-8EC2AC3D920D}" presName="parTrans" presStyleLbl="bgSibTrans2D1" presStyleIdx="3" presStyleCnt="5"/>
      <dgm:spPr>
        <a:prstGeom prst="leftArrow">
          <a:avLst>
            <a:gd name="adj1" fmla="val 60000"/>
            <a:gd name="adj2" fmla="val 50000"/>
          </a:avLst>
        </a:prstGeom>
      </dgm:spPr>
    </dgm:pt>
    <dgm:pt modelId="{AE478FC9-7EEE-4B2B-8F03-8D2A4FAF74D8}" type="pres">
      <dgm:prSet presAssocID="{D262E2A8-7E83-4496-A0F1-89542EDBA64E}" presName="node" presStyleLbl="node1" presStyleIdx="3" presStyleCnt="5" custScaleX="197803" custScaleY="93657" custRadScaleRad="176264" custRadScaleInc="-370593">
        <dgm:presLayoutVars>
          <dgm:bulletEnabled val="1"/>
        </dgm:presLayoutVars>
      </dgm:prSet>
      <dgm:spPr>
        <a:prstGeom prst="roundRect">
          <a:avLst>
            <a:gd name="adj" fmla="val 10000"/>
          </a:avLst>
        </a:prstGeom>
      </dgm:spPr>
    </dgm:pt>
    <dgm:pt modelId="{02E5F24D-80F2-469A-AB33-8EDA6EDAF2FA}" type="pres">
      <dgm:prSet presAssocID="{84658788-E737-4376-9C53-E95DDB55217B}" presName="parTrans" presStyleLbl="bgSibTrans2D1" presStyleIdx="4" presStyleCnt="5"/>
      <dgm:spPr/>
    </dgm:pt>
    <dgm:pt modelId="{BC3ED8DD-480D-409E-967B-3FEB5298C949}" type="pres">
      <dgm:prSet presAssocID="{4F2E3C71-0359-4EF5-8EDC-89C6BF204E9D}" presName="node" presStyleLbl="node1" presStyleIdx="4" presStyleCnt="5" custScaleX="140073" custRadScaleRad="131216" custRadScaleInc="-9168">
        <dgm:presLayoutVars>
          <dgm:bulletEnabled val="1"/>
        </dgm:presLayoutVars>
      </dgm:prSet>
      <dgm:spPr/>
    </dgm:pt>
  </dgm:ptLst>
  <dgm:cxnLst>
    <dgm:cxn modelId="{19E03F03-782E-48ED-8187-FB5BE702ED73}" srcId="{90A41C7E-19A3-4D21-9BFD-F3B1160A6B0C}" destId="{370E4B80-EAB2-4256-981C-C8D839C26591}" srcOrd="0" destOrd="0" parTransId="{7EA19053-613E-4522-A95E-35E06710F1EF}" sibTransId="{497A2857-6427-4EAE-84BC-071483C9542A}"/>
    <dgm:cxn modelId="{FEB9E007-BD44-4980-96A2-9EB2134AE23F}" srcId="{90A41C7E-19A3-4D21-9BFD-F3B1160A6B0C}" destId="{D262E2A8-7E83-4496-A0F1-89542EDBA64E}" srcOrd="3" destOrd="0" parTransId="{B18A5C6E-90F0-48AB-BCF5-8EC2AC3D920D}" sibTransId="{48F3BA16-2B88-4DA6-8A10-A668BDF7BE75}"/>
    <dgm:cxn modelId="{15EC9028-23B6-42A6-AEBB-55FD11337BB2}" srcId="{7FFCCEC7-4801-436E-8705-1DAB2F04BFF7}" destId="{38FDA8FF-F5E4-4B6F-A0E2-7143BCD24230}" srcOrd="3" destOrd="0" parTransId="{BB4D9044-1B10-4EBB-A49C-4C9EA1764EDB}" sibTransId="{28FE726D-CAA1-4684-B744-28A18C1FC9A0}"/>
    <dgm:cxn modelId="{149BD02A-83FB-4413-8C09-DBA5D86DD80D}" type="presOf" srcId="{84658788-E737-4376-9C53-E95DDB55217B}" destId="{02E5F24D-80F2-469A-AB33-8EDA6EDAF2FA}" srcOrd="0" destOrd="0" presId="urn:microsoft.com/office/officeart/2005/8/layout/radial4"/>
    <dgm:cxn modelId="{475BE362-2F15-402C-B41A-02DAE216F957}" type="presOf" srcId="{C1F45B01-F9C7-473B-A127-EBA07A610E22}" destId="{B791C358-776A-405F-B3C1-A64B04B16766}" srcOrd="0" destOrd="0" presId="urn:microsoft.com/office/officeart/2005/8/layout/radial4"/>
    <dgm:cxn modelId="{87499E63-992D-4AD0-B26F-AED81398B7F0}" srcId="{90A41C7E-19A3-4D21-9BFD-F3B1160A6B0C}" destId="{E10E37AA-12B6-477E-8EED-7B7CAC8E7429}" srcOrd="2" destOrd="0" parTransId="{F6411E95-073C-45A4-AA78-3235EB70FEFB}" sibTransId="{4122ABF5-891D-4321-8132-CF2C51AAD750}"/>
    <dgm:cxn modelId="{EA6F8C65-F9CC-4D13-AADC-8B07EDE7957B}" srcId="{7FFCCEC7-4801-436E-8705-1DAB2F04BFF7}" destId="{47639CCD-21F7-4DA5-9A80-9D64AD793D18}" srcOrd="2" destOrd="0" parTransId="{C41E7157-E539-4DF2-B0D9-00D88348735D}" sibTransId="{007D7F6D-F44E-4496-9B15-42D312EA1CEA}"/>
    <dgm:cxn modelId="{819BF667-5155-4AEE-B088-F5A8961E4018}" srcId="{90A41C7E-19A3-4D21-9BFD-F3B1160A6B0C}" destId="{31D7000F-184A-43C8-8DD1-84C8E04AE708}" srcOrd="1" destOrd="0" parTransId="{C1F45B01-F9C7-473B-A127-EBA07A610E22}" sibTransId="{9E2CFF11-F3D8-4BA7-A636-DC9EB33D5071}"/>
    <dgm:cxn modelId="{4D977259-B179-42AF-816E-F3C1E75D51F1}" srcId="{90A41C7E-19A3-4D21-9BFD-F3B1160A6B0C}" destId="{4F2E3C71-0359-4EF5-8EDC-89C6BF204E9D}" srcOrd="4" destOrd="0" parTransId="{84658788-E737-4376-9C53-E95DDB55217B}" sibTransId="{3918C2B8-B453-4851-88F2-F85B1B9A1E6C}"/>
    <dgm:cxn modelId="{46C35F7A-4A5D-42A5-B64A-D9381306A180}" type="presOf" srcId="{90A41C7E-19A3-4D21-9BFD-F3B1160A6B0C}" destId="{C9CE7BBE-B35B-4FB3-AB22-68C505E24E66}" srcOrd="0" destOrd="0" presId="urn:microsoft.com/office/officeart/2005/8/layout/radial4"/>
    <dgm:cxn modelId="{01DAB495-E211-481D-99BE-74D6EAEE74D5}" type="presOf" srcId="{7EA19053-613E-4522-A95E-35E06710F1EF}" destId="{1F085B98-96AB-4935-8087-70FA87A8ECE4}" srcOrd="0" destOrd="0" presId="urn:microsoft.com/office/officeart/2005/8/layout/radial4"/>
    <dgm:cxn modelId="{E69834A0-5230-466D-AA6D-8F9E3DC00818}" type="presOf" srcId="{31D7000F-184A-43C8-8DD1-84C8E04AE708}" destId="{9A2B96EC-4D9A-45C2-A70C-D9A2FA633F22}" srcOrd="0" destOrd="0" presId="urn:microsoft.com/office/officeart/2005/8/layout/radial4"/>
    <dgm:cxn modelId="{B94382A9-B128-4FE0-8717-4B30433CDA34}" srcId="{7FFCCEC7-4801-436E-8705-1DAB2F04BFF7}" destId="{F5D523B5-C7EF-43E9-A8B2-965A6E3B46D9}" srcOrd="1" destOrd="0" parTransId="{46FE5A8A-A910-447D-BF43-E8D9F7FB44D6}" sibTransId="{1E326498-1E53-4BE8-BBF0-751BB4FE76EB}"/>
    <dgm:cxn modelId="{DFCB46AD-F3CD-46C5-A8C9-8A303CC79182}" type="presOf" srcId="{D262E2A8-7E83-4496-A0F1-89542EDBA64E}" destId="{AE478FC9-7EEE-4B2B-8F03-8D2A4FAF74D8}" srcOrd="0" destOrd="0" presId="urn:microsoft.com/office/officeart/2005/8/layout/radial4"/>
    <dgm:cxn modelId="{0B2340BE-A5A2-4879-AD8A-07239946C07A}" type="presOf" srcId="{7FFCCEC7-4801-436E-8705-1DAB2F04BFF7}" destId="{CD84D1F6-D7F6-4684-AA73-047095ECCC37}" srcOrd="0" destOrd="0" presId="urn:microsoft.com/office/officeart/2005/8/layout/radial4"/>
    <dgm:cxn modelId="{1946DACC-A6F0-41A6-8A9D-035342E18D39}" srcId="{7FFCCEC7-4801-436E-8705-1DAB2F04BFF7}" destId="{4C4208DB-BDEE-42C7-83F9-C4C2FF012EBC}" srcOrd="4" destOrd="0" parTransId="{6F6EEE85-3534-4C34-A07B-503A043FF16B}" sibTransId="{A2BF6272-C9EA-49E6-8EEB-5D7CC3F51E50}"/>
    <dgm:cxn modelId="{757EFBCC-B734-4F81-9AD7-73975EAD5F28}" type="presOf" srcId="{370E4B80-EAB2-4256-981C-C8D839C26591}" destId="{435D4801-682C-4321-B5F4-93C2729B33FC}" srcOrd="0" destOrd="0" presId="urn:microsoft.com/office/officeart/2005/8/layout/radial4"/>
    <dgm:cxn modelId="{106524CD-B2E0-458F-A7DD-DA4347304AE1}" type="presOf" srcId="{E10E37AA-12B6-477E-8EED-7B7CAC8E7429}" destId="{C3E67E46-B27A-41E2-89E4-5E351E1C6D4B}" srcOrd="0" destOrd="0" presId="urn:microsoft.com/office/officeart/2005/8/layout/radial4"/>
    <dgm:cxn modelId="{F3A19DDA-440B-4689-8F81-AB36768BA1D6}" type="presOf" srcId="{4F2E3C71-0359-4EF5-8EDC-89C6BF204E9D}" destId="{BC3ED8DD-480D-409E-967B-3FEB5298C949}" srcOrd="0" destOrd="0" presId="urn:microsoft.com/office/officeart/2005/8/layout/radial4"/>
    <dgm:cxn modelId="{735506E9-FFCF-4238-81C5-4255B18F1D59}" type="presOf" srcId="{F6411E95-073C-45A4-AA78-3235EB70FEFB}" destId="{816EBB6E-96DE-4DCF-86F9-8D4C29674A19}" srcOrd="0" destOrd="0" presId="urn:microsoft.com/office/officeart/2005/8/layout/radial4"/>
    <dgm:cxn modelId="{6AB306F5-D8A9-495F-81FA-9648B87D619C}" srcId="{7FFCCEC7-4801-436E-8705-1DAB2F04BFF7}" destId="{90A41C7E-19A3-4D21-9BFD-F3B1160A6B0C}" srcOrd="0" destOrd="0" parTransId="{A4FB5996-1AE6-4684-88A7-6C97C25CA083}" sibTransId="{0045FDBA-904C-4C1C-BD2A-2E862A54D368}"/>
    <dgm:cxn modelId="{5AE049F9-5045-4680-A031-6B862DAB759C}" type="presOf" srcId="{B18A5C6E-90F0-48AB-BCF5-8EC2AC3D920D}" destId="{C762051D-C9AB-4834-A950-7206C6651BE9}" srcOrd="0" destOrd="0" presId="urn:microsoft.com/office/officeart/2005/8/layout/radial4"/>
    <dgm:cxn modelId="{0078ECF6-565E-4368-9879-DC7EC573EF0A}" type="presParOf" srcId="{CD84D1F6-D7F6-4684-AA73-047095ECCC37}" destId="{C9CE7BBE-B35B-4FB3-AB22-68C505E24E66}" srcOrd="0" destOrd="0" presId="urn:microsoft.com/office/officeart/2005/8/layout/radial4"/>
    <dgm:cxn modelId="{16835421-F014-4903-AE3E-7CC702830F25}" type="presParOf" srcId="{CD84D1F6-D7F6-4684-AA73-047095ECCC37}" destId="{1F085B98-96AB-4935-8087-70FA87A8ECE4}" srcOrd="1" destOrd="0" presId="urn:microsoft.com/office/officeart/2005/8/layout/radial4"/>
    <dgm:cxn modelId="{DFC47555-9FC6-4E52-8976-8B85A437872E}" type="presParOf" srcId="{CD84D1F6-D7F6-4684-AA73-047095ECCC37}" destId="{435D4801-682C-4321-B5F4-93C2729B33FC}" srcOrd="2" destOrd="0" presId="urn:microsoft.com/office/officeart/2005/8/layout/radial4"/>
    <dgm:cxn modelId="{C8A28350-DD22-41D3-B38E-F09F132B5725}" type="presParOf" srcId="{CD84D1F6-D7F6-4684-AA73-047095ECCC37}" destId="{B791C358-776A-405F-B3C1-A64B04B16766}" srcOrd="3" destOrd="0" presId="urn:microsoft.com/office/officeart/2005/8/layout/radial4"/>
    <dgm:cxn modelId="{020EB779-7BEC-46D3-9605-1E8A54F57690}" type="presParOf" srcId="{CD84D1F6-D7F6-4684-AA73-047095ECCC37}" destId="{9A2B96EC-4D9A-45C2-A70C-D9A2FA633F22}" srcOrd="4" destOrd="0" presId="urn:microsoft.com/office/officeart/2005/8/layout/radial4"/>
    <dgm:cxn modelId="{23492F8F-53D8-4A85-9942-9CA04BC6B3CD}" type="presParOf" srcId="{CD84D1F6-D7F6-4684-AA73-047095ECCC37}" destId="{816EBB6E-96DE-4DCF-86F9-8D4C29674A19}" srcOrd="5" destOrd="0" presId="urn:microsoft.com/office/officeart/2005/8/layout/radial4"/>
    <dgm:cxn modelId="{B4099DEF-8567-408B-8817-E6EA7E31200E}" type="presParOf" srcId="{CD84D1F6-D7F6-4684-AA73-047095ECCC37}" destId="{C3E67E46-B27A-41E2-89E4-5E351E1C6D4B}" srcOrd="6" destOrd="0" presId="urn:microsoft.com/office/officeart/2005/8/layout/radial4"/>
    <dgm:cxn modelId="{D7CC04BE-3492-4CBE-9610-1C98614E624A}" type="presParOf" srcId="{CD84D1F6-D7F6-4684-AA73-047095ECCC37}" destId="{C762051D-C9AB-4834-A950-7206C6651BE9}" srcOrd="7" destOrd="0" presId="urn:microsoft.com/office/officeart/2005/8/layout/radial4"/>
    <dgm:cxn modelId="{EBB1410C-83AF-4210-B9B0-42DFDA58E695}" type="presParOf" srcId="{CD84D1F6-D7F6-4684-AA73-047095ECCC37}" destId="{AE478FC9-7EEE-4B2B-8F03-8D2A4FAF74D8}" srcOrd="8" destOrd="0" presId="urn:microsoft.com/office/officeart/2005/8/layout/radial4"/>
    <dgm:cxn modelId="{E2588096-03AC-4E00-9EDB-D8CD78D50754}" type="presParOf" srcId="{CD84D1F6-D7F6-4684-AA73-047095ECCC37}" destId="{02E5F24D-80F2-469A-AB33-8EDA6EDAF2FA}" srcOrd="9" destOrd="0" presId="urn:microsoft.com/office/officeart/2005/8/layout/radial4"/>
    <dgm:cxn modelId="{97B98AEB-2F66-4F69-B099-AA4BEE38FA82}" type="presParOf" srcId="{CD84D1F6-D7F6-4684-AA73-047095ECCC37}" destId="{BC3ED8DD-480D-409E-967B-3FEB5298C949}"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B49226-FEA6-40D9-A41D-975748804DDA}"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lt-LT"/>
        </a:p>
      </dgm:t>
    </dgm:pt>
    <dgm:pt modelId="{0D188015-7A4C-4C8F-9694-55F1CCF18C69}">
      <dgm:prSet phldrT="[Text]" custT="1"/>
      <dgm:spPr>
        <a:xfrm>
          <a:off x="493065" y="429"/>
          <a:ext cx="1136375" cy="436059"/>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sz="1400" b="1" i="1" dirty="0">
            <a:solidFill>
              <a:sysClr val="window" lastClr="FFFFFF"/>
            </a:solidFill>
            <a:latin typeface="Times New Roman" panose="02020603050405020304" pitchFamily="18" charset="0"/>
            <a:ea typeface="+mn-ea"/>
            <a:cs typeface="Times New Roman" panose="02020603050405020304" pitchFamily="18" charset="0"/>
          </a:endParaRPr>
        </a:p>
        <a:p>
          <a:r>
            <a:rPr lang="en-US" sz="1400" b="1" i="1" dirty="0">
              <a:solidFill>
                <a:sysClr val="window" lastClr="FFFFFF"/>
              </a:solidFill>
              <a:latin typeface="Times New Roman" panose="02020603050405020304" pitchFamily="18" charset="0"/>
              <a:ea typeface="+mn-ea"/>
              <a:cs typeface="Times New Roman" panose="02020603050405020304" pitchFamily="18" charset="0"/>
            </a:rPr>
            <a:t>MICROBIAL ACTIVITIES</a:t>
          </a:r>
        </a:p>
        <a:p>
          <a:endParaRPr lang="lt-LT" sz="1400" b="1" i="1" dirty="0">
            <a:solidFill>
              <a:schemeClr val="bg1"/>
            </a:solidFill>
            <a:latin typeface="Times New Roman" panose="02020603050405020304" pitchFamily="18" charset="0"/>
            <a:ea typeface="+mn-ea"/>
            <a:cs typeface="Times New Roman" panose="02020603050405020304" pitchFamily="18" charset="0"/>
          </a:endParaRPr>
        </a:p>
      </dgm:t>
    </dgm:pt>
    <dgm:pt modelId="{F56CA4D2-E009-4EAE-9853-5102B44D15F5}" type="parTrans" cxnId="{E9154C21-8367-45AF-8A40-F4B71636B53B}">
      <dgm:prSet/>
      <dgm:spPr/>
      <dgm:t>
        <a:bodyPr/>
        <a:lstStyle/>
        <a:p>
          <a:endParaRPr lang="lt-LT"/>
        </a:p>
      </dgm:t>
    </dgm:pt>
    <dgm:pt modelId="{12E8F690-ED75-4080-899C-797B51AC07EC}" type="sibTrans" cxnId="{E9154C21-8367-45AF-8A40-F4B71636B53B}">
      <dgm:prSet/>
      <dgm:spPr/>
      <dgm:t>
        <a:bodyPr/>
        <a:lstStyle/>
        <a:p>
          <a:endParaRPr lang="lt-LT"/>
        </a:p>
      </dgm:t>
    </dgm:pt>
    <dgm:pt modelId="{3A9C93F7-23A2-4ABE-970B-D76D62E69098}">
      <dgm:prSet phldrT="[Text]" custT="1"/>
      <dgm:spPr>
        <a:xfrm>
          <a:off x="720340" y="1234256"/>
          <a:ext cx="1189903" cy="351670"/>
        </a:xfrm>
        <a:prstGeom prst="roundRect">
          <a:avLst>
            <a:gd name="adj" fmla="val 10000"/>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gm:spPr>
      <dgm:t>
        <a:bodyPr/>
        <a:lstStyle/>
        <a:p>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1. DEHYDROGENASE ASSAY</a:t>
          </a:r>
          <a:r>
            <a:rPr lang="lt-LT"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endPar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2. MOLECULAR ANALYSIS FOR PROKARYOTIC COMMUNITY</a:t>
          </a:r>
          <a:r>
            <a:rPr lang="en-US" sz="1100" dirty="0">
              <a:solidFill>
                <a:srgbClr val="00B050"/>
              </a:solidFill>
              <a:latin typeface="Times New Roman" panose="02020603050405020304" pitchFamily="18" charset="0"/>
              <a:ea typeface="+mn-ea"/>
              <a:cs typeface="Times New Roman" panose="02020603050405020304" pitchFamily="18" charset="0"/>
            </a:rPr>
            <a:t>  </a:t>
          </a:r>
          <a:endParaRPr lang="lt-LT"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3739E75A-CE35-4B0E-852F-92C0B642411E}" type="parTrans" cxnId="{613A6841-96C9-4769-B5AF-4E4D46049ED4}">
      <dgm:prSet/>
      <dgm:spPr>
        <a:xfrm>
          <a:off x="606702" y="436489"/>
          <a:ext cx="113637" cy="973602"/>
        </a:xfrm>
        <a:custGeom>
          <a:avLst/>
          <a:gdLst/>
          <a:ahLst/>
          <a:cxnLst/>
          <a:rect l="0" t="0" r="0" b="0"/>
          <a:pathLst>
            <a:path>
              <a:moveTo>
                <a:pt x="0" y="0"/>
              </a:moveTo>
              <a:lnTo>
                <a:pt x="0" y="973602"/>
              </a:lnTo>
              <a:lnTo>
                <a:pt x="113637" y="973602"/>
              </a:lnTo>
            </a:path>
          </a:pathLst>
        </a:custGeom>
        <a:noFill/>
        <a:ln w="25400" cap="flat" cmpd="sng" algn="ctr">
          <a:solidFill>
            <a:srgbClr val="C0504D">
              <a:hueOff val="0"/>
              <a:satOff val="0"/>
              <a:lumOff val="0"/>
              <a:alphaOff val="0"/>
            </a:srgbClr>
          </a:solidFill>
          <a:prstDash val="solid"/>
        </a:ln>
        <a:effectLst/>
      </dgm:spPr>
      <dgm:t>
        <a:bodyPr/>
        <a:lstStyle/>
        <a:p>
          <a:endParaRPr lang="lt-LT" sz="1200"/>
        </a:p>
      </dgm:t>
    </dgm:pt>
    <dgm:pt modelId="{B6BA976E-5460-4DC6-A59F-4BC838EF0879}" type="sibTrans" cxnId="{613A6841-96C9-4769-B5AF-4E4D46049ED4}">
      <dgm:prSet/>
      <dgm:spPr/>
      <dgm:t>
        <a:bodyPr/>
        <a:lstStyle/>
        <a:p>
          <a:endParaRPr lang="lt-LT"/>
        </a:p>
      </dgm:t>
    </dgm:pt>
    <dgm:pt modelId="{64BA16BB-7F1E-44CB-93FA-225D52C17FCB}">
      <dgm:prSet phldrT="[Text]" custT="1"/>
      <dgm:spPr>
        <a:xfrm>
          <a:off x="2068448" y="429"/>
          <a:ext cx="1214811" cy="47396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i="1" dirty="0">
              <a:solidFill>
                <a:sysClr val="window" lastClr="FFFFFF"/>
              </a:solidFill>
              <a:latin typeface="Times New Roman" panose="02020603050405020304" pitchFamily="18" charset="0"/>
              <a:ea typeface="+mn-ea"/>
              <a:cs typeface="Times New Roman" panose="02020603050405020304" pitchFamily="18" charset="0"/>
            </a:rPr>
            <a:t>GHG MEASUREMENTS</a:t>
          </a:r>
        </a:p>
        <a:p>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CARBON DIOXIDE</a:t>
          </a:r>
          <a:r>
            <a:rPr lang="lt-LT" sz="1100" dirty="0">
              <a:solidFill>
                <a:srgbClr val="00B050"/>
              </a:solidFill>
              <a:latin typeface="Times New Roman" panose="02020603050405020304" pitchFamily="18" charset="0"/>
              <a:ea typeface="+mn-ea"/>
              <a:cs typeface="Times New Roman" panose="02020603050405020304" pitchFamily="18" charset="0"/>
            </a:rPr>
            <a:t> </a:t>
          </a:r>
          <a:endParaRPr lang="lt-LT" sz="1400" b="1" i="1" dirty="0">
            <a:solidFill>
              <a:sysClr val="window" lastClr="FFFFFF"/>
            </a:solidFill>
            <a:latin typeface="Times New Roman" panose="02020603050405020304" pitchFamily="18" charset="0"/>
            <a:ea typeface="+mn-ea"/>
            <a:cs typeface="Times New Roman" panose="02020603050405020304" pitchFamily="18" charset="0"/>
          </a:endParaRPr>
        </a:p>
      </dgm:t>
    </dgm:pt>
    <dgm:pt modelId="{948B7B68-7D95-441E-BFDA-2C52B84A4AB0}" type="parTrans" cxnId="{0BD30DBE-0230-484B-9627-A79639B19D88}">
      <dgm:prSet/>
      <dgm:spPr/>
      <dgm:t>
        <a:bodyPr/>
        <a:lstStyle/>
        <a:p>
          <a:endParaRPr lang="lt-LT"/>
        </a:p>
      </dgm:t>
    </dgm:pt>
    <dgm:pt modelId="{420EEDDD-D6B7-44F6-B7E3-AF602721DB5E}" type="sibTrans" cxnId="{0BD30DBE-0230-484B-9627-A79639B19D88}">
      <dgm:prSet/>
      <dgm:spPr/>
      <dgm:t>
        <a:bodyPr/>
        <a:lstStyle/>
        <a:p>
          <a:endParaRPr lang="lt-LT"/>
        </a:p>
      </dgm:t>
    </dgm:pt>
    <dgm:pt modelId="{6721F215-2DD7-48A8-A093-5B5F9300B67C}">
      <dgm:prSet phldrT="[Text]" custT="1"/>
      <dgm:spPr>
        <a:xfrm>
          <a:off x="2311410" y="1287025"/>
          <a:ext cx="895223" cy="281345"/>
        </a:xfrm>
        <a:prstGeom prst="roundRect">
          <a:avLst>
            <a:gd name="adj" fmla="val 10000"/>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gm:spPr>
      <dgm:t>
        <a:bodyPr/>
        <a:lstStyle/>
        <a:p>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NITROUS OXIDE</a:t>
          </a:r>
          <a:endParaRPr lang="lt-LT" sz="1100" dirty="0">
            <a:solidFill>
              <a:srgbClr val="00B050"/>
            </a:solidFill>
            <a:latin typeface="Times New Roman" panose="02020603050405020304" pitchFamily="18" charset="0"/>
            <a:ea typeface="+mn-ea"/>
            <a:cs typeface="Times New Roman" panose="02020603050405020304" pitchFamily="18" charset="0"/>
          </a:endParaRPr>
        </a:p>
      </dgm:t>
    </dgm:pt>
    <dgm:pt modelId="{3752FFD3-91D5-4788-BBF6-624B3A18E143}" type="parTrans" cxnId="{CE763D72-E7D0-405D-9259-C956B7D6A852}">
      <dgm:prSet/>
      <dgm:spPr>
        <a:xfrm>
          <a:off x="2189929" y="474391"/>
          <a:ext cx="121481" cy="953307"/>
        </a:xfrm>
        <a:custGeom>
          <a:avLst/>
          <a:gdLst/>
          <a:ahLst/>
          <a:cxnLst/>
          <a:rect l="0" t="0" r="0" b="0"/>
          <a:pathLst>
            <a:path>
              <a:moveTo>
                <a:pt x="0" y="0"/>
              </a:moveTo>
              <a:lnTo>
                <a:pt x="0" y="953307"/>
              </a:lnTo>
              <a:lnTo>
                <a:pt x="121481" y="953307"/>
              </a:lnTo>
            </a:path>
          </a:pathLst>
        </a:custGeom>
        <a:noFill/>
        <a:ln w="25400" cap="flat" cmpd="sng" algn="ctr">
          <a:solidFill>
            <a:srgbClr val="C0504D">
              <a:hueOff val="0"/>
              <a:satOff val="0"/>
              <a:lumOff val="0"/>
              <a:alphaOff val="0"/>
            </a:srgbClr>
          </a:solidFill>
          <a:prstDash val="solid"/>
        </a:ln>
        <a:effectLst/>
      </dgm:spPr>
      <dgm:t>
        <a:bodyPr/>
        <a:lstStyle/>
        <a:p>
          <a:endParaRPr lang="lt-LT" sz="1200"/>
        </a:p>
      </dgm:t>
    </dgm:pt>
    <dgm:pt modelId="{F62B31ED-0F55-47E5-A0C1-B48A771A088B}" type="sibTrans" cxnId="{CE763D72-E7D0-405D-9259-C956B7D6A852}">
      <dgm:prSet/>
      <dgm:spPr/>
      <dgm:t>
        <a:bodyPr/>
        <a:lstStyle/>
        <a:p>
          <a:endParaRPr lang="lt-LT"/>
        </a:p>
      </dgm:t>
    </dgm:pt>
    <dgm:pt modelId="{8215C082-F746-404F-BE05-089BC9C40ECA}">
      <dgm:prSet phldrT="[Text]" custT="1"/>
      <dgm:spPr>
        <a:xfrm>
          <a:off x="3946207" y="1776865"/>
          <a:ext cx="1031337" cy="348348"/>
        </a:xfrm>
        <a:prstGeom prst="roundRect">
          <a:avLst>
            <a:gd name="adj" fmla="val 10000"/>
          </a:avLst>
        </a:prstGeom>
        <a:solidFill>
          <a:sysClr val="window" lastClr="FFFFFF">
            <a:alpha val="90000"/>
            <a:hueOff val="0"/>
            <a:satOff val="0"/>
            <a:lumOff val="0"/>
            <a:alphaOff val="0"/>
          </a:sysClr>
        </a:solidFill>
        <a:ln w="25400" cap="flat" cmpd="sng" algn="ctr">
          <a:solidFill>
            <a:srgbClr val="4BACC6">
              <a:hueOff val="0"/>
              <a:satOff val="0"/>
              <a:lumOff val="0"/>
              <a:alphaOff val="0"/>
            </a:srgbClr>
          </a:solidFill>
          <a:prstDash val="solid"/>
        </a:ln>
        <a:effectLst/>
      </dgm:spPr>
      <dgm:t>
        <a:bodyPr/>
        <a:lstStyle/>
        <a:p>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GRAIN </a:t>
          </a:r>
          <a:r>
            <a:rPr lang="lt-LT"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YIELD </a:t>
          </a:r>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&amp;</a:t>
          </a:r>
          <a:r>
            <a:rPr lang="lt-LT"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QUALITY</a:t>
          </a:r>
          <a:endParaRPr lang="lt-LT"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4F3D809F-D6C2-4526-BCC3-1B6E8B804CA8}" type="parTrans" cxnId="{96E99B8A-A12F-43C4-AB93-2D33980032A6}">
      <dgm:prSet/>
      <dgm:spPr>
        <a:xfrm>
          <a:off x="3815316" y="478418"/>
          <a:ext cx="130890" cy="1472620"/>
        </a:xfrm>
        <a:custGeom>
          <a:avLst/>
          <a:gdLst/>
          <a:ahLst/>
          <a:cxnLst/>
          <a:rect l="0" t="0" r="0" b="0"/>
          <a:pathLst>
            <a:path>
              <a:moveTo>
                <a:pt x="0" y="0"/>
              </a:moveTo>
              <a:lnTo>
                <a:pt x="0" y="1472620"/>
              </a:lnTo>
              <a:lnTo>
                <a:pt x="130890" y="1472620"/>
              </a:lnTo>
            </a:path>
          </a:pathLst>
        </a:custGeom>
        <a:noFill/>
        <a:ln w="25400" cap="flat" cmpd="sng" algn="ctr">
          <a:solidFill>
            <a:srgbClr val="C0504D">
              <a:hueOff val="0"/>
              <a:satOff val="0"/>
              <a:lumOff val="0"/>
              <a:alphaOff val="0"/>
            </a:srgbClr>
          </a:solidFill>
          <a:prstDash val="solid"/>
        </a:ln>
        <a:effectLst/>
      </dgm:spPr>
      <dgm:t>
        <a:bodyPr/>
        <a:lstStyle/>
        <a:p>
          <a:endParaRPr lang="lt-LT" sz="1200"/>
        </a:p>
      </dgm:t>
    </dgm:pt>
    <dgm:pt modelId="{173E0435-FB80-4CE6-B790-AA18D9D504EB}" type="sibTrans" cxnId="{96E99B8A-A12F-43C4-AB93-2D33980032A6}">
      <dgm:prSet/>
      <dgm:spPr/>
      <dgm:t>
        <a:bodyPr/>
        <a:lstStyle/>
        <a:p>
          <a:endParaRPr lang="lt-LT"/>
        </a:p>
      </dgm:t>
    </dgm:pt>
    <dgm:pt modelId="{358142FE-CECE-4A6A-9538-4CCB9947608E}">
      <dgm:prSet phldrT="[Text]" custT="1"/>
      <dgm:spPr>
        <a:xfrm>
          <a:off x="2311410" y="1768954"/>
          <a:ext cx="971078" cy="314265"/>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METHANE</a:t>
          </a:r>
          <a:endParaRPr lang="lt-LT" sz="1100" dirty="0">
            <a:solidFill>
              <a:srgbClr val="00B050"/>
            </a:solidFill>
            <a:latin typeface="Times New Roman" panose="02020603050405020304" pitchFamily="18" charset="0"/>
            <a:ea typeface="+mn-ea"/>
            <a:cs typeface="Times New Roman" panose="02020603050405020304" pitchFamily="18" charset="0"/>
          </a:endParaRPr>
        </a:p>
      </dgm:t>
    </dgm:pt>
    <dgm:pt modelId="{A77F7594-0503-4792-946A-90632CB2DBF9}" type="parTrans" cxnId="{B0121205-37DF-4EB6-97E4-0A3538021313}">
      <dgm:prSet/>
      <dgm:spPr>
        <a:xfrm>
          <a:off x="2189929" y="474391"/>
          <a:ext cx="121481" cy="1451696"/>
        </a:xfrm>
        <a:custGeom>
          <a:avLst/>
          <a:gdLst/>
          <a:ahLst/>
          <a:cxnLst/>
          <a:rect l="0" t="0" r="0" b="0"/>
          <a:pathLst>
            <a:path>
              <a:moveTo>
                <a:pt x="0" y="0"/>
              </a:moveTo>
              <a:lnTo>
                <a:pt x="0" y="1451696"/>
              </a:lnTo>
              <a:lnTo>
                <a:pt x="121481" y="1451696"/>
              </a:lnTo>
            </a:path>
          </a:pathLst>
        </a:custGeom>
        <a:noFill/>
        <a:ln w="25400" cap="flat" cmpd="sng" algn="ctr">
          <a:solidFill>
            <a:srgbClr val="C0504D">
              <a:hueOff val="0"/>
              <a:satOff val="0"/>
              <a:lumOff val="0"/>
              <a:alphaOff val="0"/>
            </a:srgbClr>
          </a:solidFill>
          <a:prstDash val="solid"/>
        </a:ln>
        <a:effectLst/>
      </dgm:spPr>
      <dgm:t>
        <a:bodyPr/>
        <a:lstStyle/>
        <a:p>
          <a:endParaRPr lang="lt-LT" sz="1200"/>
        </a:p>
      </dgm:t>
    </dgm:pt>
    <dgm:pt modelId="{0A8E6AD4-6179-4B89-B74A-CCFC53B72087}" type="sibTrans" cxnId="{B0121205-37DF-4EB6-97E4-0A3538021313}">
      <dgm:prSet/>
      <dgm:spPr/>
      <dgm:t>
        <a:bodyPr/>
        <a:lstStyle/>
        <a:p>
          <a:endParaRPr lang="lt-LT"/>
        </a:p>
      </dgm:t>
    </dgm:pt>
    <dgm:pt modelId="{8F9AF1E3-4CF7-4884-A2D2-204928EFC9DA}">
      <dgm:prSet phldrT="[Text]" custT="1"/>
      <dgm:spPr>
        <a:xfrm>
          <a:off x="3946207" y="679002"/>
          <a:ext cx="1031337" cy="348348"/>
        </a:xfrm>
        <a:prstGeom prst="roundRect">
          <a:avLst>
            <a:gd name="adj" fmla="val 10000"/>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gm:spPr>
      <dgm:t>
        <a:bodyPr/>
        <a:lstStyle/>
        <a:p>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SOIL CHEMICAL  &amp; PHYSICAL ANALYSIS</a:t>
          </a:r>
          <a:endParaRPr lang="lt-LT" sz="1100" dirty="0">
            <a:solidFill>
              <a:srgbClr val="00B050"/>
            </a:solidFill>
            <a:latin typeface="Times New Roman" panose="02020603050405020304" pitchFamily="18" charset="0"/>
            <a:ea typeface="+mn-ea"/>
            <a:cs typeface="Times New Roman" panose="02020603050405020304" pitchFamily="18" charset="0"/>
          </a:endParaRPr>
        </a:p>
      </dgm:t>
    </dgm:pt>
    <dgm:pt modelId="{11EDC279-03C0-4E04-8056-327DA634E690}" type="parTrans" cxnId="{FC93608A-3521-48E2-A9E9-9228B414BA16}">
      <dgm:prSet/>
      <dgm:spPr>
        <a:xfrm>
          <a:off x="3815316" y="478418"/>
          <a:ext cx="130890" cy="374757"/>
        </a:xfrm>
        <a:custGeom>
          <a:avLst/>
          <a:gdLst/>
          <a:ahLst/>
          <a:cxnLst/>
          <a:rect l="0" t="0" r="0" b="0"/>
          <a:pathLst>
            <a:path>
              <a:moveTo>
                <a:pt x="0" y="0"/>
              </a:moveTo>
              <a:lnTo>
                <a:pt x="0" y="374757"/>
              </a:lnTo>
              <a:lnTo>
                <a:pt x="130890" y="374757"/>
              </a:lnTo>
            </a:path>
          </a:pathLst>
        </a:custGeom>
        <a:noFill/>
        <a:ln w="25400" cap="flat" cmpd="sng" algn="ctr">
          <a:solidFill>
            <a:srgbClr val="C0504D">
              <a:hueOff val="0"/>
              <a:satOff val="0"/>
              <a:lumOff val="0"/>
              <a:alphaOff val="0"/>
            </a:srgbClr>
          </a:solidFill>
          <a:prstDash val="solid"/>
        </a:ln>
        <a:effectLst/>
      </dgm:spPr>
      <dgm:t>
        <a:bodyPr/>
        <a:lstStyle/>
        <a:p>
          <a:endParaRPr lang="lt-LT" sz="1200"/>
        </a:p>
      </dgm:t>
    </dgm:pt>
    <dgm:pt modelId="{1999CD8D-689D-425C-B3BD-BA28203E4AB0}" type="sibTrans" cxnId="{FC93608A-3521-48E2-A9E9-9228B414BA16}">
      <dgm:prSet/>
      <dgm:spPr/>
      <dgm:t>
        <a:bodyPr/>
        <a:lstStyle/>
        <a:p>
          <a:endParaRPr lang="lt-LT"/>
        </a:p>
      </dgm:t>
    </dgm:pt>
    <dgm:pt modelId="{C0D800AA-40D0-4F72-A35B-E15E24436B0E}">
      <dgm:prSet phldrT="[Text]" custT="1"/>
      <dgm:spPr>
        <a:xfrm>
          <a:off x="3946207" y="1227933"/>
          <a:ext cx="1031337" cy="348348"/>
        </a:xfrm>
        <a:prstGeom prst="roundRect">
          <a:avLst>
            <a:gd name="adj" fmla="val 10000"/>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BIOMASS YIELD &amp; </a:t>
          </a:r>
          <a:r>
            <a:rPr lang="lt-LT"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CHEMICAL</a:t>
          </a:r>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COMPOSITION</a:t>
          </a:r>
          <a:endParaRPr lang="lt-LT"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0F6283F9-38DF-4FC6-B9F4-B5F21BEB840B}" type="parTrans" cxnId="{F015B6D5-EC8E-4FEA-AA0C-848ADCAE9085}">
      <dgm:prSet/>
      <dgm:spPr>
        <a:xfrm>
          <a:off x="3815316" y="478418"/>
          <a:ext cx="130890" cy="923689"/>
        </a:xfrm>
        <a:custGeom>
          <a:avLst/>
          <a:gdLst/>
          <a:ahLst/>
          <a:cxnLst/>
          <a:rect l="0" t="0" r="0" b="0"/>
          <a:pathLst>
            <a:path>
              <a:moveTo>
                <a:pt x="0" y="0"/>
              </a:moveTo>
              <a:lnTo>
                <a:pt x="0" y="923689"/>
              </a:lnTo>
              <a:lnTo>
                <a:pt x="130890" y="923689"/>
              </a:lnTo>
            </a:path>
          </a:pathLst>
        </a:custGeom>
        <a:noFill/>
        <a:ln w="25400" cap="flat" cmpd="sng" algn="ctr">
          <a:solidFill>
            <a:srgbClr val="C0504D">
              <a:hueOff val="0"/>
              <a:satOff val="0"/>
              <a:lumOff val="0"/>
              <a:alphaOff val="0"/>
            </a:srgbClr>
          </a:solidFill>
          <a:prstDash val="solid"/>
        </a:ln>
        <a:effectLst/>
      </dgm:spPr>
      <dgm:t>
        <a:bodyPr/>
        <a:lstStyle/>
        <a:p>
          <a:endParaRPr lang="lt-LT" sz="1200"/>
        </a:p>
      </dgm:t>
    </dgm:pt>
    <dgm:pt modelId="{4E9F5D05-BAE9-4141-8F7E-9FFF9342836D}" type="sibTrans" cxnId="{F015B6D5-EC8E-4FEA-AA0C-848ADCAE9085}">
      <dgm:prSet/>
      <dgm:spPr/>
      <dgm:t>
        <a:bodyPr/>
        <a:lstStyle/>
        <a:p>
          <a:endParaRPr lang="lt-LT"/>
        </a:p>
      </dgm:t>
    </dgm:pt>
    <dgm:pt modelId="{5B7F7433-34A9-4C35-BC3E-3185B2FE790F}">
      <dgm:prSet phldrT="[Text]" custT="1"/>
      <dgm:spPr>
        <a:xfrm>
          <a:off x="3684425" y="429"/>
          <a:ext cx="1308909" cy="477989"/>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400" b="1" i="1" dirty="0">
              <a:solidFill>
                <a:sysClr val="window" lastClr="FFFFFF"/>
              </a:solidFill>
              <a:latin typeface="Times New Roman" panose="02020603050405020304" pitchFamily="18" charset="0"/>
              <a:ea typeface="+mn-ea"/>
              <a:cs typeface="Times New Roman" panose="02020603050405020304" pitchFamily="18" charset="0"/>
            </a:rPr>
            <a:t>PRE &amp; POST HARVEST ANALYSIS</a:t>
          </a:r>
        </a:p>
      </dgm:t>
    </dgm:pt>
    <dgm:pt modelId="{541855FB-FDCB-4BAD-AAB7-648683E46FA2}" type="sibTrans" cxnId="{10BEF8B2-3F24-4153-AA9C-EED4DCD6E755}">
      <dgm:prSet/>
      <dgm:spPr/>
      <dgm:t>
        <a:bodyPr/>
        <a:lstStyle/>
        <a:p>
          <a:endParaRPr lang="lt-LT"/>
        </a:p>
      </dgm:t>
    </dgm:pt>
    <dgm:pt modelId="{B20B603D-D41A-4620-B2EE-E75E5BFC948A}" type="parTrans" cxnId="{10BEF8B2-3F24-4153-AA9C-EED4DCD6E755}">
      <dgm:prSet/>
      <dgm:spPr/>
      <dgm:t>
        <a:bodyPr/>
        <a:lstStyle/>
        <a:p>
          <a:endParaRPr lang="lt-LT"/>
        </a:p>
      </dgm:t>
    </dgm:pt>
    <dgm:pt modelId="{144A27EA-AE1E-4420-9F2A-19EC46F83CB3}">
      <dgm:prSet phldrT="[Text]" custT="1"/>
      <dgm:spPr>
        <a:xfrm>
          <a:off x="720340" y="637072"/>
          <a:ext cx="981477" cy="396600"/>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r>
            <a:rPr lang="en-US"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SOIL MICROBIAL BIOMASS CARBON</a:t>
          </a:r>
          <a:endParaRPr lang="lt-LT" sz="11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5183A389-10B8-417E-87F6-CA19AEF8B7DE}" type="parTrans" cxnId="{E1074047-E764-4C11-8346-DC93A4C1A185}">
      <dgm:prSet/>
      <dgm:spPr>
        <a:xfrm>
          <a:off x="606702" y="436489"/>
          <a:ext cx="113637" cy="398883"/>
        </a:xfrm>
        <a:noFill/>
        <a:ln w="25400" cap="flat" cmpd="sng" algn="ctr">
          <a:solidFill>
            <a:srgbClr val="C0504D">
              <a:hueOff val="0"/>
              <a:satOff val="0"/>
              <a:lumOff val="0"/>
              <a:alphaOff val="0"/>
            </a:srgbClr>
          </a:solidFill>
          <a:prstDash val="solid"/>
        </a:ln>
        <a:effectLst/>
      </dgm:spPr>
      <dgm:t>
        <a:bodyPr/>
        <a:lstStyle/>
        <a:p>
          <a:endParaRPr lang="lt-LT" sz="1200"/>
        </a:p>
      </dgm:t>
    </dgm:pt>
    <dgm:pt modelId="{0F70BFBA-6E14-4309-B648-B8A4E047DA2D}" type="sibTrans" cxnId="{E1074047-E764-4C11-8346-DC93A4C1A185}">
      <dgm:prSet/>
      <dgm:spPr/>
      <dgm:t>
        <a:bodyPr/>
        <a:lstStyle/>
        <a:p>
          <a:endParaRPr lang="lt-LT"/>
        </a:p>
      </dgm:t>
    </dgm:pt>
    <dgm:pt modelId="{A8E7FBBC-4B93-48D0-84D5-131A8EB9B6DE}" type="pres">
      <dgm:prSet presAssocID="{B6B49226-FEA6-40D9-A41D-975748804DDA}" presName="diagram" presStyleCnt="0">
        <dgm:presLayoutVars>
          <dgm:chPref val="1"/>
          <dgm:dir/>
          <dgm:animOne val="branch"/>
          <dgm:animLvl val="lvl"/>
          <dgm:resizeHandles/>
        </dgm:presLayoutVars>
      </dgm:prSet>
      <dgm:spPr/>
    </dgm:pt>
    <dgm:pt modelId="{F9510BB2-96E8-40D4-835C-5206850C3FF0}" type="pres">
      <dgm:prSet presAssocID="{0D188015-7A4C-4C8F-9694-55F1CCF18C69}" presName="root" presStyleCnt="0"/>
      <dgm:spPr/>
    </dgm:pt>
    <dgm:pt modelId="{B2992449-6A3C-4A93-AEF2-38FD737B35CE}" type="pres">
      <dgm:prSet presAssocID="{0D188015-7A4C-4C8F-9694-55F1CCF18C69}" presName="rootComposite" presStyleCnt="0"/>
      <dgm:spPr/>
    </dgm:pt>
    <dgm:pt modelId="{763FF908-C875-43BD-A26F-E11F2AE8AE47}" type="pres">
      <dgm:prSet presAssocID="{0D188015-7A4C-4C8F-9694-55F1CCF18C69}" presName="rootText" presStyleLbl="node1" presStyleIdx="0" presStyleCnt="3" custScaleX="111377" custScaleY="62777" custLinFactNeighborX="4962" custLinFactNeighborY="-1811"/>
      <dgm:spPr/>
    </dgm:pt>
    <dgm:pt modelId="{89795BF3-4DEF-45F4-B871-B5B13D00ED47}" type="pres">
      <dgm:prSet presAssocID="{0D188015-7A4C-4C8F-9694-55F1CCF18C69}" presName="rootConnector" presStyleLbl="node1" presStyleIdx="0" presStyleCnt="3"/>
      <dgm:spPr/>
    </dgm:pt>
    <dgm:pt modelId="{98E3076E-7F82-4F5F-A21B-216F37405BBC}" type="pres">
      <dgm:prSet presAssocID="{0D188015-7A4C-4C8F-9694-55F1CCF18C69}" presName="childShape" presStyleCnt="0"/>
      <dgm:spPr/>
    </dgm:pt>
    <dgm:pt modelId="{4E006769-CE6B-4425-A18F-E76BAE0D3D6B}" type="pres">
      <dgm:prSet presAssocID="{5183A389-10B8-417E-87F6-CA19AEF8B7DE}" presName="Name13" presStyleLbl="parChTrans1D2" presStyleIdx="0" presStyleCnt="7"/>
      <dgm:spPr>
        <a:custGeom>
          <a:avLst/>
          <a:gdLst/>
          <a:ahLst/>
          <a:cxnLst/>
          <a:rect l="0" t="0" r="0" b="0"/>
          <a:pathLst>
            <a:path>
              <a:moveTo>
                <a:pt x="0" y="0"/>
              </a:moveTo>
              <a:lnTo>
                <a:pt x="0" y="398883"/>
              </a:lnTo>
              <a:lnTo>
                <a:pt x="113637" y="398883"/>
              </a:lnTo>
            </a:path>
          </a:pathLst>
        </a:custGeom>
      </dgm:spPr>
    </dgm:pt>
    <dgm:pt modelId="{72BAA7C7-0E98-4C7A-96E7-12B888ED4BCE}" type="pres">
      <dgm:prSet presAssocID="{144A27EA-AE1E-4420-9F2A-19EC46F83CB3}" presName="childText" presStyleLbl="bgAcc1" presStyleIdx="0" presStyleCnt="7" custScaleX="159907" custScaleY="41504" custLinFactNeighborX="-624" custLinFactNeighborY="-16181">
        <dgm:presLayoutVars>
          <dgm:bulletEnabled val="1"/>
        </dgm:presLayoutVars>
      </dgm:prSet>
      <dgm:spPr>
        <a:prstGeom prst="roundRect">
          <a:avLst>
            <a:gd name="adj" fmla="val 10000"/>
          </a:avLst>
        </a:prstGeom>
      </dgm:spPr>
    </dgm:pt>
    <dgm:pt modelId="{BDB04819-ECF5-4311-81D4-6B715AA74570}" type="pres">
      <dgm:prSet presAssocID="{3739E75A-CE35-4B0E-852F-92C0B642411E}" presName="Name13" presStyleLbl="parChTrans1D2" presStyleIdx="1" presStyleCnt="7"/>
      <dgm:spPr/>
    </dgm:pt>
    <dgm:pt modelId="{B617BF7B-99EE-4FC3-BD47-B4608682F7F6}" type="pres">
      <dgm:prSet presAssocID="{3A9C93F7-23A2-4ABE-970B-D76D62E69098}" presName="childText" presStyleLbl="bgAcc1" presStyleIdx="1" presStyleCnt="7" custScaleX="164155" custScaleY="72303" custLinFactNeighborX="-583" custLinFactNeighborY="-25658">
        <dgm:presLayoutVars>
          <dgm:bulletEnabled val="1"/>
        </dgm:presLayoutVars>
      </dgm:prSet>
      <dgm:spPr/>
    </dgm:pt>
    <dgm:pt modelId="{1C2DB883-ABC3-4217-8E53-540873C613AA}" type="pres">
      <dgm:prSet presAssocID="{64BA16BB-7F1E-44CB-93FA-225D52C17FCB}" presName="root" presStyleCnt="0"/>
      <dgm:spPr/>
    </dgm:pt>
    <dgm:pt modelId="{ADB1BA47-A640-4B57-8A26-D74934A5D370}" type="pres">
      <dgm:prSet presAssocID="{64BA16BB-7F1E-44CB-93FA-225D52C17FCB}" presName="rootComposite" presStyleCnt="0"/>
      <dgm:spPr/>
    </dgm:pt>
    <dgm:pt modelId="{B07ADA70-1804-480D-86B1-DC93FE58ED1D}" type="pres">
      <dgm:prSet presAssocID="{64BA16BB-7F1E-44CB-93FA-225D52C17FCB}" presName="rootText" presStyleLbl="node1" presStyleIdx="1" presStyleCnt="3" custScaleX="140240" custScaleY="70147" custLinFactNeighborX="8538" custLinFactNeighborY="9553"/>
      <dgm:spPr/>
    </dgm:pt>
    <dgm:pt modelId="{4B0DD265-C072-4A6F-9D61-FBA83D157361}" type="pres">
      <dgm:prSet presAssocID="{64BA16BB-7F1E-44CB-93FA-225D52C17FCB}" presName="rootConnector" presStyleLbl="node1" presStyleIdx="1" presStyleCnt="3"/>
      <dgm:spPr/>
    </dgm:pt>
    <dgm:pt modelId="{5DEB0E28-D656-44C9-B555-B39B485CB57C}" type="pres">
      <dgm:prSet presAssocID="{64BA16BB-7F1E-44CB-93FA-225D52C17FCB}" presName="childShape" presStyleCnt="0"/>
      <dgm:spPr/>
    </dgm:pt>
    <dgm:pt modelId="{5AFB7828-BBC3-4B03-A759-0ECE96E7C2F3}" type="pres">
      <dgm:prSet presAssocID="{3752FFD3-91D5-4788-BBF6-624B3A18E143}" presName="Name13" presStyleLbl="parChTrans1D2" presStyleIdx="2" presStyleCnt="7"/>
      <dgm:spPr/>
    </dgm:pt>
    <dgm:pt modelId="{E0A59F69-E742-47AE-858C-7B2D741BFCDB}" type="pres">
      <dgm:prSet presAssocID="{6721F215-2DD7-48A8-A093-5B5F9300B67C}" presName="childText" presStyleLbl="bgAcc1" presStyleIdx="2" presStyleCnt="7" custScaleX="139914" custScaleY="43484" custLinFactNeighborX="-10371" custLinFactNeighborY="-3750">
        <dgm:presLayoutVars>
          <dgm:bulletEnabled val="1"/>
        </dgm:presLayoutVars>
      </dgm:prSet>
      <dgm:spPr/>
    </dgm:pt>
    <dgm:pt modelId="{45ED5FD7-FFB4-4231-91E5-AFF96343A3F6}" type="pres">
      <dgm:prSet presAssocID="{A77F7594-0503-4792-946A-90632CB2DBF9}" presName="Name13" presStyleLbl="parChTrans1D2" presStyleIdx="3" presStyleCnt="7"/>
      <dgm:spPr/>
    </dgm:pt>
    <dgm:pt modelId="{5DF22834-FFEA-4B39-9055-639200DD1AC5}" type="pres">
      <dgm:prSet presAssocID="{358142FE-CECE-4A6A-9538-4CCB9947608E}" presName="childText" presStyleLbl="bgAcc1" presStyleIdx="3" presStyleCnt="7" custScaleX="138975" custScaleY="39182" custLinFactNeighborX="-10278" custLinFactNeighborY="-20576">
        <dgm:presLayoutVars>
          <dgm:bulletEnabled val="1"/>
        </dgm:presLayoutVars>
      </dgm:prSet>
      <dgm:spPr/>
    </dgm:pt>
    <dgm:pt modelId="{1A5C6442-DB09-476C-BA45-63F1877712D1}" type="pres">
      <dgm:prSet presAssocID="{5B7F7433-34A9-4C35-BC3E-3185B2FE790F}" presName="root" presStyleCnt="0"/>
      <dgm:spPr/>
    </dgm:pt>
    <dgm:pt modelId="{CD8B1BE8-DA82-4B13-A43F-5CDC622F08AF}" type="pres">
      <dgm:prSet presAssocID="{5B7F7433-34A9-4C35-BC3E-3185B2FE790F}" presName="rootComposite" presStyleCnt="0"/>
      <dgm:spPr/>
    </dgm:pt>
    <dgm:pt modelId="{D3344D16-FC5B-42EF-AC48-796EDE3741D6}" type="pres">
      <dgm:prSet presAssocID="{5B7F7433-34A9-4C35-BC3E-3185B2FE790F}" presName="rootText" presStyleLbl="node1" presStyleIdx="2" presStyleCnt="3" custScaleX="131848" custScaleY="71060" custLinFactNeighborX="-8543" custLinFactNeighborY="-3030"/>
      <dgm:spPr/>
    </dgm:pt>
    <dgm:pt modelId="{BEFF4C13-E4CD-47F9-ABC7-8666FCCFA349}" type="pres">
      <dgm:prSet presAssocID="{5B7F7433-34A9-4C35-BC3E-3185B2FE790F}" presName="rootConnector" presStyleLbl="node1" presStyleIdx="2" presStyleCnt="3"/>
      <dgm:spPr/>
    </dgm:pt>
    <dgm:pt modelId="{F46A6928-792D-49B2-9FAA-34127EC852F6}" type="pres">
      <dgm:prSet presAssocID="{5B7F7433-34A9-4C35-BC3E-3185B2FE790F}" presName="childShape" presStyleCnt="0"/>
      <dgm:spPr/>
    </dgm:pt>
    <dgm:pt modelId="{226FCA86-1C3E-469B-BFB2-EF7ADA9F8AE5}" type="pres">
      <dgm:prSet presAssocID="{11EDC279-03C0-4E04-8056-327DA634E690}" presName="Name13" presStyleLbl="parChTrans1D2" presStyleIdx="4" presStyleCnt="7"/>
      <dgm:spPr/>
    </dgm:pt>
    <dgm:pt modelId="{B500DA64-9160-45A7-9458-5EBC41A47348}" type="pres">
      <dgm:prSet presAssocID="{8F9AF1E3-4CF7-4884-A2D2-204928EFC9DA}" presName="childText" presStyleLbl="bgAcc1" presStyleIdx="4" presStyleCnt="7" custScaleX="149315" custScaleY="41833" custLinFactNeighborX="-17938" custLinFactNeighborY="-20731">
        <dgm:presLayoutVars>
          <dgm:bulletEnabled val="1"/>
        </dgm:presLayoutVars>
      </dgm:prSet>
      <dgm:spPr/>
    </dgm:pt>
    <dgm:pt modelId="{7C886FCA-CAC4-46B8-B1C4-0CC437BECFDE}" type="pres">
      <dgm:prSet presAssocID="{0F6283F9-38DF-4FC6-B9F4-B5F21BEB840B}" presName="Name13" presStyleLbl="parChTrans1D2" presStyleIdx="5" presStyleCnt="7"/>
      <dgm:spPr/>
    </dgm:pt>
    <dgm:pt modelId="{CF1700F6-EFBB-485D-8EEB-09F9AB077EDE}" type="pres">
      <dgm:prSet presAssocID="{C0D800AA-40D0-4F72-A35B-E15E24436B0E}" presName="childText" presStyleLbl="bgAcc1" presStyleIdx="5" presStyleCnt="7" custScaleX="148906" custScaleY="46357" custLinFactNeighborX="-17938" custLinFactNeighborY="-40215">
        <dgm:presLayoutVars>
          <dgm:bulletEnabled val="1"/>
        </dgm:presLayoutVars>
      </dgm:prSet>
      <dgm:spPr/>
    </dgm:pt>
    <dgm:pt modelId="{DD49653B-3E47-4F1F-8487-63348E8D98E4}" type="pres">
      <dgm:prSet presAssocID="{4F3D809F-D6C2-4526-BCC3-1B6E8B804CA8}" presName="Name13" presStyleLbl="parChTrans1D2" presStyleIdx="6" presStyleCnt="7"/>
      <dgm:spPr/>
    </dgm:pt>
    <dgm:pt modelId="{2192CA6C-ADF8-4FA0-92DF-8E02080C6436}" type="pres">
      <dgm:prSet presAssocID="{8215C082-F746-404F-BE05-089BC9C40ECA}" presName="childText" presStyleLbl="bgAcc1" presStyleIdx="6" presStyleCnt="7" custScaleX="151133" custScaleY="43243" custLinFactNeighborX="-17938" custLinFactNeighborY="-55743">
        <dgm:presLayoutVars>
          <dgm:bulletEnabled val="1"/>
        </dgm:presLayoutVars>
      </dgm:prSet>
      <dgm:spPr/>
    </dgm:pt>
  </dgm:ptLst>
  <dgm:cxnLst>
    <dgm:cxn modelId="{B0121205-37DF-4EB6-97E4-0A3538021313}" srcId="{64BA16BB-7F1E-44CB-93FA-225D52C17FCB}" destId="{358142FE-CECE-4A6A-9538-4CCB9947608E}" srcOrd="1" destOrd="0" parTransId="{A77F7594-0503-4792-946A-90632CB2DBF9}" sibTransId="{0A8E6AD4-6179-4B89-B74A-CCFC53B72087}"/>
    <dgm:cxn modelId="{2A583A17-438F-4704-BD3D-EC07581C3DA7}" type="presOf" srcId="{A77F7594-0503-4792-946A-90632CB2DBF9}" destId="{45ED5FD7-FFB4-4231-91E5-AFF96343A3F6}" srcOrd="0" destOrd="0" presId="urn:microsoft.com/office/officeart/2005/8/layout/hierarchy3"/>
    <dgm:cxn modelId="{E9154C21-8367-45AF-8A40-F4B71636B53B}" srcId="{B6B49226-FEA6-40D9-A41D-975748804DDA}" destId="{0D188015-7A4C-4C8F-9694-55F1CCF18C69}" srcOrd="0" destOrd="0" parTransId="{F56CA4D2-E009-4EAE-9853-5102B44D15F5}" sibTransId="{12E8F690-ED75-4080-899C-797B51AC07EC}"/>
    <dgm:cxn modelId="{6D45E125-ECEC-4761-84B1-533FB621FB61}" type="presOf" srcId="{3A9C93F7-23A2-4ABE-970B-D76D62E69098}" destId="{B617BF7B-99EE-4FC3-BD47-B4608682F7F6}" srcOrd="0" destOrd="0" presId="urn:microsoft.com/office/officeart/2005/8/layout/hierarchy3"/>
    <dgm:cxn modelId="{23B41234-3701-423A-955A-8BB8CA7887E3}" type="presOf" srcId="{0D188015-7A4C-4C8F-9694-55F1CCF18C69}" destId="{763FF908-C875-43BD-A26F-E11F2AE8AE47}" srcOrd="0" destOrd="0" presId="urn:microsoft.com/office/officeart/2005/8/layout/hierarchy3"/>
    <dgm:cxn modelId="{B8F70740-6BB2-42CB-B256-5252045C5F95}" type="presOf" srcId="{5B7F7433-34A9-4C35-BC3E-3185B2FE790F}" destId="{BEFF4C13-E4CD-47F9-ABC7-8666FCCFA349}" srcOrd="1" destOrd="0" presId="urn:microsoft.com/office/officeart/2005/8/layout/hierarchy3"/>
    <dgm:cxn modelId="{4C66F45C-700F-4FA9-9965-10A9F68ACC22}" type="presOf" srcId="{358142FE-CECE-4A6A-9538-4CCB9947608E}" destId="{5DF22834-FFEA-4B39-9055-639200DD1AC5}" srcOrd="0" destOrd="0" presId="urn:microsoft.com/office/officeart/2005/8/layout/hierarchy3"/>
    <dgm:cxn modelId="{613A6841-96C9-4769-B5AF-4E4D46049ED4}" srcId="{0D188015-7A4C-4C8F-9694-55F1CCF18C69}" destId="{3A9C93F7-23A2-4ABE-970B-D76D62E69098}" srcOrd="1" destOrd="0" parTransId="{3739E75A-CE35-4B0E-852F-92C0B642411E}" sibTransId="{B6BA976E-5460-4DC6-A59F-4BC838EF0879}"/>
    <dgm:cxn modelId="{2A224144-D7C7-4341-9B71-CAFE16406588}" type="presOf" srcId="{6721F215-2DD7-48A8-A093-5B5F9300B67C}" destId="{E0A59F69-E742-47AE-858C-7B2D741BFCDB}" srcOrd="0" destOrd="0" presId="urn:microsoft.com/office/officeart/2005/8/layout/hierarchy3"/>
    <dgm:cxn modelId="{0D133365-0CB0-46BF-AD85-4E19BA759DF5}" type="presOf" srcId="{0F6283F9-38DF-4FC6-B9F4-B5F21BEB840B}" destId="{7C886FCA-CAC4-46B8-B1C4-0CC437BECFDE}" srcOrd="0" destOrd="0" presId="urn:microsoft.com/office/officeart/2005/8/layout/hierarchy3"/>
    <dgm:cxn modelId="{2998B165-FD0D-4716-8C75-7C6C5EDB4A43}" type="presOf" srcId="{5183A389-10B8-417E-87F6-CA19AEF8B7DE}" destId="{4E006769-CE6B-4425-A18F-E76BAE0D3D6B}" srcOrd="0" destOrd="0" presId="urn:microsoft.com/office/officeart/2005/8/layout/hierarchy3"/>
    <dgm:cxn modelId="{E1074047-E764-4C11-8346-DC93A4C1A185}" srcId="{0D188015-7A4C-4C8F-9694-55F1CCF18C69}" destId="{144A27EA-AE1E-4420-9F2A-19EC46F83CB3}" srcOrd="0" destOrd="0" parTransId="{5183A389-10B8-417E-87F6-CA19AEF8B7DE}" sibTransId="{0F70BFBA-6E14-4309-B648-B8A4E047DA2D}"/>
    <dgm:cxn modelId="{8B656147-2967-44A2-8DBF-F7BC0133FCF1}" type="presOf" srcId="{C0D800AA-40D0-4F72-A35B-E15E24436B0E}" destId="{CF1700F6-EFBB-485D-8EEB-09F9AB077EDE}" srcOrd="0" destOrd="0" presId="urn:microsoft.com/office/officeart/2005/8/layout/hierarchy3"/>
    <dgm:cxn modelId="{9CF4F270-00E1-45A6-B659-F6B9D1384142}" type="presOf" srcId="{11EDC279-03C0-4E04-8056-327DA634E690}" destId="{226FCA86-1C3E-469B-BFB2-EF7ADA9F8AE5}" srcOrd="0" destOrd="0" presId="urn:microsoft.com/office/officeart/2005/8/layout/hierarchy3"/>
    <dgm:cxn modelId="{CE763D72-E7D0-405D-9259-C956B7D6A852}" srcId="{64BA16BB-7F1E-44CB-93FA-225D52C17FCB}" destId="{6721F215-2DD7-48A8-A093-5B5F9300B67C}" srcOrd="0" destOrd="0" parTransId="{3752FFD3-91D5-4788-BBF6-624B3A18E143}" sibTransId="{F62B31ED-0F55-47E5-A0C1-B48A771A088B}"/>
    <dgm:cxn modelId="{42D3AC78-F184-42B5-9ABC-0AF0412869AE}" type="presOf" srcId="{8215C082-F746-404F-BE05-089BC9C40ECA}" destId="{2192CA6C-ADF8-4FA0-92DF-8E02080C6436}" srcOrd="0" destOrd="0" presId="urn:microsoft.com/office/officeart/2005/8/layout/hierarchy3"/>
    <dgm:cxn modelId="{0FA8C079-5090-4C8C-A2BA-AA09866FDA6E}" type="presOf" srcId="{5B7F7433-34A9-4C35-BC3E-3185B2FE790F}" destId="{D3344D16-FC5B-42EF-AC48-796EDE3741D6}" srcOrd="0" destOrd="0" presId="urn:microsoft.com/office/officeart/2005/8/layout/hierarchy3"/>
    <dgm:cxn modelId="{6C6A9A84-65B3-47F4-8B2E-990BC28511C3}" type="presOf" srcId="{4F3D809F-D6C2-4526-BCC3-1B6E8B804CA8}" destId="{DD49653B-3E47-4F1F-8487-63348E8D98E4}" srcOrd="0" destOrd="0" presId="urn:microsoft.com/office/officeart/2005/8/layout/hierarchy3"/>
    <dgm:cxn modelId="{FC93608A-3521-48E2-A9E9-9228B414BA16}" srcId="{5B7F7433-34A9-4C35-BC3E-3185B2FE790F}" destId="{8F9AF1E3-4CF7-4884-A2D2-204928EFC9DA}" srcOrd="0" destOrd="0" parTransId="{11EDC279-03C0-4E04-8056-327DA634E690}" sibTransId="{1999CD8D-689D-425C-B3BD-BA28203E4AB0}"/>
    <dgm:cxn modelId="{96E99B8A-A12F-43C4-AB93-2D33980032A6}" srcId="{5B7F7433-34A9-4C35-BC3E-3185B2FE790F}" destId="{8215C082-F746-404F-BE05-089BC9C40ECA}" srcOrd="2" destOrd="0" parTransId="{4F3D809F-D6C2-4526-BCC3-1B6E8B804CA8}" sibTransId="{173E0435-FB80-4CE6-B790-AA18D9D504EB}"/>
    <dgm:cxn modelId="{A1A66898-E734-4409-BD3B-4B97825A327C}" type="presOf" srcId="{144A27EA-AE1E-4420-9F2A-19EC46F83CB3}" destId="{72BAA7C7-0E98-4C7A-96E7-12B888ED4BCE}" srcOrd="0" destOrd="0" presId="urn:microsoft.com/office/officeart/2005/8/layout/hierarchy3"/>
    <dgm:cxn modelId="{0083F6A5-AEC4-4D0C-A461-FCC1C57622A6}" type="presOf" srcId="{3752FFD3-91D5-4788-BBF6-624B3A18E143}" destId="{5AFB7828-BBC3-4B03-A759-0ECE96E7C2F3}" srcOrd="0" destOrd="0" presId="urn:microsoft.com/office/officeart/2005/8/layout/hierarchy3"/>
    <dgm:cxn modelId="{4FB82CA9-204D-4B77-A066-E17553D7092C}" type="presOf" srcId="{64BA16BB-7F1E-44CB-93FA-225D52C17FCB}" destId="{4B0DD265-C072-4A6F-9D61-FBA83D157361}" srcOrd="1" destOrd="0" presId="urn:microsoft.com/office/officeart/2005/8/layout/hierarchy3"/>
    <dgm:cxn modelId="{10BEF8B2-3F24-4153-AA9C-EED4DCD6E755}" srcId="{B6B49226-FEA6-40D9-A41D-975748804DDA}" destId="{5B7F7433-34A9-4C35-BC3E-3185B2FE790F}" srcOrd="2" destOrd="0" parTransId="{B20B603D-D41A-4620-B2EE-E75E5BFC948A}" sibTransId="{541855FB-FDCB-4BAD-AAB7-648683E46FA2}"/>
    <dgm:cxn modelId="{88F4B5BA-DA37-460F-8800-5DFFD33D4EDB}" type="presOf" srcId="{8F9AF1E3-4CF7-4884-A2D2-204928EFC9DA}" destId="{B500DA64-9160-45A7-9458-5EBC41A47348}" srcOrd="0" destOrd="0" presId="urn:microsoft.com/office/officeart/2005/8/layout/hierarchy3"/>
    <dgm:cxn modelId="{0BD30DBE-0230-484B-9627-A79639B19D88}" srcId="{B6B49226-FEA6-40D9-A41D-975748804DDA}" destId="{64BA16BB-7F1E-44CB-93FA-225D52C17FCB}" srcOrd="1" destOrd="0" parTransId="{948B7B68-7D95-441E-BFDA-2C52B84A4AB0}" sibTransId="{420EEDDD-D6B7-44F6-B7E3-AF602721DB5E}"/>
    <dgm:cxn modelId="{F015B6D5-EC8E-4FEA-AA0C-848ADCAE9085}" srcId="{5B7F7433-34A9-4C35-BC3E-3185B2FE790F}" destId="{C0D800AA-40D0-4F72-A35B-E15E24436B0E}" srcOrd="1" destOrd="0" parTransId="{0F6283F9-38DF-4FC6-B9F4-B5F21BEB840B}" sibTransId="{4E9F5D05-BAE9-4141-8F7E-9FFF9342836D}"/>
    <dgm:cxn modelId="{850CF2E4-5AB5-465A-A698-CBB591446607}" type="presOf" srcId="{3739E75A-CE35-4B0E-852F-92C0B642411E}" destId="{BDB04819-ECF5-4311-81D4-6B715AA74570}" srcOrd="0" destOrd="0" presId="urn:microsoft.com/office/officeart/2005/8/layout/hierarchy3"/>
    <dgm:cxn modelId="{9287A9F0-D1FE-4CBF-800F-258182674914}" type="presOf" srcId="{64BA16BB-7F1E-44CB-93FA-225D52C17FCB}" destId="{B07ADA70-1804-480D-86B1-DC93FE58ED1D}" srcOrd="0" destOrd="0" presId="urn:microsoft.com/office/officeart/2005/8/layout/hierarchy3"/>
    <dgm:cxn modelId="{3A545FF5-6B86-4780-8D82-CC79323DE048}" type="presOf" srcId="{B6B49226-FEA6-40D9-A41D-975748804DDA}" destId="{A8E7FBBC-4B93-48D0-84D5-131A8EB9B6DE}" srcOrd="0" destOrd="0" presId="urn:microsoft.com/office/officeart/2005/8/layout/hierarchy3"/>
    <dgm:cxn modelId="{62A307F9-EC40-495B-BDCE-679BFEB67F87}" type="presOf" srcId="{0D188015-7A4C-4C8F-9694-55F1CCF18C69}" destId="{89795BF3-4DEF-45F4-B871-B5B13D00ED47}" srcOrd="1" destOrd="0" presId="urn:microsoft.com/office/officeart/2005/8/layout/hierarchy3"/>
    <dgm:cxn modelId="{57BA723D-8047-4139-B533-49EB8AB05A44}" type="presParOf" srcId="{A8E7FBBC-4B93-48D0-84D5-131A8EB9B6DE}" destId="{F9510BB2-96E8-40D4-835C-5206850C3FF0}" srcOrd="0" destOrd="0" presId="urn:microsoft.com/office/officeart/2005/8/layout/hierarchy3"/>
    <dgm:cxn modelId="{D1E0FAE7-7DC4-4226-8B13-4BFDD346EDF2}" type="presParOf" srcId="{F9510BB2-96E8-40D4-835C-5206850C3FF0}" destId="{B2992449-6A3C-4A93-AEF2-38FD737B35CE}" srcOrd="0" destOrd="0" presId="urn:microsoft.com/office/officeart/2005/8/layout/hierarchy3"/>
    <dgm:cxn modelId="{0882414E-DF44-4F26-8B44-8C28F27EB3A3}" type="presParOf" srcId="{B2992449-6A3C-4A93-AEF2-38FD737B35CE}" destId="{763FF908-C875-43BD-A26F-E11F2AE8AE47}" srcOrd="0" destOrd="0" presId="urn:microsoft.com/office/officeart/2005/8/layout/hierarchy3"/>
    <dgm:cxn modelId="{38288FAD-34E2-49F2-A043-3C1B850AF78D}" type="presParOf" srcId="{B2992449-6A3C-4A93-AEF2-38FD737B35CE}" destId="{89795BF3-4DEF-45F4-B871-B5B13D00ED47}" srcOrd="1" destOrd="0" presId="urn:microsoft.com/office/officeart/2005/8/layout/hierarchy3"/>
    <dgm:cxn modelId="{B010BD4A-252A-436A-B540-CC54C9F9B59E}" type="presParOf" srcId="{F9510BB2-96E8-40D4-835C-5206850C3FF0}" destId="{98E3076E-7F82-4F5F-A21B-216F37405BBC}" srcOrd="1" destOrd="0" presId="urn:microsoft.com/office/officeart/2005/8/layout/hierarchy3"/>
    <dgm:cxn modelId="{A9D05B61-07B6-407B-BF3E-E10664E12516}" type="presParOf" srcId="{98E3076E-7F82-4F5F-A21B-216F37405BBC}" destId="{4E006769-CE6B-4425-A18F-E76BAE0D3D6B}" srcOrd="0" destOrd="0" presId="urn:microsoft.com/office/officeart/2005/8/layout/hierarchy3"/>
    <dgm:cxn modelId="{25430628-52F6-4818-ABBB-4EAADFCA9F66}" type="presParOf" srcId="{98E3076E-7F82-4F5F-A21B-216F37405BBC}" destId="{72BAA7C7-0E98-4C7A-96E7-12B888ED4BCE}" srcOrd="1" destOrd="0" presId="urn:microsoft.com/office/officeart/2005/8/layout/hierarchy3"/>
    <dgm:cxn modelId="{35AAD741-0A8B-4DF1-9C1B-785FAE433346}" type="presParOf" srcId="{98E3076E-7F82-4F5F-A21B-216F37405BBC}" destId="{BDB04819-ECF5-4311-81D4-6B715AA74570}" srcOrd="2" destOrd="0" presId="urn:microsoft.com/office/officeart/2005/8/layout/hierarchy3"/>
    <dgm:cxn modelId="{44FEFAAA-F081-41D0-BC6A-B0D8103B74BF}" type="presParOf" srcId="{98E3076E-7F82-4F5F-A21B-216F37405BBC}" destId="{B617BF7B-99EE-4FC3-BD47-B4608682F7F6}" srcOrd="3" destOrd="0" presId="urn:microsoft.com/office/officeart/2005/8/layout/hierarchy3"/>
    <dgm:cxn modelId="{FB338835-A65A-40C6-8FBF-FF046B649A0E}" type="presParOf" srcId="{A8E7FBBC-4B93-48D0-84D5-131A8EB9B6DE}" destId="{1C2DB883-ABC3-4217-8E53-540873C613AA}" srcOrd="1" destOrd="0" presId="urn:microsoft.com/office/officeart/2005/8/layout/hierarchy3"/>
    <dgm:cxn modelId="{C69558E4-718E-4EEA-9833-11814C378E6A}" type="presParOf" srcId="{1C2DB883-ABC3-4217-8E53-540873C613AA}" destId="{ADB1BA47-A640-4B57-8A26-D74934A5D370}" srcOrd="0" destOrd="0" presId="urn:microsoft.com/office/officeart/2005/8/layout/hierarchy3"/>
    <dgm:cxn modelId="{FD9A0F49-3E9E-4C00-81CB-433E0501F952}" type="presParOf" srcId="{ADB1BA47-A640-4B57-8A26-D74934A5D370}" destId="{B07ADA70-1804-480D-86B1-DC93FE58ED1D}" srcOrd="0" destOrd="0" presId="urn:microsoft.com/office/officeart/2005/8/layout/hierarchy3"/>
    <dgm:cxn modelId="{76A4A0CC-0858-400B-9DBB-B88F3F11AFA8}" type="presParOf" srcId="{ADB1BA47-A640-4B57-8A26-D74934A5D370}" destId="{4B0DD265-C072-4A6F-9D61-FBA83D157361}" srcOrd="1" destOrd="0" presId="urn:microsoft.com/office/officeart/2005/8/layout/hierarchy3"/>
    <dgm:cxn modelId="{D6258B70-498E-45EE-AD13-9FE2E61F2318}" type="presParOf" srcId="{1C2DB883-ABC3-4217-8E53-540873C613AA}" destId="{5DEB0E28-D656-44C9-B555-B39B485CB57C}" srcOrd="1" destOrd="0" presId="urn:microsoft.com/office/officeart/2005/8/layout/hierarchy3"/>
    <dgm:cxn modelId="{FB89467E-9CB7-42B1-97A4-C31E3745E896}" type="presParOf" srcId="{5DEB0E28-D656-44C9-B555-B39B485CB57C}" destId="{5AFB7828-BBC3-4B03-A759-0ECE96E7C2F3}" srcOrd="0" destOrd="0" presId="urn:microsoft.com/office/officeart/2005/8/layout/hierarchy3"/>
    <dgm:cxn modelId="{F5A4611A-47F2-4F29-BAF7-52BC4FDC98D6}" type="presParOf" srcId="{5DEB0E28-D656-44C9-B555-B39B485CB57C}" destId="{E0A59F69-E742-47AE-858C-7B2D741BFCDB}" srcOrd="1" destOrd="0" presId="urn:microsoft.com/office/officeart/2005/8/layout/hierarchy3"/>
    <dgm:cxn modelId="{ED99330A-44A7-416F-8498-7C554B3393FE}" type="presParOf" srcId="{5DEB0E28-D656-44C9-B555-B39B485CB57C}" destId="{45ED5FD7-FFB4-4231-91E5-AFF96343A3F6}" srcOrd="2" destOrd="0" presId="urn:microsoft.com/office/officeart/2005/8/layout/hierarchy3"/>
    <dgm:cxn modelId="{B28042D9-8920-4F26-8DE4-17FF59DAA8DC}" type="presParOf" srcId="{5DEB0E28-D656-44C9-B555-B39B485CB57C}" destId="{5DF22834-FFEA-4B39-9055-639200DD1AC5}" srcOrd="3" destOrd="0" presId="urn:microsoft.com/office/officeart/2005/8/layout/hierarchy3"/>
    <dgm:cxn modelId="{5E73BE06-E69E-4E0A-B462-ED541B4CB71D}" type="presParOf" srcId="{A8E7FBBC-4B93-48D0-84D5-131A8EB9B6DE}" destId="{1A5C6442-DB09-476C-BA45-63F1877712D1}" srcOrd="2" destOrd="0" presId="urn:microsoft.com/office/officeart/2005/8/layout/hierarchy3"/>
    <dgm:cxn modelId="{7CDB4D6F-7660-48B5-88D0-4DF2804951AE}" type="presParOf" srcId="{1A5C6442-DB09-476C-BA45-63F1877712D1}" destId="{CD8B1BE8-DA82-4B13-A43F-5CDC622F08AF}" srcOrd="0" destOrd="0" presId="urn:microsoft.com/office/officeart/2005/8/layout/hierarchy3"/>
    <dgm:cxn modelId="{376422B3-C331-4605-BBE1-4C5E0A78CFB0}" type="presParOf" srcId="{CD8B1BE8-DA82-4B13-A43F-5CDC622F08AF}" destId="{D3344D16-FC5B-42EF-AC48-796EDE3741D6}" srcOrd="0" destOrd="0" presId="urn:microsoft.com/office/officeart/2005/8/layout/hierarchy3"/>
    <dgm:cxn modelId="{9F75D665-5AE0-40A1-904B-FBB4CB46A83C}" type="presParOf" srcId="{CD8B1BE8-DA82-4B13-A43F-5CDC622F08AF}" destId="{BEFF4C13-E4CD-47F9-ABC7-8666FCCFA349}" srcOrd="1" destOrd="0" presId="urn:microsoft.com/office/officeart/2005/8/layout/hierarchy3"/>
    <dgm:cxn modelId="{61181D54-F8DC-4122-BEC8-39D91CDAFD1D}" type="presParOf" srcId="{1A5C6442-DB09-476C-BA45-63F1877712D1}" destId="{F46A6928-792D-49B2-9FAA-34127EC852F6}" srcOrd="1" destOrd="0" presId="urn:microsoft.com/office/officeart/2005/8/layout/hierarchy3"/>
    <dgm:cxn modelId="{838498C3-440A-4344-9BED-1CE5DC7821E0}" type="presParOf" srcId="{F46A6928-792D-49B2-9FAA-34127EC852F6}" destId="{226FCA86-1C3E-469B-BFB2-EF7ADA9F8AE5}" srcOrd="0" destOrd="0" presId="urn:microsoft.com/office/officeart/2005/8/layout/hierarchy3"/>
    <dgm:cxn modelId="{26EA333C-0CAB-4813-94BE-BEEB89B9F6EC}" type="presParOf" srcId="{F46A6928-792D-49B2-9FAA-34127EC852F6}" destId="{B500DA64-9160-45A7-9458-5EBC41A47348}" srcOrd="1" destOrd="0" presId="urn:microsoft.com/office/officeart/2005/8/layout/hierarchy3"/>
    <dgm:cxn modelId="{D0B02970-F9A0-42DD-9814-7313C93AB84D}" type="presParOf" srcId="{F46A6928-792D-49B2-9FAA-34127EC852F6}" destId="{7C886FCA-CAC4-46B8-B1C4-0CC437BECFDE}" srcOrd="2" destOrd="0" presId="urn:microsoft.com/office/officeart/2005/8/layout/hierarchy3"/>
    <dgm:cxn modelId="{80E3A8F0-ABB4-4634-92D4-8435ADF3CB44}" type="presParOf" srcId="{F46A6928-792D-49B2-9FAA-34127EC852F6}" destId="{CF1700F6-EFBB-485D-8EEB-09F9AB077EDE}" srcOrd="3" destOrd="0" presId="urn:microsoft.com/office/officeart/2005/8/layout/hierarchy3"/>
    <dgm:cxn modelId="{9D87B8A4-E855-4288-AAFF-004347DC5C9C}" type="presParOf" srcId="{F46A6928-792D-49B2-9FAA-34127EC852F6}" destId="{DD49653B-3E47-4F1F-8487-63348E8D98E4}" srcOrd="4" destOrd="0" presId="urn:microsoft.com/office/officeart/2005/8/layout/hierarchy3"/>
    <dgm:cxn modelId="{54FF9078-F62C-4761-9757-4A191C2D91A4}" type="presParOf" srcId="{F46A6928-792D-49B2-9FAA-34127EC852F6}" destId="{2192CA6C-ADF8-4FA0-92DF-8E02080C6436}"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98F14-D15F-4E7B-A704-500161A738CA}">
      <dsp:nvSpPr>
        <dsp:cNvPr id="0" name=""/>
        <dsp:cNvSpPr/>
      </dsp:nvSpPr>
      <dsp:spPr>
        <a:xfrm>
          <a:off x="3967385" y="160084"/>
          <a:ext cx="1231151" cy="622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badi" panose="020B0604020104020204" pitchFamily="34" charset="0"/>
            </a:rPr>
            <a:t>Biomass processing</a:t>
          </a:r>
        </a:p>
      </dsp:txBody>
      <dsp:txXfrm>
        <a:off x="3967385" y="160084"/>
        <a:ext cx="1231151" cy="622254"/>
      </dsp:txXfrm>
    </dsp:sp>
    <dsp:sp modelId="{DE90B7C1-BB69-4251-B2FA-885408A49A62}">
      <dsp:nvSpPr>
        <dsp:cNvPr id="0" name=""/>
        <dsp:cNvSpPr/>
      </dsp:nvSpPr>
      <dsp:spPr>
        <a:xfrm>
          <a:off x="1776261" y="-49194"/>
          <a:ext cx="3689220" cy="3689220"/>
        </a:xfrm>
        <a:prstGeom prst="circularArrow">
          <a:avLst>
            <a:gd name="adj1" fmla="val 5199"/>
            <a:gd name="adj2" fmla="val 335863"/>
            <a:gd name="adj3" fmla="val 21293444"/>
            <a:gd name="adj4" fmla="val 19305697"/>
            <a:gd name="adj5" fmla="val 6066"/>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sp>
    <dsp:sp modelId="{5B8FAE42-DFBD-4512-90A3-36A1DC1BD067}">
      <dsp:nvSpPr>
        <dsp:cNvPr id="0" name=""/>
        <dsp:cNvSpPr/>
      </dsp:nvSpPr>
      <dsp:spPr>
        <a:xfrm>
          <a:off x="4685718" y="1809368"/>
          <a:ext cx="983693" cy="983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badi" panose="020B0604020104020204" pitchFamily="34" charset="0"/>
            </a:rPr>
            <a:t>Biobased products</a:t>
          </a:r>
        </a:p>
      </dsp:txBody>
      <dsp:txXfrm>
        <a:off x="4685718" y="1809368"/>
        <a:ext cx="983693" cy="983693"/>
      </dsp:txXfrm>
    </dsp:sp>
    <dsp:sp modelId="{D19319E5-3313-4A10-9F2C-CA73B53FF5F3}">
      <dsp:nvSpPr>
        <dsp:cNvPr id="0" name=""/>
        <dsp:cNvSpPr/>
      </dsp:nvSpPr>
      <dsp:spPr>
        <a:xfrm>
          <a:off x="1940468" y="-212848"/>
          <a:ext cx="3689220" cy="3689220"/>
        </a:xfrm>
        <a:prstGeom prst="circularArrow">
          <a:avLst>
            <a:gd name="adj1" fmla="val 5199"/>
            <a:gd name="adj2" fmla="val 335863"/>
            <a:gd name="adj3" fmla="val 3677282"/>
            <a:gd name="adj4" fmla="val 2253240"/>
            <a:gd name="adj5" fmla="val 6066"/>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sp>
    <dsp:sp modelId="{4D74E9EE-21FC-49AC-87A3-98F592570093}">
      <dsp:nvSpPr>
        <dsp:cNvPr id="0" name=""/>
        <dsp:cNvSpPr/>
      </dsp:nvSpPr>
      <dsp:spPr>
        <a:xfrm>
          <a:off x="2978318" y="2841846"/>
          <a:ext cx="1285106" cy="1180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badi" panose="020B0604020104020204" pitchFamily="34" charset="0"/>
            </a:rPr>
            <a:t>Soil application &amp; amendments</a:t>
          </a:r>
        </a:p>
      </dsp:txBody>
      <dsp:txXfrm>
        <a:off x="2978318" y="2841846"/>
        <a:ext cx="1285106" cy="1180746"/>
      </dsp:txXfrm>
    </dsp:sp>
    <dsp:sp modelId="{A20A5E65-DCD8-4FB2-8846-6123FD1D3513}">
      <dsp:nvSpPr>
        <dsp:cNvPr id="0" name=""/>
        <dsp:cNvSpPr/>
      </dsp:nvSpPr>
      <dsp:spPr>
        <a:xfrm>
          <a:off x="1745862" y="-99847"/>
          <a:ext cx="3689220" cy="3689220"/>
        </a:xfrm>
        <a:prstGeom prst="circularArrow">
          <a:avLst>
            <a:gd name="adj1" fmla="val 5199"/>
            <a:gd name="adj2" fmla="val 335863"/>
            <a:gd name="adj3" fmla="val 8673621"/>
            <a:gd name="adj4" fmla="val 6786854"/>
            <a:gd name="adj5" fmla="val 6066"/>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sp>
    <dsp:sp modelId="{F4E08F0C-7896-491F-9928-F795459DFFE3}">
      <dsp:nvSpPr>
        <dsp:cNvPr id="0" name=""/>
        <dsp:cNvSpPr/>
      </dsp:nvSpPr>
      <dsp:spPr>
        <a:xfrm>
          <a:off x="1171348" y="1992527"/>
          <a:ext cx="1785659" cy="617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badi" panose="020B0604020104020204" pitchFamily="34" charset="0"/>
            </a:rPr>
            <a:t>Improved &amp; sustainable crop yield</a:t>
          </a:r>
        </a:p>
      </dsp:txBody>
      <dsp:txXfrm>
        <a:off x="1171348" y="1992527"/>
        <a:ext cx="1785659" cy="617375"/>
      </dsp:txXfrm>
    </dsp:sp>
    <dsp:sp modelId="{12C3E5A6-AAA2-4667-9382-B01343C27EB8}">
      <dsp:nvSpPr>
        <dsp:cNvPr id="0" name=""/>
        <dsp:cNvSpPr/>
      </dsp:nvSpPr>
      <dsp:spPr>
        <a:xfrm>
          <a:off x="1801790" y="-208163"/>
          <a:ext cx="3689220" cy="3689220"/>
        </a:xfrm>
        <a:prstGeom prst="circularArrow">
          <a:avLst>
            <a:gd name="adj1" fmla="val 5199"/>
            <a:gd name="adj2" fmla="val 335863"/>
            <a:gd name="adj3" fmla="val 12298075"/>
            <a:gd name="adj4" fmla="val 10385001"/>
            <a:gd name="adj5" fmla="val 6066"/>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sp>
    <dsp:sp modelId="{32387643-0F88-4582-9EA3-CCB1BD1A0CBB}">
      <dsp:nvSpPr>
        <dsp:cNvPr id="0" name=""/>
        <dsp:cNvSpPr/>
      </dsp:nvSpPr>
      <dsp:spPr>
        <a:xfrm>
          <a:off x="1894456" y="-20634"/>
          <a:ext cx="1528649" cy="983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badi" panose="020B0604020104020204" pitchFamily="34" charset="0"/>
            </a:rPr>
            <a:t>Waste generation</a:t>
          </a:r>
        </a:p>
      </dsp:txBody>
      <dsp:txXfrm>
        <a:off x="1894456" y="-20634"/>
        <a:ext cx="1528649" cy="983693"/>
      </dsp:txXfrm>
    </dsp:sp>
    <dsp:sp modelId="{E4E3A758-F336-4A68-9285-2313C1467A06}">
      <dsp:nvSpPr>
        <dsp:cNvPr id="0" name=""/>
        <dsp:cNvSpPr/>
      </dsp:nvSpPr>
      <dsp:spPr>
        <a:xfrm>
          <a:off x="-165780" y="5036"/>
          <a:ext cx="7371209" cy="3689220"/>
        </a:xfrm>
        <a:prstGeom prst="circularArrow">
          <a:avLst>
            <a:gd name="adj1" fmla="val 5199"/>
            <a:gd name="adj2" fmla="val 335863"/>
            <a:gd name="adj3" fmla="val 16597462"/>
            <a:gd name="adj4" fmla="val 15783621"/>
            <a:gd name="adj5" fmla="val 6066"/>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D122C-DDE6-4968-BA64-4E0E136AE1CA}">
      <dsp:nvSpPr>
        <dsp:cNvPr id="0" name=""/>
        <dsp:cNvSpPr/>
      </dsp:nvSpPr>
      <dsp:spPr>
        <a:xfrm>
          <a:off x="3555942" y="1065178"/>
          <a:ext cx="1634980" cy="1149654"/>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Sustainable Agriculture</a:t>
          </a:r>
          <a:endParaRPr lang="en-US" sz="1800" i="1" kern="1200" dirty="0">
            <a:latin typeface="Times New Roman" panose="02020603050405020304" pitchFamily="18" charset="0"/>
            <a:cs typeface="Times New Roman" panose="02020603050405020304" pitchFamily="18" charset="0"/>
          </a:endParaRPr>
        </a:p>
      </dsp:txBody>
      <dsp:txXfrm>
        <a:off x="3795379" y="1233541"/>
        <a:ext cx="1156106" cy="812928"/>
      </dsp:txXfrm>
    </dsp:sp>
    <dsp:sp modelId="{668B955C-6C68-415A-B46C-198955746CF0}">
      <dsp:nvSpPr>
        <dsp:cNvPr id="0" name=""/>
        <dsp:cNvSpPr/>
      </dsp:nvSpPr>
      <dsp:spPr>
        <a:xfrm rot="16367560">
          <a:off x="4351010" y="816315"/>
          <a:ext cx="110769" cy="295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366816" y="892094"/>
        <a:ext cx="77538" cy="177548"/>
      </dsp:txXfrm>
    </dsp:sp>
    <dsp:sp modelId="{1918B28B-54BD-4E7E-85EA-35CA99862F80}">
      <dsp:nvSpPr>
        <dsp:cNvPr id="0" name=""/>
        <dsp:cNvSpPr/>
      </dsp:nvSpPr>
      <dsp:spPr>
        <a:xfrm>
          <a:off x="3671143" y="-13402"/>
          <a:ext cx="1523429" cy="870337"/>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lt-LT" sz="1600" kern="1200" dirty="0">
            <a:latin typeface="Times New Roman" panose="02020603050405020304" pitchFamily="18" charset="0"/>
            <a:cs typeface="Times New Roman" panose="02020603050405020304" pitchFamily="18" charset="0"/>
          </a:endParaRPr>
        </a:p>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Soil Health</a:t>
          </a:r>
        </a:p>
        <a:p>
          <a:pPr marL="0" lvl="0" indent="0" algn="ctr" defTabSz="711200">
            <a:lnSpc>
              <a:spcPct val="90000"/>
            </a:lnSpc>
            <a:spcBef>
              <a:spcPct val="0"/>
            </a:spcBef>
            <a:spcAft>
              <a:spcPct val="35000"/>
            </a:spcAft>
            <a:buNone/>
          </a:pPr>
          <a:endParaRPr lang="en-US" sz="1600" kern="1200" dirty="0">
            <a:latin typeface="Times New Roman" panose="02020603050405020304" pitchFamily="18" charset="0"/>
            <a:cs typeface="Times New Roman" panose="02020603050405020304" pitchFamily="18" charset="0"/>
          </a:endParaRPr>
        </a:p>
      </dsp:txBody>
      <dsp:txXfrm>
        <a:off x="3894244" y="114056"/>
        <a:ext cx="1077227" cy="615421"/>
      </dsp:txXfrm>
    </dsp:sp>
    <dsp:sp modelId="{845E1CF5-2E5E-4592-911E-231494DC49D1}">
      <dsp:nvSpPr>
        <dsp:cNvPr id="0" name=""/>
        <dsp:cNvSpPr/>
      </dsp:nvSpPr>
      <dsp:spPr>
        <a:xfrm rot="20476948">
          <a:off x="5157036" y="1204762"/>
          <a:ext cx="128583" cy="295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158056" y="1270134"/>
        <a:ext cx="90008" cy="177548"/>
      </dsp:txXfrm>
    </dsp:sp>
    <dsp:sp modelId="{3A4BB172-9BB6-43BF-9424-02B15E1909DD}">
      <dsp:nvSpPr>
        <dsp:cNvPr id="0" name=""/>
        <dsp:cNvSpPr/>
      </dsp:nvSpPr>
      <dsp:spPr>
        <a:xfrm>
          <a:off x="5271175" y="489974"/>
          <a:ext cx="1551123" cy="1166156"/>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Viable Economy</a:t>
          </a:r>
          <a:endParaRPr lang="lt-LT" sz="1600" kern="1200" dirty="0">
            <a:latin typeface="Times New Roman" panose="02020603050405020304" pitchFamily="18" charset="0"/>
            <a:cs typeface="Times New Roman" panose="02020603050405020304" pitchFamily="18" charset="0"/>
          </a:endParaRPr>
        </a:p>
      </dsp:txBody>
      <dsp:txXfrm>
        <a:off x="5498332" y="660754"/>
        <a:ext cx="1096809" cy="824596"/>
      </dsp:txXfrm>
    </dsp:sp>
    <dsp:sp modelId="{09D105C9-702E-4D81-AF1B-188DFFB08F46}">
      <dsp:nvSpPr>
        <dsp:cNvPr id="0" name=""/>
        <dsp:cNvSpPr/>
      </dsp:nvSpPr>
      <dsp:spPr>
        <a:xfrm rot="1351888">
          <a:off x="5157651" y="1865534"/>
          <a:ext cx="232112" cy="295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160309" y="1911375"/>
        <a:ext cx="162478" cy="177548"/>
      </dsp:txXfrm>
    </dsp:sp>
    <dsp:sp modelId="{80E49F33-28CD-4D5A-9893-88799D3CBFCC}">
      <dsp:nvSpPr>
        <dsp:cNvPr id="0" name=""/>
        <dsp:cNvSpPr/>
      </dsp:nvSpPr>
      <dsp:spPr>
        <a:xfrm>
          <a:off x="5365686" y="1902269"/>
          <a:ext cx="1403862" cy="881164"/>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Food Security</a:t>
          </a:r>
          <a:endParaRPr lang="lt-LT" sz="1600" kern="1200" dirty="0">
            <a:latin typeface="Times New Roman" panose="02020603050405020304" pitchFamily="18" charset="0"/>
            <a:cs typeface="Times New Roman" panose="02020603050405020304" pitchFamily="18" charset="0"/>
          </a:endParaRPr>
        </a:p>
      </dsp:txBody>
      <dsp:txXfrm>
        <a:off x="5571277" y="2031312"/>
        <a:ext cx="992680" cy="623078"/>
      </dsp:txXfrm>
    </dsp:sp>
    <dsp:sp modelId="{A2834192-7F0B-4425-81AE-77D17AF358C1}">
      <dsp:nvSpPr>
        <dsp:cNvPr id="0" name=""/>
        <dsp:cNvSpPr/>
      </dsp:nvSpPr>
      <dsp:spPr>
        <a:xfrm rot="5441091">
          <a:off x="4318891" y="2152226"/>
          <a:ext cx="93298" cy="295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4333053" y="2197415"/>
        <a:ext cx="65309" cy="177548"/>
      </dsp:txXfrm>
    </dsp:sp>
    <dsp:sp modelId="{40E8E79A-5FB2-4B1B-862C-AD12BF09EE0C}">
      <dsp:nvSpPr>
        <dsp:cNvPr id="0" name=""/>
        <dsp:cNvSpPr/>
      </dsp:nvSpPr>
      <dsp:spPr>
        <a:xfrm>
          <a:off x="3618348" y="2390822"/>
          <a:ext cx="1481044" cy="934846"/>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Waste Utilization</a:t>
          </a:r>
          <a:endParaRPr lang="lt-LT" sz="1600" kern="1200" dirty="0">
            <a:latin typeface="Times New Roman" panose="02020603050405020304" pitchFamily="18" charset="0"/>
            <a:cs typeface="Times New Roman" panose="02020603050405020304" pitchFamily="18" charset="0"/>
          </a:endParaRPr>
        </a:p>
      </dsp:txBody>
      <dsp:txXfrm>
        <a:off x="3835242" y="2527727"/>
        <a:ext cx="1047256" cy="661036"/>
      </dsp:txXfrm>
    </dsp:sp>
    <dsp:sp modelId="{792E2C24-2576-41FA-ADDD-87DDDB1AB048}">
      <dsp:nvSpPr>
        <dsp:cNvPr id="0" name=""/>
        <dsp:cNvSpPr/>
      </dsp:nvSpPr>
      <dsp:spPr>
        <a:xfrm rot="9562219">
          <a:off x="3353636" y="1834461"/>
          <a:ext cx="220506" cy="295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417667" y="1881990"/>
        <a:ext cx="154354" cy="177548"/>
      </dsp:txXfrm>
    </dsp:sp>
    <dsp:sp modelId="{73CE50D7-95A0-4222-91AF-DCD019C01EF6}">
      <dsp:nvSpPr>
        <dsp:cNvPr id="0" name=""/>
        <dsp:cNvSpPr/>
      </dsp:nvSpPr>
      <dsp:spPr>
        <a:xfrm>
          <a:off x="1865577" y="1821742"/>
          <a:ext cx="1501749" cy="959416"/>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Climate change</a:t>
          </a:r>
          <a:endParaRPr lang="lt-LT" sz="1600" kern="1200" dirty="0">
            <a:latin typeface="Times New Roman" panose="02020603050405020304" pitchFamily="18" charset="0"/>
            <a:cs typeface="Times New Roman" panose="02020603050405020304" pitchFamily="18" charset="0"/>
          </a:endParaRPr>
        </a:p>
      </dsp:txBody>
      <dsp:txXfrm>
        <a:off x="2085503" y="1962245"/>
        <a:ext cx="1061897" cy="678410"/>
      </dsp:txXfrm>
    </dsp:sp>
    <dsp:sp modelId="{D3B12762-7920-4128-9614-45EFEAF8C464}">
      <dsp:nvSpPr>
        <dsp:cNvPr id="0" name=""/>
        <dsp:cNvSpPr/>
      </dsp:nvSpPr>
      <dsp:spPr>
        <a:xfrm rot="12248493">
          <a:off x="3553291" y="1146419"/>
          <a:ext cx="97957" cy="295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581393" y="1211612"/>
        <a:ext cx="68570" cy="177548"/>
      </dsp:txXfrm>
    </dsp:sp>
    <dsp:sp modelId="{16891D0A-77D5-4520-B71D-5A19A2CF585D}">
      <dsp:nvSpPr>
        <dsp:cNvPr id="0" name=""/>
        <dsp:cNvSpPr/>
      </dsp:nvSpPr>
      <dsp:spPr>
        <a:xfrm>
          <a:off x="2016303" y="513645"/>
          <a:ext cx="1699812" cy="901669"/>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Optimal Environment</a:t>
          </a:r>
          <a:endParaRPr lang="lt-LT" sz="1600" kern="1200" dirty="0">
            <a:latin typeface="Times New Roman" panose="02020603050405020304" pitchFamily="18" charset="0"/>
            <a:cs typeface="Times New Roman" panose="02020603050405020304" pitchFamily="18" charset="0"/>
          </a:endParaRPr>
        </a:p>
      </dsp:txBody>
      <dsp:txXfrm>
        <a:off x="2265235" y="645691"/>
        <a:ext cx="1201948" cy="637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E7BBE-B35B-4FB3-AB22-68C505E24E66}">
      <dsp:nvSpPr>
        <dsp:cNvPr id="0" name=""/>
        <dsp:cNvSpPr/>
      </dsp:nvSpPr>
      <dsp:spPr>
        <a:xfrm>
          <a:off x="1983360" y="1018164"/>
          <a:ext cx="1217884" cy="389695"/>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i="1" kern="1200" dirty="0">
              <a:solidFill>
                <a:sysClr val="window" lastClr="FFFFFF"/>
              </a:solidFill>
              <a:latin typeface="Calibri"/>
              <a:ea typeface="+mn-ea"/>
              <a:cs typeface="+mn-cs"/>
            </a:rPr>
            <a:t>AGRICULTURAL FIELDS</a:t>
          </a:r>
          <a:endParaRPr lang="lt-LT" sz="1200" b="1" i="1" kern="1200" dirty="0">
            <a:solidFill>
              <a:sysClr val="window" lastClr="FFFFFF"/>
            </a:solidFill>
            <a:latin typeface="Calibri"/>
            <a:ea typeface="+mn-ea"/>
            <a:cs typeface="+mn-cs"/>
          </a:endParaRPr>
        </a:p>
      </dsp:txBody>
      <dsp:txXfrm>
        <a:off x="2161715" y="1075234"/>
        <a:ext cx="861174" cy="275555"/>
      </dsp:txXfrm>
    </dsp:sp>
    <dsp:sp modelId="{1F085B98-96AB-4935-8087-70FA87A8ECE4}">
      <dsp:nvSpPr>
        <dsp:cNvPr id="0" name=""/>
        <dsp:cNvSpPr/>
      </dsp:nvSpPr>
      <dsp:spPr>
        <a:xfrm rot="19377598">
          <a:off x="2847255" y="713417"/>
          <a:ext cx="868443" cy="182799"/>
        </a:xfrm>
        <a:prstGeom prst="lef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35D4801-682C-4321-B5F4-93C2729B33FC}">
      <dsp:nvSpPr>
        <dsp:cNvPr id="0" name=""/>
        <dsp:cNvSpPr/>
      </dsp:nvSpPr>
      <dsp:spPr>
        <a:xfrm>
          <a:off x="3051929" y="207504"/>
          <a:ext cx="1023266" cy="545092"/>
        </a:xfrm>
        <a:prstGeom prst="roundRect">
          <a:avLst>
            <a:gd name="adj" fmla="val 10000"/>
          </a:avLst>
        </a:prstGeom>
        <a:blipFill rotWithShape="0">
          <a:blip xmlns:r="http://schemas.openxmlformats.org/officeDocument/2006/relationships" r:embed="rId1"/>
          <a:srcRect/>
          <a:stretch>
            <a:fillRect l="-19000" r="-19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i="1" kern="1200" dirty="0">
              <a:solidFill>
                <a:sysClr val="window" lastClr="FFFFFF"/>
              </a:solidFill>
              <a:latin typeface="Calibri"/>
              <a:ea typeface="+mn-ea"/>
              <a:cs typeface="+mn-cs"/>
            </a:rPr>
            <a:t>COW MANURE DIGESTATE</a:t>
          </a:r>
          <a:endParaRPr lang="lt-LT" sz="1200" b="1" i="1" kern="1200" dirty="0">
            <a:solidFill>
              <a:sysClr val="window" lastClr="FFFFFF"/>
            </a:solidFill>
            <a:latin typeface="Calibri"/>
            <a:ea typeface="+mn-ea"/>
            <a:cs typeface="+mn-cs"/>
          </a:endParaRPr>
        </a:p>
      </dsp:txBody>
      <dsp:txXfrm>
        <a:off x="3067894" y="223469"/>
        <a:ext cx="991336" cy="513162"/>
      </dsp:txXfrm>
    </dsp:sp>
    <dsp:sp modelId="{B791C358-776A-405F-B3C1-A64B04B16766}">
      <dsp:nvSpPr>
        <dsp:cNvPr id="0" name=""/>
        <dsp:cNvSpPr/>
      </dsp:nvSpPr>
      <dsp:spPr>
        <a:xfrm rot="12228516">
          <a:off x="991335" y="686642"/>
          <a:ext cx="1230315" cy="182799"/>
        </a:xfrm>
        <a:prstGeom prst="lef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A2B96EC-4D9A-45C2-A70C-D9A2FA633F22}">
      <dsp:nvSpPr>
        <dsp:cNvPr id="0" name=""/>
        <dsp:cNvSpPr/>
      </dsp:nvSpPr>
      <dsp:spPr>
        <a:xfrm>
          <a:off x="519664" y="191269"/>
          <a:ext cx="1048041" cy="676887"/>
        </a:xfrm>
        <a:prstGeom prst="roundRect">
          <a:avLst>
            <a:gd name="adj" fmla="val 10000"/>
          </a:avLst>
        </a:prstGeom>
        <a:blipFill rotWithShape="0">
          <a:blip xmlns:r="http://schemas.openxmlformats.org/officeDocument/2006/relationships" r:embed="rId2" cstate="print"/>
          <a:srcRect/>
          <a:stretch>
            <a:fillRect l="-40000" r="-40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ysClr val="window" lastClr="FFFFFF"/>
              </a:solidFill>
              <a:latin typeface="Calibri"/>
              <a:ea typeface="+mn-ea"/>
              <a:cs typeface="+mn-cs"/>
            </a:rPr>
            <a:t>CHICKEN MANURE DIGESTATE</a:t>
          </a:r>
          <a:endParaRPr lang="lt-LT" sz="1400" b="1" i="1" kern="1200" dirty="0">
            <a:solidFill>
              <a:sysClr val="window" lastClr="FFFFFF"/>
            </a:solidFill>
            <a:latin typeface="Calibri"/>
            <a:ea typeface="+mn-ea"/>
            <a:cs typeface="+mn-cs"/>
          </a:endParaRPr>
        </a:p>
      </dsp:txBody>
      <dsp:txXfrm>
        <a:off x="539489" y="211094"/>
        <a:ext cx="1008391" cy="637237"/>
      </dsp:txXfrm>
    </dsp:sp>
    <dsp:sp modelId="{816EBB6E-96DE-4DCF-86F9-8D4C29674A19}">
      <dsp:nvSpPr>
        <dsp:cNvPr id="0" name=""/>
        <dsp:cNvSpPr/>
      </dsp:nvSpPr>
      <dsp:spPr>
        <a:xfrm rot="15357341">
          <a:off x="2203258" y="637260"/>
          <a:ext cx="535766" cy="182799"/>
        </a:xfrm>
        <a:prstGeom prst="lef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3E67E46-B27A-41E2-89E4-5E351E1C6D4B}">
      <dsp:nvSpPr>
        <dsp:cNvPr id="0" name=""/>
        <dsp:cNvSpPr/>
      </dsp:nvSpPr>
      <dsp:spPr>
        <a:xfrm>
          <a:off x="1930448" y="221352"/>
          <a:ext cx="951371" cy="494863"/>
        </a:xfrm>
        <a:prstGeom prst="roundRect">
          <a:avLst>
            <a:gd name="adj" fmla="val 10000"/>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i="1" kern="1200" dirty="0">
              <a:solidFill>
                <a:sysClr val="window" lastClr="FFFFFF"/>
              </a:solidFill>
              <a:latin typeface="Calibri"/>
              <a:ea typeface="+mn-ea"/>
              <a:cs typeface="+mn-cs"/>
            </a:rPr>
            <a:t>PIG MANURE DIGESTATE</a:t>
          </a:r>
          <a:endParaRPr lang="lt-LT" sz="1200" b="1" i="1" kern="1200" dirty="0">
            <a:solidFill>
              <a:sysClr val="window" lastClr="FFFFFF"/>
            </a:solidFill>
            <a:latin typeface="Calibri"/>
            <a:ea typeface="+mn-ea"/>
            <a:cs typeface="+mn-cs"/>
          </a:endParaRPr>
        </a:p>
      </dsp:txBody>
      <dsp:txXfrm>
        <a:off x="1944942" y="235846"/>
        <a:ext cx="922383" cy="465875"/>
      </dsp:txXfrm>
    </dsp:sp>
    <dsp:sp modelId="{C762051D-C9AB-4834-A950-7206C6651BE9}">
      <dsp:nvSpPr>
        <dsp:cNvPr id="0" name=""/>
        <dsp:cNvSpPr/>
      </dsp:nvSpPr>
      <dsp:spPr>
        <a:xfrm rot="10895191">
          <a:off x="930617" y="1089398"/>
          <a:ext cx="997187" cy="182799"/>
        </a:xfrm>
        <a:prstGeom prst="lef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E478FC9-7EEE-4B2B-8F03-8D2A4FAF74D8}">
      <dsp:nvSpPr>
        <dsp:cNvPr id="0" name=""/>
        <dsp:cNvSpPr/>
      </dsp:nvSpPr>
      <dsp:spPr>
        <a:xfrm>
          <a:off x="328172" y="938721"/>
          <a:ext cx="1205273" cy="456544"/>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i="1" kern="1200" dirty="0">
              <a:solidFill>
                <a:sysClr val="window" lastClr="FFFFFF"/>
              </a:solidFill>
              <a:latin typeface="Calibri"/>
              <a:ea typeface="+mn-ea"/>
              <a:cs typeface="+mn-cs"/>
            </a:rPr>
            <a:t>SYNTHETIC MINERAL FERTILIZER</a:t>
          </a:r>
          <a:endParaRPr lang="lt-LT" sz="1200" b="1" i="1" kern="1200" dirty="0">
            <a:solidFill>
              <a:sysClr val="window" lastClr="FFFFFF"/>
            </a:solidFill>
            <a:latin typeface="Calibri"/>
            <a:ea typeface="+mn-ea"/>
            <a:cs typeface="+mn-cs"/>
          </a:endParaRPr>
        </a:p>
      </dsp:txBody>
      <dsp:txXfrm>
        <a:off x="341544" y="952093"/>
        <a:ext cx="1178529" cy="429800"/>
      </dsp:txXfrm>
    </dsp:sp>
    <dsp:sp modelId="{02E5F24D-80F2-469A-AB33-8EDA6EDAF2FA}">
      <dsp:nvSpPr>
        <dsp:cNvPr id="0" name=""/>
        <dsp:cNvSpPr/>
      </dsp:nvSpPr>
      <dsp:spPr>
        <a:xfrm rot="21401971">
          <a:off x="3226070" y="1067706"/>
          <a:ext cx="602017" cy="182799"/>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3ED8DD-480D-409E-967B-3FEB5298C949}">
      <dsp:nvSpPr>
        <dsp:cNvPr id="0" name=""/>
        <dsp:cNvSpPr/>
      </dsp:nvSpPr>
      <dsp:spPr>
        <a:xfrm>
          <a:off x="3400835" y="898043"/>
          <a:ext cx="853506" cy="487464"/>
        </a:xfrm>
        <a:prstGeom prst="roundRect">
          <a:avLst>
            <a:gd name="adj" fmla="val 10000"/>
          </a:avLst>
        </a:prstGeom>
        <a:solidFill>
          <a:schemeClr val="accent1">
            <a:lumMod val="40000"/>
            <a:lumOff val="60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ysClr val="window" lastClr="FFFFFF"/>
              </a:solidFill>
              <a:latin typeface="Calibri"/>
              <a:ea typeface="+mn-ea"/>
              <a:cs typeface="+mn-cs"/>
            </a:rPr>
            <a:t>CONTROL</a:t>
          </a:r>
          <a:endParaRPr lang="lt-LT" sz="1400" b="1" i="1" kern="1200" dirty="0">
            <a:solidFill>
              <a:sysClr val="window" lastClr="FFFFFF"/>
            </a:solidFill>
            <a:latin typeface="Calibri"/>
            <a:ea typeface="+mn-ea"/>
            <a:cs typeface="+mn-cs"/>
          </a:endParaRPr>
        </a:p>
      </dsp:txBody>
      <dsp:txXfrm>
        <a:off x="3415112" y="912320"/>
        <a:ext cx="824952" cy="4589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FF908-C875-43BD-A26F-E11F2AE8AE47}">
      <dsp:nvSpPr>
        <dsp:cNvPr id="0" name=""/>
        <dsp:cNvSpPr/>
      </dsp:nvSpPr>
      <dsp:spPr>
        <a:xfrm>
          <a:off x="95864" y="337809"/>
          <a:ext cx="2092515" cy="589716"/>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en-US" sz="1400" b="1" i="1" kern="1200" dirty="0">
            <a:solidFill>
              <a:sysClr val="window" lastClr="FFFFFF"/>
            </a:solidFill>
            <a:latin typeface="Times New Roman" panose="02020603050405020304" pitchFamily="18" charset="0"/>
            <a:ea typeface="+mn-ea"/>
            <a:cs typeface="Times New Roman" panose="02020603050405020304" pitchFamily="18" charset="0"/>
          </a:endParaRPr>
        </a:p>
        <a:p>
          <a:pPr marL="0" lvl="0" indent="0" algn="ctr" defTabSz="622300">
            <a:lnSpc>
              <a:spcPct val="90000"/>
            </a:lnSpc>
            <a:spcBef>
              <a:spcPct val="0"/>
            </a:spcBef>
            <a:spcAft>
              <a:spcPct val="35000"/>
            </a:spcAft>
            <a:buNone/>
          </a:pPr>
          <a:r>
            <a:rPr lang="en-US" sz="1400" b="1" i="1" kern="1200" dirty="0">
              <a:solidFill>
                <a:sysClr val="window" lastClr="FFFFFF"/>
              </a:solidFill>
              <a:latin typeface="Times New Roman" panose="02020603050405020304" pitchFamily="18" charset="0"/>
              <a:ea typeface="+mn-ea"/>
              <a:cs typeface="Times New Roman" panose="02020603050405020304" pitchFamily="18" charset="0"/>
            </a:rPr>
            <a:t>MICROBIAL ACTIVITIES</a:t>
          </a:r>
        </a:p>
        <a:p>
          <a:pPr marL="0" lvl="0" indent="0" algn="ctr" defTabSz="622300">
            <a:lnSpc>
              <a:spcPct val="90000"/>
            </a:lnSpc>
            <a:spcBef>
              <a:spcPct val="0"/>
            </a:spcBef>
            <a:spcAft>
              <a:spcPct val="35000"/>
            </a:spcAft>
            <a:buNone/>
          </a:pPr>
          <a:endParaRPr lang="lt-LT" sz="1400" b="1" i="1" kern="1200" dirty="0">
            <a:solidFill>
              <a:schemeClr val="bg1"/>
            </a:solidFill>
            <a:latin typeface="Times New Roman" panose="02020603050405020304" pitchFamily="18" charset="0"/>
            <a:ea typeface="+mn-ea"/>
            <a:cs typeface="Times New Roman" panose="02020603050405020304" pitchFamily="18" charset="0"/>
          </a:endParaRPr>
        </a:p>
      </dsp:txBody>
      <dsp:txXfrm>
        <a:off x="113136" y="355081"/>
        <a:ext cx="2057971" cy="555172"/>
      </dsp:txXfrm>
    </dsp:sp>
    <dsp:sp modelId="{4E006769-CE6B-4425-A18F-E76BAE0D3D6B}">
      <dsp:nvSpPr>
        <dsp:cNvPr id="0" name=""/>
        <dsp:cNvSpPr/>
      </dsp:nvSpPr>
      <dsp:spPr>
        <a:xfrm>
          <a:off x="305115" y="927526"/>
          <a:ext cx="106648" cy="294797"/>
        </a:xfrm>
        <a:custGeom>
          <a:avLst/>
          <a:gdLst/>
          <a:ahLst/>
          <a:cxnLst/>
          <a:rect l="0" t="0" r="0" b="0"/>
          <a:pathLst>
            <a:path>
              <a:moveTo>
                <a:pt x="0" y="0"/>
              </a:moveTo>
              <a:lnTo>
                <a:pt x="0" y="398883"/>
              </a:lnTo>
              <a:lnTo>
                <a:pt x="113637" y="398883"/>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2BAA7C7-0E98-4C7A-96E7-12B888ED4BCE}">
      <dsp:nvSpPr>
        <dsp:cNvPr id="0" name=""/>
        <dsp:cNvSpPr/>
      </dsp:nvSpPr>
      <dsp:spPr>
        <a:xfrm>
          <a:off x="411764" y="1027382"/>
          <a:ext cx="2403424" cy="389881"/>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SOIL MICROBIAL BIOMASS CARBON</a:t>
          </a:r>
          <a:endParaRPr lang="lt-LT"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3183" y="1038801"/>
        <a:ext cx="2380586" cy="367043"/>
      </dsp:txXfrm>
    </dsp:sp>
    <dsp:sp modelId="{BDB04819-ECF5-4311-81D4-6B715AA74570}">
      <dsp:nvSpPr>
        <dsp:cNvPr id="0" name=""/>
        <dsp:cNvSpPr/>
      </dsp:nvSpPr>
      <dsp:spPr>
        <a:xfrm>
          <a:off x="305115" y="927526"/>
          <a:ext cx="107264" cy="975160"/>
        </a:xfrm>
        <a:custGeom>
          <a:avLst/>
          <a:gdLst/>
          <a:ahLst/>
          <a:cxnLst/>
          <a:rect l="0" t="0" r="0" b="0"/>
          <a:pathLst>
            <a:path>
              <a:moveTo>
                <a:pt x="0" y="0"/>
              </a:moveTo>
              <a:lnTo>
                <a:pt x="0" y="973602"/>
              </a:lnTo>
              <a:lnTo>
                <a:pt x="113637" y="973602"/>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617BF7B-99EE-4FC3-BD47-B4608682F7F6}">
      <dsp:nvSpPr>
        <dsp:cNvPr id="0" name=""/>
        <dsp:cNvSpPr/>
      </dsp:nvSpPr>
      <dsp:spPr>
        <a:xfrm>
          <a:off x="412380" y="1563084"/>
          <a:ext cx="2467272" cy="679202"/>
        </a:xfrm>
        <a:prstGeom prst="roundRect">
          <a:avLst>
            <a:gd name="adj" fmla="val 10000"/>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1. DEHYDROGENASE ASSAY</a:t>
          </a:r>
          <a:r>
            <a:rPr lang="lt-LT"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endPar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2. MOLECULAR ANALYSIS FOR PROKARYOTIC COMMUNITY</a:t>
          </a:r>
          <a:r>
            <a:rPr lang="en-US" sz="1100" kern="1200" dirty="0">
              <a:solidFill>
                <a:srgbClr val="00B050"/>
              </a:solidFill>
              <a:latin typeface="Times New Roman" panose="02020603050405020304" pitchFamily="18" charset="0"/>
              <a:ea typeface="+mn-ea"/>
              <a:cs typeface="Times New Roman" panose="02020603050405020304" pitchFamily="18" charset="0"/>
            </a:rPr>
            <a:t>  </a:t>
          </a:r>
          <a:endParaRPr lang="lt-LT"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32273" y="1582977"/>
        <a:ext cx="2427486" cy="639416"/>
      </dsp:txXfrm>
    </dsp:sp>
    <dsp:sp modelId="{B07ADA70-1804-480D-86B1-DC93FE58ED1D}">
      <dsp:nvSpPr>
        <dsp:cNvPr id="0" name=""/>
        <dsp:cNvSpPr/>
      </dsp:nvSpPr>
      <dsp:spPr>
        <a:xfrm>
          <a:off x="2991559" y="444560"/>
          <a:ext cx="2634783" cy="658949"/>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ysClr val="window" lastClr="FFFFFF"/>
              </a:solidFill>
              <a:latin typeface="Times New Roman" panose="02020603050405020304" pitchFamily="18" charset="0"/>
              <a:ea typeface="+mn-ea"/>
              <a:cs typeface="Times New Roman" panose="02020603050405020304" pitchFamily="18" charset="0"/>
            </a:rPr>
            <a:t>GHG MEASUREMENTS</a:t>
          </a:r>
        </a:p>
        <a:p>
          <a:pPr marL="0" lvl="0" indent="0" algn="ctr" defTabSz="62230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CARBON DIOXIDE</a:t>
          </a:r>
          <a:r>
            <a:rPr lang="lt-LT" sz="1100" kern="1200" dirty="0">
              <a:solidFill>
                <a:srgbClr val="00B050"/>
              </a:solidFill>
              <a:latin typeface="Times New Roman" panose="02020603050405020304" pitchFamily="18" charset="0"/>
              <a:ea typeface="+mn-ea"/>
              <a:cs typeface="Times New Roman" panose="02020603050405020304" pitchFamily="18" charset="0"/>
            </a:rPr>
            <a:t> </a:t>
          </a:r>
          <a:endParaRPr lang="lt-LT" sz="1400" b="1" i="1"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3010859" y="463860"/>
        <a:ext cx="2596183" cy="620349"/>
      </dsp:txXfrm>
    </dsp:sp>
    <dsp:sp modelId="{5AFB7828-BBC3-4B03-A759-0ECE96E7C2F3}">
      <dsp:nvSpPr>
        <dsp:cNvPr id="0" name=""/>
        <dsp:cNvSpPr/>
      </dsp:nvSpPr>
      <dsp:spPr>
        <a:xfrm>
          <a:off x="3156509" y="1103510"/>
          <a:ext cx="91440" cy="314120"/>
        </a:xfrm>
        <a:custGeom>
          <a:avLst/>
          <a:gdLst/>
          <a:ahLst/>
          <a:cxnLst/>
          <a:rect l="0" t="0" r="0" b="0"/>
          <a:pathLst>
            <a:path>
              <a:moveTo>
                <a:pt x="0" y="0"/>
              </a:moveTo>
              <a:lnTo>
                <a:pt x="0" y="953307"/>
              </a:lnTo>
              <a:lnTo>
                <a:pt x="121481" y="953307"/>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E0A59F69-E742-47AE-858C-7B2D741BFCDB}">
      <dsp:nvSpPr>
        <dsp:cNvPr id="0" name=""/>
        <dsp:cNvSpPr/>
      </dsp:nvSpPr>
      <dsp:spPr>
        <a:xfrm>
          <a:off x="3202229" y="1213389"/>
          <a:ext cx="2102927" cy="408481"/>
        </a:xfrm>
        <a:prstGeom prst="roundRect">
          <a:avLst>
            <a:gd name="adj" fmla="val 10000"/>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NITROUS OXIDE</a:t>
          </a:r>
          <a:endParaRPr lang="lt-LT" sz="1100" kern="1200" dirty="0">
            <a:solidFill>
              <a:srgbClr val="00B050"/>
            </a:solidFill>
            <a:latin typeface="Times New Roman" panose="02020603050405020304" pitchFamily="18" charset="0"/>
            <a:ea typeface="+mn-ea"/>
            <a:cs typeface="Times New Roman" panose="02020603050405020304" pitchFamily="18" charset="0"/>
          </a:endParaRPr>
        </a:p>
      </dsp:txBody>
      <dsp:txXfrm>
        <a:off x="3214193" y="1225353"/>
        <a:ext cx="2078999" cy="384553"/>
      </dsp:txXfrm>
    </dsp:sp>
    <dsp:sp modelId="{45ED5FD7-FFB4-4231-91E5-AFF96343A3F6}">
      <dsp:nvSpPr>
        <dsp:cNvPr id="0" name=""/>
        <dsp:cNvSpPr/>
      </dsp:nvSpPr>
      <dsp:spPr>
        <a:xfrm>
          <a:off x="3157907" y="1103510"/>
          <a:ext cx="91440" cy="779181"/>
        </a:xfrm>
        <a:custGeom>
          <a:avLst/>
          <a:gdLst/>
          <a:ahLst/>
          <a:cxnLst/>
          <a:rect l="0" t="0" r="0" b="0"/>
          <a:pathLst>
            <a:path>
              <a:moveTo>
                <a:pt x="0" y="0"/>
              </a:moveTo>
              <a:lnTo>
                <a:pt x="0" y="1451696"/>
              </a:lnTo>
              <a:lnTo>
                <a:pt x="121481" y="1451696"/>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DF22834-FFEA-4B39-9055-639200DD1AC5}">
      <dsp:nvSpPr>
        <dsp:cNvPr id="0" name=""/>
        <dsp:cNvSpPr/>
      </dsp:nvSpPr>
      <dsp:spPr>
        <a:xfrm>
          <a:off x="3203627" y="1698656"/>
          <a:ext cx="2088813" cy="368069"/>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METHANE</a:t>
          </a:r>
          <a:endParaRPr lang="lt-LT" sz="1100" kern="1200" dirty="0">
            <a:solidFill>
              <a:srgbClr val="00B050"/>
            </a:solidFill>
            <a:latin typeface="Times New Roman" panose="02020603050405020304" pitchFamily="18" charset="0"/>
            <a:ea typeface="+mn-ea"/>
            <a:cs typeface="Times New Roman" panose="02020603050405020304" pitchFamily="18" charset="0"/>
          </a:endParaRPr>
        </a:p>
      </dsp:txBody>
      <dsp:txXfrm>
        <a:off x="3214407" y="1709436"/>
        <a:ext cx="2067253" cy="346509"/>
      </dsp:txXfrm>
    </dsp:sp>
    <dsp:sp modelId="{D3344D16-FC5B-42EF-AC48-796EDE3741D6}">
      <dsp:nvSpPr>
        <dsp:cNvPr id="0" name=""/>
        <dsp:cNvSpPr/>
      </dsp:nvSpPr>
      <dsp:spPr>
        <a:xfrm>
          <a:off x="5775123" y="326358"/>
          <a:ext cx="2477117" cy="667526"/>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ysClr val="window" lastClr="FFFFFF"/>
              </a:solidFill>
              <a:latin typeface="Times New Roman" panose="02020603050405020304" pitchFamily="18" charset="0"/>
              <a:ea typeface="+mn-ea"/>
              <a:cs typeface="Times New Roman" panose="02020603050405020304" pitchFamily="18" charset="0"/>
            </a:rPr>
            <a:t>PRE &amp; POST HARVEST ANALYSIS</a:t>
          </a:r>
        </a:p>
      </dsp:txBody>
      <dsp:txXfrm>
        <a:off x="5794674" y="345909"/>
        <a:ext cx="2438015" cy="628424"/>
      </dsp:txXfrm>
    </dsp:sp>
    <dsp:sp modelId="{226FCA86-1C3E-469B-BFB2-EF7ADA9F8AE5}">
      <dsp:nvSpPr>
        <dsp:cNvPr id="0" name=""/>
        <dsp:cNvSpPr/>
      </dsp:nvSpPr>
      <dsp:spPr>
        <a:xfrm>
          <a:off x="6022835" y="993884"/>
          <a:ext cx="138604" cy="265051"/>
        </a:xfrm>
        <a:custGeom>
          <a:avLst/>
          <a:gdLst/>
          <a:ahLst/>
          <a:cxnLst/>
          <a:rect l="0" t="0" r="0" b="0"/>
          <a:pathLst>
            <a:path>
              <a:moveTo>
                <a:pt x="0" y="0"/>
              </a:moveTo>
              <a:lnTo>
                <a:pt x="0" y="374757"/>
              </a:lnTo>
              <a:lnTo>
                <a:pt x="130890" y="374757"/>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500DA64-9160-45A7-9458-5EBC41A47348}">
      <dsp:nvSpPr>
        <dsp:cNvPr id="0" name=""/>
        <dsp:cNvSpPr/>
      </dsp:nvSpPr>
      <dsp:spPr>
        <a:xfrm>
          <a:off x="6161439" y="1062449"/>
          <a:ext cx="2244225" cy="392972"/>
        </a:xfrm>
        <a:prstGeom prst="roundRect">
          <a:avLst>
            <a:gd name="adj" fmla="val 10000"/>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SOIL CHEMICAL  &amp; PHYSICAL ANALYSIS</a:t>
          </a:r>
          <a:endParaRPr lang="lt-LT" sz="1100" kern="1200" dirty="0">
            <a:solidFill>
              <a:srgbClr val="00B050"/>
            </a:solidFill>
            <a:latin typeface="Times New Roman" panose="02020603050405020304" pitchFamily="18" charset="0"/>
            <a:ea typeface="+mn-ea"/>
            <a:cs typeface="Times New Roman" panose="02020603050405020304" pitchFamily="18" charset="0"/>
          </a:endParaRPr>
        </a:p>
      </dsp:txBody>
      <dsp:txXfrm>
        <a:off x="6172949" y="1073959"/>
        <a:ext cx="2221205" cy="369952"/>
      </dsp:txXfrm>
    </dsp:sp>
    <dsp:sp modelId="{7C886FCA-CAC4-46B8-B1C4-0CC437BECFDE}">
      <dsp:nvSpPr>
        <dsp:cNvPr id="0" name=""/>
        <dsp:cNvSpPr/>
      </dsp:nvSpPr>
      <dsp:spPr>
        <a:xfrm>
          <a:off x="6022835" y="993884"/>
          <a:ext cx="138604" cy="731089"/>
        </a:xfrm>
        <a:custGeom>
          <a:avLst/>
          <a:gdLst/>
          <a:ahLst/>
          <a:cxnLst/>
          <a:rect l="0" t="0" r="0" b="0"/>
          <a:pathLst>
            <a:path>
              <a:moveTo>
                <a:pt x="0" y="0"/>
              </a:moveTo>
              <a:lnTo>
                <a:pt x="0" y="923689"/>
              </a:lnTo>
              <a:lnTo>
                <a:pt x="130890" y="923689"/>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F1700F6-EFBB-485D-8EEB-09F9AB077EDE}">
      <dsp:nvSpPr>
        <dsp:cNvPr id="0" name=""/>
        <dsp:cNvSpPr/>
      </dsp:nvSpPr>
      <dsp:spPr>
        <a:xfrm>
          <a:off x="6161439" y="1507238"/>
          <a:ext cx="2238078" cy="435470"/>
        </a:xfrm>
        <a:prstGeom prst="roundRect">
          <a:avLst>
            <a:gd name="adj" fmla="val 10000"/>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BIOMASS YIELD &amp; </a:t>
          </a:r>
          <a:r>
            <a:rPr lang="lt-LT"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CHEMICAL</a:t>
          </a: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COMPOSITION</a:t>
          </a:r>
          <a:endParaRPr lang="lt-LT"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6174193" y="1519992"/>
        <a:ext cx="2212570" cy="409962"/>
      </dsp:txXfrm>
    </dsp:sp>
    <dsp:sp modelId="{DD49653B-3E47-4F1F-8487-63348E8D98E4}">
      <dsp:nvSpPr>
        <dsp:cNvPr id="0" name=""/>
        <dsp:cNvSpPr/>
      </dsp:nvSpPr>
      <dsp:spPr>
        <a:xfrm>
          <a:off x="6022835" y="993884"/>
          <a:ext cx="138604" cy="1240911"/>
        </a:xfrm>
        <a:custGeom>
          <a:avLst/>
          <a:gdLst/>
          <a:ahLst/>
          <a:cxnLst/>
          <a:rect l="0" t="0" r="0" b="0"/>
          <a:pathLst>
            <a:path>
              <a:moveTo>
                <a:pt x="0" y="0"/>
              </a:moveTo>
              <a:lnTo>
                <a:pt x="0" y="1472620"/>
              </a:lnTo>
              <a:lnTo>
                <a:pt x="130890" y="1472620"/>
              </a:lnTo>
            </a:path>
          </a:pathLst>
        </a:custGeom>
        <a:noFill/>
        <a:ln w="25400" cap="flat" cmpd="sng" algn="ctr">
          <a:solidFill>
            <a:srgbClr val="C0504D">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192CA6C-ADF8-4FA0-92DF-8E02080C6436}">
      <dsp:nvSpPr>
        <dsp:cNvPr id="0" name=""/>
        <dsp:cNvSpPr/>
      </dsp:nvSpPr>
      <dsp:spPr>
        <a:xfrm>
          <a:off x="6161439" y="2031687"/>
          <a:ext cx="2271550" cy="406217"/>
        </a:xfrm>
        <a:prstGeom prst="roundRect">
          <a:avLst>
            <a:gd name="adj" fmla="val 10000"/>
          </a:avLst>
        </a:prstGeom>
        <a:solidFill>
          <a:sysClr val="window" lastClr="FFFFFF">
            <a:alpha val="90000"/>
            <a:hueOff val="0"/>
            <a:satOff val="0"/>
            <a:lumOff val="0"/>
            <a:alphaOff val="0"/>
          </a:sysClr>
        </a:solid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GRAIN </a:t>
          </a:r>
          <a:r>
            <a:rPr lang="lt-LT"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YIELD </a:t>
          </a: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&amp;</a:t>
          </a:r>
          <a:r>
            <a:rPr lang="lt-LT"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QUALITY</a:t>
          </a:r>
          <a:endParaRPr lang="lt-LT" sz="11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6173337" y="2043585"/>
        <a:ext cx="2247754" cy="38242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0.37139</cdr:x>
      <cdr:y>0.18787</cdr:y>
    </cdr:from>
    <cdr:to>
      <cdr:x>0.44639</cdr:x>
      <cdr:y>0.26287</cdr:y>
    </cdr:to>
    <cdr:sp macro="" textlink="">
      <cdr:nvSpPr>
        <cdr:cNvPr id="2" name="TextBox 1">
          <a:extLst xmlns:a="http://schemas.openxmlformats.org/drawingml/2006/main">
            <a:ext uri="{FF2B5EF4-FFF2-40B4-BE49-F238E27FC236}">
              <a16:creationId xmlns:a16="http://schemas.microsoft.com/office/drawing/2014/main" id="{AF3B15C9-04C7-419D-8FA5-A545C963F25E}"/>
            </a:ext>
          </a:extLst>
        </cdr:cNvPr>
        <cdr:cNvSpPr txBox="1"/>
      </cdr:nvSpPr>
      <cdr:spPr>
        <a:xfrm xmlns:a="http://schemas.openxmlformats.org/drawingml/2006/main">
          <a:off x="1760245" y="594820"/>
          <a:ext cx="355473" cy="2374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d</a:t>
          </a:r>
        </a:p>
      </cdr:txBody>
    </cdr:sp>
  </cdr:relSizeAnchor>
  <cdr:relSizeAnchor xmlns:cdr="http://schemas.openxmlformats.org/drawingml/2006/chartDrawing">
    <cdr:from>
      <cdr:x>0.51704</cdr:x>
      <cdr:y>0.24231</cdr:y>
    </cdr:from>
    <cdr:to>
      <cdr:x>0.64704</cdr:x>
      <cdr:y>0.36176</cdr:y>
    </cdr:to>
    <cdr:sp macro="" textlink="">
      <cdr:nvSpPr>
        <cdr:cNvPr id="3" name="TextBox 2">
          <a:extLst xmlns:a="http://schemas.openxmlformats.org/drawingml/2006/main">
            <a:ext uri="{FF2B5EF4-FFF2-40B4-BE49-F238E27FC236}">
              <a16:creationId xmlns:a16="http://schemas.microsoft.com/office/drawing/2014/main" id="{1E3638E9-5980-482D-8D4C-F53656F1BB46}"/>
            </a:ext>
          </a:extLst>
        </cdr:cNvPr>
        <cdr:cNvSpPr txBox="1"/>
      </cdr:nvSpPr>
      <cdr:spPr>
        <a:xfrm xmlns:a="http://schemas.openxmlformats.org/drawingml/2006/main">
          <a:off x="2450567" y="767191"/>
          <a:ext cx="616153" cy="3781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bcd</a:t>
          </a:r>
        </a:p>
      </cdr:txBody>
    </cdr:sp>
  </cdr:relSizeAnchor>
  <cdr:relSizeAnchor xmlns:cdr="http://schemas.openxmlformats.org/drawingml/2006/chartDrawing">
    <cdr:from>
      <cdr:x>0.01856</cdr:x>
      <cdr:y>0.02415</cdr:y>
    </cdr:from>
    <cdr:to>
      <cdr:x>0.21856</cdr:x>
      <cdr:y>0.35748</cdr:y>
    </cdr:to>
    <cdr:sp macro="" textlink="">
      <cdr:nvSpPr>
        <cdr:cNvPr id="4" name="TextBox 1">
          <a:extLst xmlns:a="http://schemas.openxmlformats.org/drawingml/2006/main">
            <a:ext uri="{FF2B5EF4-FFF2-40B4-BE49-F238E27FC236}">
              <a16:creationId xmlns:a16="http://schemas.microsoft.com/office/drawing/2014/main" id="{77E7F870-9669-4E70-84CA-A45383E4BF1B}"/>
            </a:ext>
          </a:extLst>
        </cdr:cNvPr>
        <cdr:cNvSpPr txBox="1"/>
      </cdr:nvSpPr>
      <cdr:spPr>
        <a:xfrm xmlns:a="http://schemas.openxmlformats.org/drawingml/2006/main">
          <a:off x="77821" y="83410"/>
          <a:ext cx="838524" cy="115109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dr:relSizeAnchor xmlns:cdr="http://schemas.openxmlformats.org/drawingml/2006/chartDrawing">
    <cdr:from>
      <cdr:x>0.70167</cdr:x>
      <cdr:y>0.39306</cdr:y>
    </cdr:from>
    <cdr:to>
      <cdr:x>0.90167</cdr:x>
      <cdr:y>0.72639</cdr:y>
    </cdr:to>
    <cdr:sp macro="" textlink="">
      <cdr:nvSpPr>
        <cdr:cNvPr id="5" name="TextBox 4">
          <a:extLst xmlns:a="http://schemas.openxmlformats.org/drawingml/2006/main">
            <a:ext uri="{FF2B5EF4-FFF2-40B4-BE49-F238E27FC236}">
              <a16:creationId xmlns:a16="http://schemas.microsoft.com/office/drawing/2014/main" id="{070DFA3A-2F45-4961-8CB3-22A2E01119BE}"/>
            </a:ext>
          </a:extLst>
        </cdr:cNvPr>
        <cdr:cNvSpPr txBox="1"/>
      </cdr:nvSpPr>
      <cdr:spPr>
        <a:xfrm xmlns:a="http://schemas.openxmlformats.org/drawingml/2006/main">
          <a:off x="3208020" y="107823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0.69072</cdr:x>
      <cdr:y>0.28973</cdr:y>
    </cdr:from>
    <cdr:to>
      <cdr:x>0.76406</cdr:x>
      <cdr:y>0.41195</cdr:y>
    </cdr:to>
    <cdr:sp macro="" textlink="">
      <cdr:nvSpPr>
        <cdr:cNvPr id="6" name="TextBox 5">
          <a:extLst xmlns:a="http://schemas.openxmlformats.org/drawingml/2006/main">
            <a:ext uri="{FF2B5EF4-FFF2-40B4-BE49-F238E27FC236}">
              <a16:creationId xmlns:a16="http://schemas.microsoft.com/office/drawing/2014/main" id="{C812CA8D-D5D3-46F8-99C6-D86F64340CC5}"/>
            </a:ext>
          </a:extLst>
        </cdr:cNvPr>
        <cdr:cNvSpPr txBox="1"/>
      </cdr:nvSpPr>
      <cdr:spPr>
        <a:xfrm xmlns:a="http://schemas.openxmlformats.org/drawingml/2006/main">
          <a:off x="3273781" y="917305"/>
          <a:ext cx="347573" cy="3869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ab</a:t>
          </a:r>
        </a:p>
      </cdr:txBody>
    </cdr:sp>
  </cdr:relSizeAnchor>
  <cdr:relSizeAnchor xmlns:cdr="http://schemas.openxmlformats.org/drawingml/2006/chartDrawing">
    <cdr:from>
      <cdr:x>0.84069</cdr:x>
      <cdr:y>0.29481</cdr:y>
    </cdr:from>
    <cdr:to>
      <cdr:x>0.96458</cdr:x>
      <cdr:y>0.43879</cdr:y>
    </cdr:to>
    <cdr:sp macro="" textlink="">
      <cdr:nvSpPr>
        <cdr:cNvPr id="7" name="TextBox 1">
          <a:extLst xmlns:a="http://schemas.openxmlformats.org/drawingml/2006/main">
            <a:ext uri="{FF2B5EF4-FFF2-40B4-BE49-F238E27FC236}">
              <a16:creationId xmlns:a16="http://schemas.microsoft.com/office/drawing/2014/main" id="{77E7F870-9669-4E70-84CA-A45383E4BF1B}"/>
            </a:ext>
          </a:extLst>
        </cdr:cNvPr>
        <cdr:cNvSpPr txBox="1"/>
      </cdr:nvSpPr>
      <cdr:spPr>
        <a:xfrm xmlns:a="http://schemas.openxmlformats.org/drawingml/2006/main">
          <a:off x="3984585" y="933411"/>
          <a:ext cx="587194" cy="4558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  ab</a:t>
          </a:r>
        </a:p>
      </cdr:txBody>
    </cdr:sp>
  </cdr:relSizeAnchor>
  <cdr:relSizeAnchor xmlns:cdr="http://schemas.openxmlformats.org/drawingml/2006/chartDrawing">
    <cdr:from>
      <cdr:x>0.21865</cdr:x>
      <cdr:y>0.35138</cdr:y>
    </cdr:from>
    <cdr:to>
      <cdr:x>0.41158</cdr:x>
      <cdr:y>0.64019</cdr:y>
    </cdr:to>
    <cdr:sp macro="" textlink="">
      <cdr:nvSpPr>
        <cdr:cNvPr id="8" name="TextBox 7">
          <a:extLst xmlns:a="http://schemas.openxmlformats.org/drawingml/2006/main">
            <a:ext uri="{FF2B5EF4-FFF2-40B4-BE49-F238E27FC236}">
              <a16:creationId xmlns:a16="http://schemas.microsoft.com/office/drawing/2014/main" id="{9D5B9B06-E1C1-4169-B8C2-8D1939A64B0A}"/>
            </a:ext>
          </a:extLst>
        </cdr:cNvPr>
        <cdr:cNvSpPr txBox="1"/>
      </cdr:nvSpPr>
      <cdr:spPr>
        <a:xfrm xmlns:a="http://schemas.openxmlformats.org/drawingml/2006/main">
          <a:off x="1036320" y="11125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a:t>
          </a:r>
        </a:p>
      </cdr:txBody>
    </cdr:sp>
  </cdr:relSizeAnchor>
</c:userShapes>
</file>

<file path=ppt/drawings/drawing2.xml><?xml version="1.0" encoding="utf-8"?>
<c:userShapes xmlns:c="http://schemas.openxmlformats.org/drawingml/2006/chart">
  <cdr:relSizeAnchor xmlns:cdr="http://schemas.openxmlformats.org/drawingml/2006/chartDrawing">
    <cdr:from>
      <cdr:x>0.195</cdr:x>
      <cdr:y>0.30486</cdr:y>
    </cdr:from>
    <cdr:to>
      <cdr:x>0.26179</cdr:x>
      <cdr:y>0.41528</cdr:y>
    </cdr:to>
    <cdr:sp macro="" textlink="">
      <cdr:nvSpPr>
        <cdr:cNvPr id="2" name="TextBox 1">
          <a:extLst xmlns:a="http://schemas.openxmlformats.org/drawingml/2006/main">
            <a:ext uri="{FF2B5EF4-FFF2-40B4-BE49-F238E27FC236}">
              <a16:creationId xmlns:a16="http://schemas.microsoft.com/office/drawing/2014/main" id="{C4CDEC7F-7681-4C4A-8854-15F81FD7109A}"/>
            </a:ext>
          </a:extLst>
        </cdr:cNvPr>
        <cdr:cNvSpPr txBox="1"/>
      </cdr:nvSpPr>
      <cdr:spPr>
        <a:xfrm xmlns:a="http://schemas.openxmlformats.org/drawingml/2006/main">
          <a:off x="817562" y="1224764"/>
          <a:ext cx="280044" cy="4436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ab</a:t>
          </a:r>
        </a:p>
      </cdr:txBody>
    </cdr:sp>
  </cdr:relSizeAnchor>
  <cdr:relSizeAnchor xmlns:cdr="http://schemas.openxmlformats.org/drawingml/2006/chartDrawing">
    <cdr:from>
      <cdr:x>0.34654</cdr:x>
      <cdr:y>0.26867</cdr:y>
    </cdr:from>
    <cdr:to>
      <cdr:x>0.44487</cdr:x>
      <cdr:y>0.42978</cdr:y>
    </cdr:to>
    <cdr:sp macro="" textlink="">
      <cdr:nvSpPr>
        <cdr:cNvPr id="3" name="TextBox 1">
          <a:extLst xmlns:a="http://schemas.openxmlformats.org/drawingml/2006/main">
            <a:ext uri="{FF2B5EF4-FFF2-40B4-BE49-F238E27FC236}">
              <a16:creationId xmlns:a16="http://schemas.microsoft.com/office/drawing/2014/main" id="{C9F220CB-F074-4CCA-911F-C29DAE1ED469}"/>
            </a:ext>
          </a:extLst>
        </cdr:cNvPr>
        <cdr:cNvSpPr txBox="1"/>
      </cdr:nvSpPr>
      <cdr:spPr>
        <a:xfrm xmlns:a="http://schemas.openxmlformats.org/drawingml/2006/main">
          <a:off x="1452905" y="1079396"/>
          <a:ext cx="412260" cy="64726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0.83926</cdr:x>
      <cdr:y>0.26867</cdr:y>
    </cdr:from>
    <cdr:to>
      <cdr:x>0.93759</cdr:x>
      <cdr:y>0.42978</cdr:y>
    </cdr:to>
    <cdr:sp macro="" textlink="">
      <cdr:nvSpPr>
        <cdr:cNvPr id="4" name="TextBox 1">
          <a:extLst xmlns:a="http://schemas.openxmlformats.org/drawingml/2006/main">
            <a:ext uri="{FF2B5EF4-FFF2-40B4-BE49-F238E27FC236}">
              <a16:creationId xmlns:a16="http://schemas.microsoft.com/office/drawing/2014/main" id="{C9F220CB-F074-4CCA-911F-C29DAE1ED469}"/>
            </a:ext>
          </a:extLst>
        </cdr:cNvPr>
        <cdr:cNvSpPr txBox="1"/>
      </cdr:nvSpPr>
      <cdr:spPr>
        <a:xfrm xmlns:a="http://schemas.openxmlformats.org/drawingml/2006/main">
          <a:off x="3518711" y="1079396"/>
          <a:ext cx="412260" cy="64726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0.52248</cdr:x>
      <cdr:y>0.26866</cdr:y>
    </cdr:from>
    <cdr:to>
      <cdr:x>0.62304</cdr:x>
      <cdr:y>0.42978</cdr:y>
    </cdr:to>
    <cdr:sp macro="" textlink="">
      <cdr:nvSpPr>
        <cdr:cNvPr id="5" name="TextBox 1">
          <a:extLst xmlns:a="http://schemas.openxmlformats.org/drawingml/2006/main">
            <a:ext uri="{FF2B5EF4-FFF2-40B4-BE49-F238E27FC236}">
              <a16:creationId xmlns:a16="http://schemas.microsoft.com/office/drawing/2014/main" id="{C9F220CB-F074-4CCA-911F-C29DAE1ED469}"/>
            </a:ext>
          </a:extLst>
        </cdr:cNvPr>
        <cdr:cNvSpPr txBox="1"/>
      </cdr:nvSpPr>
      <cdr:spPr>
        <a:xfrm xmlns:a="http://schemas.openxmlformats.org/drawingml/2006/main">
          <a:off x="2190558" y="1079356"/>
          <a:ext cx="421610" cy="64730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ab</a:t>
          </a:r>
        </a:p>
      </cdr:txBody>
    </cdr:sp>
  </cdr:relSizeAnchor>
  <cdr:relSizeAnchor xmlns:cdr="http://schemas.openxmlformats.org/drawingml/2006/chartDrawing">
    <cdr:from>
      <cdr:x>0.68582</cdr:x>
      <cdr:y>0.26866</cdr:y>
    </cdr:from>
    <cdr:to>
      <cdr:x>0.78415</cdr:x>
      <cdr:y>0.42978</cdr:y>
    </cdr:to>
    <cdr:sp macro="" textlink="">
      <cdr:nvSpPr>
        <cdr:cNvPr id="6" name="TextBox 1">
          <a:extLst xmlns:a="http://schemas.openxmlformats.org/drawingml/2006/main">
            <a:ext uri="{FF2B5EF4-FFF2-40B4-BE49-F238E27FC236}">
              <a16:creationId xmlns:a16="http://schemas.microsoft.com/office/drawing/2014/main" id="{C9F220CB-F074-4CCA-911F-C29DAE1ED469}"/>
            </a:ext>
          </a:extLst>
        </cdr:cNvPr>
        <cdr:cNvSpPr txBox="1"/>
      </cdr:nvSpPr>
      <cdr:spPr>
        <a:xfrm xmlns:a="http://schemas.openxmlformats.org/drawingml/2006/main">
          <a:off x="2875381" y="1079356"/>
          <a:ext cx="412260" cy="64730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a:t>
          </a:r>
        </a:p>
      </cdr:txBody>
    </cdr:sp>
  </cdr:relSizeAnchor>
</c:userShapes>
</file>

<file path=ppt/drawings/drawing3.xml><?xml version="1.0" encoding="utf-8"?>
<c:userShapes xmlns:c="http://schemas.openxmlformats.org/drawingml/2006/chart">
  <cdr:relSizeAnchor xmlns:cdr="http://schemas.openxmlformats.org/drawingml/2006/chartDrawing">
    <cdr:from>
      <cdr:x>0.19681</cdr:x>
      <cdr:y>0.285</cdr:y>
    </cdr:from>
    <cdr:to>
      <cdr:x>0.30848</cdr:x>
      <cdr:y>0.42667</cdr:y>
    </cdr:to>
    <cdr:sp macro="" textlink="">
      <cdr:nvSpPr>
        <cdr:cNvPr id="2" name="TextBox 1">
          <a:extLst xmlns:a="http://schemas.openxmlformats.org/drawingml/2006/main">
            <a:ext uri="{FF2B5EF4-FFF2-40B4-BE49-F238E27FC236}">
              <a16:creationId xmlns:a16="http://schemas.microsoft.com/office/drawing/2014/main" id="{4204903A-5DE7-4CC8-93C6-39C5A2106E22}"/>
            </a:ext>
          </a:extLst>
        </cdr:cNvPr>
        <cdr:cNvSpPr txBox="1"/>
      </cdr:nvSpPr>
      <cdr:spPr>
        <a:xfrm xmlns:a="http://schemas.openxmlformats.org/drawingml/2006/main">
          <a:off x="825153" y="984205"/>
          <a:ext cx="468190" cy="4892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a:t>
          </a:r>
        </a:p>
      </cdr:txBody>
    </cdr:sp>
  </cdr:relSizeAnchor>
  <cdr:relSizeAnchor xmlns:cdr="http://schemas.openxmlformats.org/drawingml/2006/chartDrawing">
    <cdr:from>
      <cdr:x>0.86087</cdr:x>
      <cdr:y>0.22791</cdr:y>
    </cdr:from>
    <cdr:to>
      <cdr:x>0.97254</cdr:x>
      <cdr:y>0.36957</cdr:y>
    </cdr:to>
    <cdr:sp macro="" textlink="">
      <cdr:nvSpPr>
        <cdr:cNvPr id="3" name="TextBox 1">
          <a:extLst xmlns:a="http://schemas.openxmlformats.org/drawingml/2006/main">
            <a:ext uri="{FF2B5EF4-FFF2-40B4-BE49-F238E27FC236}">
              <a16:creationId xmlns:a16="http://schemas.microsoft.com/office/drawing/2014/main" id="{32F6F4D9-92A6-4EF8-AF38-09A3A19AF6FF}"/>
            </a:ext>
          </a:extLst>
        </cdr:cNvPr>
        <cdr:cNvSpPr txBox="1"/>
      </cdr:nvSpPr>
      <cdr:spPr>
        <a:xfrm xmlns:a="http://schemas.openxmlformats.org/drawingml/2006/main">
          <a:off x="3609320" y="787031"/>
          <a:ext cx="468190" cy="4891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d</a:t>
          </a:r>
        </a:p>
      </cdr:txBody>
    </cdr:sp>
  </cdr:relSizeAnchor>
  <cdr:relSizeAnchor xmlns:cdr="http://schemas.openxmlformats.org/drawingml/2006/chartDrawing">
    <cdr:from>
      <cdr:x>0.35486</cdr:x>
      <cdr:y>0.29864</cdr:y>
    </cdr:from>
    <cdr:to>
      <cdr:x>0.46653</cdr:x>
      <cdr:y>0.44031</cdr:y>
    </cdr:to>
    <cdr:sp macro="" textlink="">
      <cdr:nvSpPr>
        <cdr:cNvPr id="5" name="TextBox 1">
          <a:extLst xmlns:a="http://schemas.openxmlformats.org/drawingml/2006/main">
            <a:ext uri="{FF2B5EF4-FFF2-40B4-BE49-F238E27FC236}">
              <a16:creationId xmlns:a16="http://schemas.microsoft.com/office/drawing/2014/main" id="{BB8CB484-2CA2-48D4-A5CB-52505A5669D7}"/>
            </a:ext>
          </a:extLst>
        </cdr:cNvPr>
        <cdr:cNvSpPr txBox="1"/>
      </cdr:nvSpPr>
      <cdr:spPr>
        <a:xfrm xmlns:a="http://schemas.openxmlformats.org/drawingml/2006/main">
          <a:off x="1487792" y="1031309"/>
          <a:ext cx="468190" cy="4892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a:t>
          </a:r>
        </a:p>
      </cdr:txBody>
    </cdr:sp>
  </cdr:relSizeAnchor>
  <cdr:relSizeAnchor xmlns:cdr="http://schemas.openxmlformats.org/drawingml/2006/chartDrawing">
    <cdr:from>
      <cdr:x>0.51856</cdr:x>
      <cdr:y>0.23506</cdr:y>
    </cdr:from>
    <cdr:to>
      <cdr:x>0.63023</cdr:x>
      <cdr:y>0.37672</cdr:y>
    </cdr:to>
    <cdr:sp macro="" textlink="">
      <cdr:nvSpPr>
        <cdr:cNvPr id="6" name="TextBox 1">
          <a:extLst xmlns:a="http://schemas.openxmlformats.org/drawingml/2006/main">
            <a:ext uri="{FF2B5EF4-FFF2-40B4-BE49-F238E27FC236}">
              <a16:creationId xmlns:a16="http://schemas.microsoft.com/office/drawing/2014/main" id="{BB8CB484-2CA2-48D4-A5CB-52505A5669D7}"/>
            </a:ext>
          </a:extLst>
        </cdr:cNvPr>
        <cdr:cNvSpPr txBox="1"/>
      </cdr:nvSpPr>
      <cdr:spPr>
        <a:xfrm xmlns:a="http://schemas.openxmlformats.org/drawingml/2006/main">
          <a:off x="2174131" y="811723"/>
          <a:ext cx="468190" cy="4891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bcd</a:t>
          </a:r>
        </a:p>
      </cdr:txBody>
    </cdr:sp>
  </cdr:relSizeAnchor>
  <cdr:relSizeAnchor xmlns:cdr="http://schemas.openxmlformats.org/drawingml/2006/chartDrawing">
    <cdr:from>
      <cdr:x>0.67221</cdr:x>
      <cdr:y>0.21868</cdr:y>
    </cdr:from>
    <cdr:to>
      <cdr:x>0.78388</cdr:x>
      <cdr:y>0.36035</cdr:y>
    </cdr:to>
    <cdr:sp macro="" textlink="">
      <cdr:nvSpPr>
        <cdr:cNvPr id="7" name="TextBox 1">
          <a:extLst xmlns:a="http://schemas.openxmlformats.org/drawingml/2006/main">
            <a:ext uri="{FF2B5EF4-FFF2-40B4-BE49-F238E27FC236}">
              <a16:creationId xmlns:a16="http://schemas.microsoft.com/office/drawing/2014/main" id="{BB8CB484-2CA2-48D4-A5CB-52505A5669D7}"/>
            </a:ext>
          </a:extLst>
        </cdr:cNvPr>
        <cdr:cNvSpPr txBox="1"/>
      </cdr:nvSpPr>
      <cdr:spPr>
        <a:xfrm xmlns:a="http://schemas.openxmlformats.org/drawingml/2006/main">
          <a:off x="2818329" y="755171"/>
          <a:ext cx="468190" cy="4892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bcd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809FAA-4677-4654-8A10-666FC61417D0}" type="datetimeFigureOut">
              <a:rPr lang="lt-LT" smtClean="0"/>
              <a:t>2026-05-13</a:t>
            </a:fld>
            <a:endParaRPr lang="lt-LT"/>
          </a:p>
        </p:txBody>
      </p:sp>
      <p:sp>
        <p:nvSpPr>
          <p:cNvPr id="4" name="Skaidrės vaizdo vietos rezervavimo ženkla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292758-F74F-494F-AD03-49FAE11040BB}" type="slidenum">
              <a:rPr lang="lt-LT" smtClean="0"/>
              <a:t>‹#›</a:t>
            </a:fld>
            <a:endParaRPr lang="lt-LT"/>
          </a:p>
        </p:txBody>
      </p:sp>
    </p:spTree>
    <p:extLst>
      <p:ext uri="{BB962C8B-B14F-4D97-AF65-F5344CB8AC3E}">
        <p14:creationId xmlns:p14="http://schemas.microsoft.com/office/powerpoint/2010/main" val="149345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LAMMC is Lithuania’s leading agricultural research institution with extensive expertise spanning soil science, plant protection, agroecology, and forestry. We’re deeply engaged in applied research supporting both national and EU sustainability goals</a:t>
            </a:r>
          </a:p>
        </p:txBody>
      </p:sp>
      <p:sp>
        <p:nvSpPr>
          <p:cNvPr id="4" name="Slide Number Placeholder 3"/>
          <p:cNvSpPr>
            <a:spLocks noGrp="1"/>
          </p:cNvSpPr>
          <p:nvPr>
            <p:ph type="sldNum" sz="quarter" idx="5"/>
          </p:nvPr>
        </p:nvSpPr>
        <p:spPr/>
        <p:txBody>
          <a:bodyPr/>
          <a:lstStyle/>
          <a:p>
            <a:fld id="{17292758-F74F-494F-AD03-49FAE11040BB}" type="slidenum">
              <a:rPr lang="lt-LT" smtClean="0"/>
              <a:t>2</a:t>
            </a:fld>
            <a:endParaRPr lang="lt-LT"/>
          </a:p>
        </p:txBody>
      </p:sp>
    </p:spTree>
    <p:extLst>
      <p:ext uri="{BB962C8B-B14F-4D97-AF65-F5344CB8AC3E}">
        <p14:creationId xmlns:p14="http://schemas.microsoft.com/office/powerpoint/2010/main" val="2207275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very open to partnerships across institutions and disciplines. Whether through EU project consortia, researcher exchanges, or shared pilot trials, collaboration is central to our strategy.</a:t>
            </a:r>
          </a:p>
        </p:txBody>
      </p:sp>
      <p:sp>
        <p:nvSpPr>
          <p:cNvPr id="4" name="Slide Number Placeholder 3"/>
          <p:cNvSpPr>
            <a:spLocks noGrp="1"/>
          </p:cNvSpPr>
          <p:nvPr>
            <p:ph type="sldNum" sz="quarter" idx="5"/>
          </p:nvPr>
        </p:nvSpPr>
        <p:spPr/>
        <p:txBody>
          <a:bodyPr/>
          <a:lstStyle/>
          <a:p>
            <a:fld id="{17292758-F74F-494F-AD03-49FAE11040BB}" type="slidenum">
              <a:rPr lang="lt-LT" smtClean="0"/>
              <a:t>24</a:t>
            </a:fld>
            <a:endParaRPr lang="lt-LT"/>
          </a:p>
        </p:txBody>
      </p:sp>
    </p:spTree>
    <p:extLst>
      <p:ext uri="{BB962C8B-B14F-4D97-AF65-F5344CB8AC3E}">
        <p14:creationId xmlns:p14="http://schemas.microsoft.com/office/powerpoint/2010/main" val="206403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badi" panose="020B0604020104020204" pitchFamily="34" charset="0"/>
              </a:rPr>
              <a:t>The Agrobiology Laboratory serves as a hub for studying soil–microbe–plant relationships and developing circular biotechnologies from agricultural residues. Our interdisciplinary team links soil microbiology, biochemistry, and agronomy.</a:t>
            </a:r>
          </a:p>
          <a:p>
            <a:r>
              <a:rPr lang="en-US" sz="1000" dirty="0">
                <a:latin typeface="Abadi" panose="020B0604020104020204" pitchFamily="34" charset="0"/>
              </a:rPr>
              <a:t>.Our framework is built on a simple but powerful idea: waste streams can be reimagined as soil amendments that improve fertility and mitigate pollution. This aligns perfectly with the EU’s bioeconomy and circular agriculture strategies</a:t>
            </a:r>
          </a:p>
        </p:txBody>
      </p:sp>
      <p:sp>
        <p:nvSpPr>
          <p:cNvPr id="4" name="Slide Number Placeholder 3"/>
          <p:cNvSpPr>
            <a:spLocks noGrp="1"/>
          </p:cNvSpPr>
          <p:nvPr>
            <p:ph type="sldNum" sz="quarter" idx="5"/>
          </p:nvPr>
        </p:nvSpPr>
        <p:spPr/>
        <p:txBody>
          <a:bodyPr/>
          <a:lstStyle/>
          <a:p>
            <a:fld id="{17292758-F74F-494F-AD03-49FAE11040BB}" type="slidenum">
              <a:rPr lang="lt-LT" smtClean="0"/>
              <a:t>3</a:t>
            </a:fld>
            <a:endParaRPr lang="lt-LT"/>
          </a:p>
        </p:txBody>
      </p:sp>
    </p:spTree>
    <p:extLst>
      <p:ext uri="{BB962C8B-B14F-4D97-AF65-F5344CB8AC3E}">
        <p14:creationId xmlns:p14="http://schemas.microsoft.com/office/powerpoint/2010/main" val="356472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Today, I am speaking on behalf of the entire Agrobiology Laboratory team. We are a multidisciplinary group of researchers specializing in </a:t>
            </a:r>
            <a:r>
              <a:rPr lang="en-US" sz="2800" dirty="0" err="1"/>
              <a:t>agrobiological</a:t>
            </a:r>
            <a:r>
              <a:rPr lang="en-US" sz="2800" dirty="0"/>
              <a:t> analysis, including soil science, the testing of innovative agricultural products, and the study of their interactions with soil and plants.</a:t>
            </a:r>
          </a:p>
          <a:p>
            <a:pPr>
              <a:buNone/>
            </a:pPr>
            <a:r>
              <a:rPr lang="en-US" dirty="0"/>
              <a:t>At the LAMMC Agrobiology Laboratory, we are equipped with a range of advanced instruments for analytical research, including controlled climate chambers. These are primarily used to assess the effects of various agricultural products on plant morphological and phytochemical characteristics, as well as on soil properties.</a:t>
            </a:r>
          </a:p>
          <a:p>
            <a:r>
              <a:rPr lang="en-US" dirty="0"/>
              <a:t>Recently, our infrastructure has been upgraded with an FTIR-Raman spectrometer and a </a:t>
            </a:r>
            <a:r>
              <a:rPr lang="en-US" dirty="0" err="1"/>
              <a:t>pyrolyzer</a:t>
            </a:r>
            <a:r>
              <a:rPr lang="en-US" dirty="0"/>
              <a:t> coupled with gas chromatography–mass spectrometry (GC-MS). We aim to employ these instruments for microplastic analysis in various matrices, with a particular focus on soil amendments and the residues remaining in soil following their incorporation. We also work extensively with ICP instruments for the analysis of </a:t>
            </a:r>
            <a:r>
              <a:rPr lang="en-US" dirty="0" err="1"/>
              <a:t>macroelements</a:t>
            </a:r>
            <a:r>
              <a:rPr lang="en-US" dirty="0"/>
              <a:t> and trace elements in soil. Additionally, ion chromatography is employed to determine plant-available 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Our work focuses on utilizing locally available waste materials, including </a:t>
            </a:r>
            <a:r>
              <a:rPr lang="en-US" sz="1800" dirty="0" err="1">
                <a:effectLst/>
                <a:latin typeface="Times New Roman" panose="02020603050405020304" pitchFamily="18" charset="0"/>
                <a:ea typeface="Times New Roman" panose="02020603050405020304" pitchFamily="18" charset="0"/>
              </a:rPr>
              <a:t>bioash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biotextiles</a:t>
            </a:r>
            <a:r>
              <a:rPr lang="en-US" sz="1800" dirty="0">
                <a:effectLst/>
                <a:latin typeface="Times New Roman" panose="02020603050405020304" pitchFamily="18" charset="0"/>
                <a:ea typeface="Times New Roman" panose="02020603050405020304" pitchFamily="18" charset="0"/>
              </a:rPr>
              <a:t>, and organic biowaste, to sustainably recover plant nutrients and develop innovative products. </a:t>
            </a:r>
            <a:r>
              <a:rPr lang="en-US" dirty="0"/>
              <a:t>From external soil organic matters my and my group focus is on products prepared in different ways such as composting, anaerobic combustion and digestion produced from various waste streams. Unfortunately, we do not have the possibility to produce these soil amendments at our lab like digestate biochar or compost. For this reason, we are collaborating with industry or other scientific organizations. Main our interest is to evaluate these substances quality. For instance, nutrients levels, contaminants, ecotoxicity and effect on plants. These results give us insights about exogenous organic matters suitability to use for agricultural purpose. As well to promote circular agriculture, from waste to products. </a:t>
            </a:r>
            <a:r>
              <a:rPr lang="en-US" sz="1200" dirty="0">
                <a:effectLst/>
                <a:latin typeface="Times New Roman" panose="02020603050405020304" pitchFamily="18" charset="0"/>
                <a:ea typeface="Times New Roman" panose="02020603050405020304" pitchFamily="18" charset="0"/>
              </a:rPr>
              <a:t>I am open to potential collaborations in future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7292758-F74F-494F-AD03-49FAE11040BB}" type="slidenum">
              <a:rPr lang="lt-LT" smtClean="0"/>
              <a:t>4</a:t>
            </a:fld>
            <a:endParaRPr lang="lt-LT"/>
          </a:p>
        </p:txBody>
      </p:sp>
    </p:spTree>
    <p:extLst>
      <p:ext uri="{BB962C8B-B14F-4D97-AF65-F5344CB8AC3E}">
        <p14:creationId xmlns:p14="http://schemas.microsoft.com/office/powerpoint/2010/main" val="298034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latin typeface="Abadi" panose="020B0604020104020204" pitchFamily="34" charset="0"/>
              </a:rPr>
              <a:t>Across Europe, soil degradation and pollution continue to threaten long-term food security. The EU’s Soil Mission and Green Deal call for innovative, circular solutions that restore soil health while reducing environmental footprint. Research across LAMMC contributes to these goals through a bio-circular lens, turning waste into resources.</a:t>
            </a:r>
          </a:p>
        </p:txBody>
      </p:sp>
      <p:sp>
        <p:nvSpPr>
          <p:cNvPr id="4" name="Slide Number Placeholder 3"/>
          <p:cNvSpPr>
            <a:spLocks noGrp="1"/>
          </p:cNvSpPr>
          <p:nvPr>
            <p:ph type="sldNum" sz="quarter" idx="5"/>
          </p:nvPr>
        </p:nvSpPr>
        <p:spPr/>
        <p:txBody>
          <a:bodyPr/>
          <a:lstStyle/>
          <a:p>
            <a:fld id="{17292758-F74F-494F-AD03-49FAE11040BB}" type="slidenum">
              <a:rPr lang="lt-LT" smtClean="0"/>
              <a:t>5</a:t>
            </a:fld>
            <a:endParaRPr lang="lt-LT"/>
          </a:p>
        </p:txBody>
      </p:sp>
    </p:spTree>
    <p:extLst>
      <p:ext uri="{BB962C8B-B14F-4D97-AF65-F5344CB8AC3E}">
        <p14:creationId xmlns:p14="http://schemas.microsoft.com/office/powerpoint/2010/main" val="302950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292758-F74F-494F-AD03-49FAE11040BB}" type="slidenum">
              <a:rPr lang="lt-LT" smtClean="0"/>
              <a:t>8</a:t>
            </a:fld>
            <a:endParaRPr lang="lt-LT"/>
          </a:p>
        </p:txBody>
      </p:sp>
    </p:spTree>
    <p:extLst>
      <p:ext uri="{BB962C8B-B14F-4D97-AF65-F5344CB8AC3E}">
        <p14:creationId xmlns:p14="http://schemas.microsoft.com/office/powerpoint/2010/main" val="4011843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292758-F74F-494F-AD03-49FAE11040BB}" type="slidenum">
              <a:rPr lang="lt-LT" smtClean="0"/>
              <a:t>18</a:t>
            </a:fld>
            <a:endParaRPr lang="lt-LT"/>
          </a:p>
        </p:txBody>
      </p:sp>
    </p:spTree>
    <p:extLst>
      <p:ext uri="{BB962C8B-B14F-4D97-AF65-F5344CB8AC3E}">
        <p14:creationId xmlns:p14="http://schemas.microsoft.com/office/powerpoint/2010/main" val="224639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292758-F74F-494F-AD03-49FAE11040BB}" type="slidenum">
              <a:rPr lang="lt-LT" smtClean="0"/>
              <a:t>19</a:t>
            </a:fld>
            <a:endParaRPr lang="lt-LT"/>
          </a:p>
        </p:txBody>
      </p:sp>
    </p:spTree>
    <p:extLst>
      <p:ext uri="{BB962C8B-B14F-4D97-AF65-F5344CB8AC3E}">
        <p14:creationId xmlns:p14="http://schemas.microsoft.com/office/powerpoint/2010/main" val="337146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research focuses on closing nutrient loops through plant-based biocircular strategies, combining soil microbiology, waste valorization, and crop resilience.”</a:t>
            </a:r>
          </a:p>
        </p:txBody>
      </p:sp>
      <p:sp>
        <p:nvSpPr>
          <p:cNvPr id="4" name="Slide Number Placeholder 3"/>
          <p:cNvSpPr>
            <a:spLocks noGrp="1"/>
          </p:cNvSpPr>
          <p:nvPr>
            <p:ph type="sldNum" sz="quarter" idx="5"/>
          </p:nvPr>
        </p:nvSpPr>
        <p:spPr/>
        <p:txBody>
          <a:bodyPr/>
          <a:lstStyle/>
          <a:p>
            <a:fld id="{17292758-F74F-494F-AD03-49FAE11040BB}" type="slidenum">
              <a:rPr lang="lt-LT" smtClean="0"/>
              <a:t>22</a:t>
            </a:fld>
            <a:endParaRPr lang="lt-LT"/>
          </a:p>
        </p:txBody>
      </p:sp>
    </p:spTree>
    <p:extLst>
      <p:ext uri="{BB962C8B-B14F-4D97-AF65-F5344CB8AC3E}">
        <p14:creationId xmlns:p14="http://schemas.microsoft.com/office/powerpoint/2010/main" val="2433342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projects lay the foundation for scaling our findings into EU-funded research networks. We’re particularly interested in joining Horizon consortia focused on soil restoration, organic waste utilization, and biobased innovation</a:t>
            </a:r>
          </a:p>
        </p:txBody>
      </p:sp>
      <p:sp>
        <p:nvSpPr>
          <p:cNvPr id="4" name="Slide Number Placeholder 3"/>
          <p:cNvSpPr>
            <a:spLocks noGrp="1"/>
          </p:cNvSpPr>
          <p:nvPr>
            <p:ph type="sldNum" sz="quarter" idx="5"/>
          </p:nvPr>
        </p:nvSpPr>
        <p:spPr/>
        <p:txBody>
          <a:bodyPr/>
          <a:lstStyle/>
          <a:p>
            <a:fld id="{17292758-F74F-494F-AD03-49FAE11040BB}" type="slidenum">
              <a:rPr lang="lt-LT" smtClean="0"/>
              <a:t>23</a:t>
            </a:fld>
            <a:endParaRPr lang="lt-LT"/>
          </a:p>
        </p:txBody>
      </p:sp>
    </p:spTree>
    <p:extLst>
      <p:ext uri="{BB962C8B-B14F-4D97-AF65-F5344CB8AC3E}">
        <p14:creationId xmlns:p14="http://schemas.microsoft.com/office/powerpoint/2010/main" val="806850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vadinimo skaidrė">
    <p:spTree>
      <p:nvGrpSpPr>
        <p:cNvPr id="1" name=""/>
        <p:cNvGrpSpPr/>
        <p:nvPr/>
      </p:nvGrpSpPr>
      <p:grpSpPr>
        <a:xfrm>
          <a:off x="0" y="0"/>
          <a:ext cx="0" cy="0"/>
          <a:chOff x="0" y="0"/>
          <a:chExt cx="0" cy="0"/>
        </a:xfrm>
      </p:grpSpPr>
      <p:sp>
        <p:nvSpPr>
          <p:cNvPr id="26" name="Stačiakampis 25"/>
          <p:cNvSpPr/>
          <p:nvPr userDrawn="1"/>
        </p:nvSpPr>
        <p:spPr>
          <a:xfrm>
            <a:off x="107504" y="4437874"/>
            <a:ext cx="8928992" cy="666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10" name="12 grupė"/>
          <p:cNvGrpSpPr/>
          <p:nvPr userDrawn="1"/>
        </p:nvGrpSpPr>
        <p:grpSpPr>
          <a:xfrm rot="10800000">
            <a:off x="179512" y="2787772"/>
            <a:ext cx="8784976" cy="54008"/>
            <a:chOff x="507492" y="1501519"/>
            <a:chExt cx="8129016" cy="63125"/>
          </a:xfrm>
        </p:grpSpPr>
        <p:cxnSp>
          <p:nvCxnSpPr>
            <p:cNvPr id="11" name="16 tiesioji jungtis"/>
            <p:cNvCxnSpPr/>
            <p:nvPr/>
          </p:nvCxnSpPr>
          <p:spPr>
            <a:xfrm>
              <a:off x="507492" y="1564644"/>
              <a:ext cx="8129016" cy="0"/>
            </a:xfrm>
            <a:prstGeom prst="line">
              <a:avLst/>
            </a:prstGeom>
            <a:ln w="38100" cap="flat">
              <a:solidFill>
                <a:srgbClr val="006600"/>
              </a:solidFill>
              <a:miter lim="800000"/>
            </a:ln>
            <a:effectLst>
              <a:outerShdw blurRad="50800" dist="38100" dir="13500000" algn="br"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12" name="17 tiesioji jungtis"/>
            <p:cNvCxnSpPr/>
            <p:nvPr/>
          </p:nvCxnSpPr>
          <p:spPr>
            <a:xfrm>
              <a:off x="507492" y="1501519"/>
              <a:ext cx="8129016" cy="0"/>
            </a:xfrm>
            <a:prstGeom prst="line">
              <a:avLst/>
            </a:prstGeom>
            <a:ln w="12700" cap="flat">
              <a:solidFill>
                <a:srgbClr val="006600"/>
              </a:solidFill>
              <a:miter lim="800000"/>
            </a:ln>
          </p:spPr>
          <p:style>
            <a:lnRef idx="1">
              <a:schemeClr val="accent1"/>
            </a:lnRef>
            <a:fillRef idx="0">
              <a:schemeClr val="accent1"/>
            </a:fillRef>
            <a:effectRef idx="0">
              <a:schemeClr val="accent1"/>
            </a:effectRef>
            <a:fontRef idx="minor">
              <a:schemeClr val="tx1"/>
            </a:fontRef>
          </p:style>
        </p:cxnSp>
      </p:grpSp>
      <p:sp>
        <p:nvSpPr>
          <p:cNvPr id="13" name="Stačiakampis 12"/>
          <p:cNvSpPr/>
          <p:nvPr userDrawn="1"/>
        </p:nvSpPr>
        <p:spPr>
          <a:xfrm>
            <a:off x="395535" y="2211710"/>
            <a:ext cx="2887365" cy="1062118"/>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a:p>
            <a:pPr algn="ctr"/>
            <a:endParaRPr lang="lt-LT" dirty="0"/>
          </a:p>
        </p:txBody>
      </p:sp>
      <p:sp>
        <p:nvSpPr>
          <p:cNvPr id="27" name="Datos vietos rezervavimo ženklas 30"/>
          <p:cNvSpPr txBox="1">
            <a:spLocks/>
          </p:cNvSpPr>
          <p:nvPr userDrawn="1"/>
        </p:nvSpPr>
        <p:spPr>
          <a:xfrm>
            <a:off x="3570768" y="4659982"/>
            <a:ext cx="2002464" cy="170177"/>
          </a:xfrm>
          <a:prstGeom prst="rect">
            <a:avLst/>
          </a:prstGeom>
        </p:spPr>
        <p:txBody>
          <a:bodyPr vert="horz" lIns="91440" tIns="45720" rIns="91440" bIns="45720" rtlCol="0" anchor="ctr"/>
          <a:lstStyle>
            <a:defPPr>
              <a:defRPr lang="lt-LT"/>
            </a:defPPr>
            <a:lvl1pPr marL="0" algn="ctr" defTabSz="914400" rtl="0" eaLnBrk="1" latinLnBrk="0" hangingPunct="1">
              <a:defRPr lang="en-US" sz="1200" b="1" kern="1200" smtClean="0">
                <a:solidFill>
                  <a:schemeClr val="bg2">
                    <a:lumMod val="25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t-LT" dirty="0">
              <a:solidFill>
                <a:schemeClr val="tx1">
                  <a:lumMod val="65000"/>
                  <a:lumOff val="35000"/>
                </a:schemeClr>
              </a:solidFill>
            </a:endParaRPr>
          </a:p>
        </p:txBody>
      </p:sp>
      <p:sp>
        <p:nvSpPr>
          <p:cNvPr id="22" name="Antraštė 11"/>
          <p:cNvSpPr>
            <a:spLocks noGrp="1"/>
          </p:cNvSpPr>
          <p:nvPr>
            <p:ph type="ctrTitle" hasCustomPrompt="1"/>
          </p:nvPr>
        </p:nvSpPr>
        <p:spPr>
          <a:xfrm>
            <a:off x="3347864" y="1869672"/>
            <a:ext cx="5472608" cy="843522"/>
          </a:xfrm>
        </p:spPr>
        <p:txBody>
          <a:bodyPr lIns="45720" tIns="0" rIns="45720" anchor="ctr">
            <a:noAutofit/>
          </a:bodyPr>
          <a:lstStyle>
            <a:lvl1pPr algn="r">
              <a:defRPr sz="4200" b="0" cap="none" spc="0" baseline="0">
                <a:ln>
                  <a:noFill/>
                </a:ln>
                <a:solidFill>
                  <a:schemeClr val="tx1">
                    <a:lumMod val="65000"/>
                    <a:lumOff val="35000"/>
                  </a:schemeClr>
                </a:solidFill>
                <a:effectLst/>
                <a:latin typeface="Cambria" panose="02040503050406030204" pitchFamily="18" charset="0"/>
              </a:defRPr>
            </a:lvl1pPr>
            <a:extLst/>
          </a:lstStyle>
          <a:p>
            <a:r>
              <a:rPr kumimoji="0" lang="lt-LT" dirty="0"/>
              <a:t>Pavadinimas</a:t>
            </a:r>
            <a:endParaRPr kumimoji="0" lang="en-US" dirty="0"/>
          </a:p>
        </p:txBody>
      </p:sp>
      <p:sp>
        <p:nvSpPr>
          <p:cNvPr id="25" name="Paantraštė 2"/>
          <p:cNvSpPr>
            <a:spLocks noGrp="1"/>
          </p:cNvSpPr>
          <p:nvPr>
            <p:ph type="subTitle" idx="1" hasCustomPrompt="1"/>
          </p:nvPr>
        </p:nvSpPr>
        <p:spPr>
          <a:xfrm>
            <a:off x="3347864" y="2949792"/>
            <a:ext cx="5536704" cy="810090"/>
          </a:xfrm>
        </p:spPr>
        <p:txBody>
          <a:bodyPr>
            <a:normAutofit/>
          </a:bodyPr>
          <a:lstStyle>
            <a:lvl1pPr marL="0" indent="0" algn="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dirty="0"/>
              <a:t>Vardas ir pavardė</a:t>
            </a:r>
          </a:p>
        </p:txBody>
      </p:sp>
      <p:pic>
        <p:nvPicPr>
          <p:cNvPr id="2" name="Picture 2" descr="E:\Mano Dokumentai\Logotipas, adresai ir kita\logo\Atnaujintas angliškas\LAMMC_LOGO_2016_uzr_ang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3568" y="2259481"/>
            <a:ext cx="2114124" cy="966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Vertikalaus teksto vietos rezervavimo ženklas 2"/>
          <p:cNvSpPr>
            <a:spLocks noGrp="1"/>
          </p:cNvSpPr>
          <p:nvPr>
            <p:ph type="body" orient="vert" idx="1"/>
          </p:nvPr>
        </p:nvSpPr>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6" name="Skaidrės numerio vietos rezervavimo ženklas 5"/>
          <p:cNvSpPr>
            <a:spLocks noGrp="1"/>
          </p:cNvSpPr>
          <p:nvPr>
            <p:ph type="sldNum" sz="quarter" idx="12"/>
          </p:nvPr>
        </p:nvSpPr>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05979"/>
            <a:ext cx="2057400" cy="4388644"/>
          </a:xfrm>
        </p:spPr>
        <p:txBody>
          <a:bodyPr vert="eaVert"/>
          <a:lstStyle/>
          <a:p>
            <a:r>
              <a:rPr lang="lt-LT"/>
              <a:t>Spustelėkite, jei norite keisite ruoš. pav. stilių</a:t>
            </a:r>
          </a:p>
        </p:txBody>
      </p:sp>
      <p:sp>
        <p:nvSpPr>
          <p:cNvPr id="3" name="Vertikalaus teksto vietos rezervavimo ženklas 2"/>
          <p:cNvSpPr>
            <a:spLocks noGrp="1"/>
          </p:cNvSpPr>
          <p:nvPr>
            <p:ph type="body" orient="vert" idx="1"/>
          </p:nvPr>
        </p:nvSpPr>
        <p:spPr>
          <a:xfrm>
            <a:off x="457200" y="205979"/>
            <a:ext cx="6019800" cy="4388644"/>
          </a:xfrm>
        </p:spPr>
        <p:txBody>
          <a:bodyPr vert="eaVert"/>
          <a:lstStyle/>
          <a:p>
            <a:pPr lvl="0"/>
            <a:r>
              <a:rPr lang="lt-LT" dirty="0"/>
              <a:t>Spustelėkite ruošinio teksto stiliams keisti</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6" name="Skaidrės numerio vietos rezervavimo ženklas 5"/>
          <p:cNvSpPr>
            <a:spLocks noGrp="1"/>
          </p:cNvSpPr>
          <p:nvPr>
            <p:ph type="sldNum" sz="quarter" idx="12"/>
          </p:nvPr>
        </p:nvSpPr>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Spustelėkite, jei norite keisite ruoš. pav. stilių</a:t>
            </a:r>
          </a:p>
        </p:txBody>
      </p:sp>
      <p:sp>
        <p:nvSpPr>
          <p:cNvPr id="3" name="Turinio vietos rezervavimo ženklas 2"/>
          <p:cNvSpPr>
            <a:spLocks noGrp="1"/>
          </p:cNvSpPr>
          <p:nvPr>
            <p:ph idx="1"/>
          </p:nvPr>
        </p:nvSpPr>
        <p:spPr/>
        <p:txBody>
          <a:bodyPr/>
          <a:lstStyle/>
          <a:p>
            <a:pPr lvl="0"/>
            <a:r>
              <a:rPr lang="lt-LT" dirty="0"/>
              <a:t>Spustelėkite ruošinio teksto stiliams keisti</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6" name="Skaidrės numerio vietos rezervavimo ženklas 5"/>
          <p:cNvSpPr>
            <a:spLocks noGrp="1"/>
          </p:cNvSpPr>
          <p:nvPr>
            <p:ph type="sldNum" sz="quarter" idx="12"/>
          </p:nvPr>
        </p:nvSpPr>
        <p:spPr>
          <a:xfrm>
            <a:off x="3505200" y="4602162"/>
            <a:ext cx="2133600" cy="273844"/>
          </a:xfrm>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3305176"/>
            <a:ext cx="7772400" cy="1021556"/>
          </a:xfrm>
        </p:spPr>
        <p:txBody>
          <a:bodyPr anchor="t"/>
          <a:lstStyle>
            <a:lvl1pPr algn="l">
              <a:defRPr sz="4000" b="1" cap="all">
                <a:solidFill>
                  <a:schemeClr val="tx1">
                    <a:lumMod val="65000"/>
                    <a:lumOff val="35000"/>
                  </a:schemeClr>
                </a:solidFill>
              </a:defRPr>
            </a:lvl1pPr>
          </a:lstStyle>
          <a:p>
            <a:r>
              <a:rPr lang="lt-LT" dirty="0"/>
              <a:t>Spustelėkite, jei norite keisite ruoš. pav. stilių</a:t>
            </a:r>
          </a:p>
        </p:txBody>
      </p:sp>
      <p:sp>
        <p:nvSpPr>
          <p:cNvPr id="3" name="Teksto vietos rezervavimo ženklas 2"/>
          <p:cNvSpPr>
            <a:spLocks noGrp="1"/>
          </p:cNvSpPr>
          <p:nvPr>
            <p:ph type="body" idx="1"/>
          </p:nvPr>
        </p:nvSpPr>
        <p:spPr>
          <a:xfrm>
            <a:off x="722313" y="2180035"/>
            <a:ext cx="7772400" cy="1125140"/>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dirty="0"/>
              <a:t>Spustelėkite ruošinio teksto stiliams keisti</a:t>
            </a:r>
          </a:p>
        </p:txBody>
      </p:sp>
      <p:sp>
        <p:nvSpPr>
          <p:cNvPr id="6" name="Skaidrės numerio vietos rezervavimo ženklas 5"/>
          <p:cNvSpPr>
            <a:spLocks noGrp="1"/>
          </p:cNvSpPr>
          <p:nvPr>
            <p:ph type="sldNum" sz="quarter" idx="12"/>
          </p:nvPr>
        </p:nvSpPr>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Spustelėkite, jei norite keisite ruoš. pav. stilių</a:t>
            </a:r>
          </a:p>
        </p:txBody>
      </p:sp>
      <p:sp>
        <p:nvSpPr>
          <p:cNvPr id="3" name="Turinio vietos rezervavimo ženklas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dirty="0"/>
              <a:t>Spustelėkite ruošinio teksto stiliams keisti</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4" name="Turinio vietos rezervavimo ženklas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7" name="Skaidrės numerio vietos rezervavimo ženklas 6"/>
          <p:cNvSpPr>
            <a:spLocks noGrp="1"/>
          </p:cNvSpPr>
          <p:nvPr>
            <p:ph type="sldNum" sz="quarter" idx="12"/>
          </p:nvPr>
        </p:nvSpPr>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dirty="0"/>
              <a:t>Spustelėkite, jei norite keisite ruoš. pav. stilių</a:t>
            </a:r>
          </a:p>
        </p:txBody>
      </p:sp>
      <p:sp>
        <p:nvSpPr>
          <p:cNvPr id="3" name="Teksto vietos rezervavimo ženklas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dirty="0"/>
              <a:t>Spustelėkite ruošinio teksto stiliams keisti</a:t>
            </a:r>
          </a:p>
        </p:txBody>
      </p:sp>
      <p:sp>
        <p:nvSpPr>
          <p:cNvPr id="4" name="Turinio vietos rezervavimo ženklas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dirty="0"/>
              <a:t>Spustelėkite ruošinio teksto stiliams keisti</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5" name="Teksto vietos rezervavimo ženklas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6" name="Turinio vietos rezervavimo ženklas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9" name="Skaidrės numerio vietos rezervavimo ženklas 8"/>
          <p:cNvSpPr>
            <a:spLocks noGrp="1"/>
          </p:cNvSpPr>
          <p:nvPr>
            <p:ph type="sldNum" sz="quarter" idx="12"/>
          </p:nvPr>
        </p:nvSpPr>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Spustelėkite, jei norite keisite ruoš. pav. stilių</a:t>
            </a:r>
          </a:p>
        </p:txBody>
      </p:sp>
      <p:sp>
        <p:nvSpPr>
          <p:cNvPr id="5" name="Skaidrės numerio vietos rezervavimo ženklas 4"/>
          <p:cNvSpPr>
            <a:spLocks noGrp="1"/>
          </p:cNvSpPr>
          <p:nvPr>
            <p:ph type="sldNum" sz="quarter" idx="12"/>
          </p:nvPr>
        </p:nvSpPr>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4" name="Skaidrės numerio vietos rezervavimo ženklas 3"/>
          <p:cNvSpPr>
            <a:spLocks noGrp="1"/>
          </p:cNvSpPr>
          <p:nvPr>
            <p:ph type="sldNum" sz="quarter" idx="12"/>
          </p:nvPr>
        </p:nvSpPr>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1" y="204787"/>
            <a:ext cx="3008313" cy="871538"/>
          </a:xfrm>
        </p:spPr>
        <p:txBody>
          <a:bodyPr anchor="b"/>
          <a:lstStyle>
            <a:lvl1pPr algn="l">
              <a:defRPr sz="2000" b="1"/>
            </a:lvl1pPr>
          </a:lstStyle>
          <a:p>
            <a:r>
              <a:rPr lang="lt-LT" dirty="0"/>
              <a:t>Spustelėkite, jei norite keisite ruoš. pav. stilių</a:t>
            </a:r>
          </a:p>
        </p:txBody>
      </p:sp>
      <p:sp>
        <p:nvSpPr>
          <p:cNvPr id="3" name="Turinio vietos rezervavimo ženklas 2"/>
          <p:cNvSpPr>
            <a:spLocks noGrp="1"/>
          </p:cNvSpPr>
          <p:nvPr>
            <p:ph idx="1"/>
          </p:nvPr>
        </p:nvSpPr>
        <p:spPr>
          <a:xfrm>
            <a:off x="3575050" y="204788"/>
            <a:ext cx="5111750" cy="4389835"/>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sz="24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lt-LT" dirty="0"/>
              <a:t>Spustelėkite ruošinio teksto stiliams keisti</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4" name="Teksto vietos rezervavimo ženklas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dirty="0"/>
              <a:t>Spustelėkite ruošinio teksto stiliams keisti</a:t>
            </a:r>
          </a:p>
        </p:txBody>
      </p:sp>
      <p:sp>
        <p:nvSpPr>
          <p:cNvPr id="7" name="Skaidrės numerio vietos rezervavimo ženklas 6"/>
          <p:cNvSpPr>
            <a:spLocks noGrp="1"/>
          </p:cNvSpPr>
          <p:nvPr>
            <p:ph type="sldNum" sz="quarter" idx="12"/>
          </p:nvPr>
        </p:nvSpPr>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3600450"/>
            <a:ext cx="5486400" cy="425054"/>
          </a:xfrm>
        </p:spPr>
        <p:txBody>
          <a:bodyPr anchor="b"/>
          <a:lstStyle>
            <a:lvl1pPr algn="l">
              <a:defRPr sz="2000" b="1"/>
            </a:lvl1pPr>
          </a:lstStyle>
          <a:p>
            <a:r>
              <a:rPr lang="lt-LT"/>
              <a:t>Spustelėkite, jei norite keisite ruoš. pav. stilių</a:t>
            </a:r>
          </a:p>
        </p:txBody>
      </p:sp>
      <p:sp>
        <p:nvSpPr>
          <p:cNvPr id="3" name="Paveikslėlio vietos rezervavimo ženklas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dirty="0"/>
          </a:p>
        </p:txBody>
      </p:sp>
      <p:sp>
        <p:nvSpPr>
          <p:cNvPr id="4" name="Teksto vietos rezervavimo ženklas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dirty="0"/>
              <a:t>Spustelėkite ruošinio teksto stiliams keisti</a:t>
            </a:r>
          </a:p>
        </p:txBody>
      </p:sp>
      <p:sp>
        <p:nvSpPr>
          <p:cNvPr id="7" name="Skaidrės numerio vietos rezervavimo ženklas 6"/>
          <p:cNvSpPr>
            <a:spLocks noGrp="1"/>
          </p:cNvSpPr>
          <p:nvPr>
            <p:ph type="sldNum" sz="quarter" idx="12"/>
          </p:nvPr>
        </p:nvSpPr>
        <p:spPr/>
        <p:txBody>
          <a:bodyPr/>
          <a:lstStyle>
            <a:lvl1pPr>
              <a:defRPr>
                <a:solidFill>
                  <a:schemeClr val="tx1">
                    <a:lumMod val="65000"/>
                    <a:lumOff val="35000"/>
                  </a:schemeClr>
                </a:solidFill>
              </a:defRPr>
            </a:lvl1pPr>
          </a:lstStyle>
          <a:p>
            <a:fld id="{A226E2A6-6D93-4997-8D45-933F879E6E5B}" type="slidenum">
              <a:rPr lang="lt-LT" smtClean="0"/>
              <a:pPr/>
              <a:t>‹#›</a:t>
            </a:fld>
            <a:endParaRPr lang="lt-L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457200" y="205978"/>
            <a:ext cx="8229600" cy="857250"/>
          </a:xfrm>
          <a:prstGeom prst="rect">
            <a:avLst/>
          </a:prstGeom>
        </p:spPr>
        <p:txBody>
          <a:bodyPr vert="horz" lIns="91440" tIns="45720" rIns="91440" bIns="45720" rtlCol="0" anchor="ctr">
            <a:noAutofit/>
          </a:bodyPr>
          <a:lstStyle/>
          <a:p>
            <a:r>
              <a:rPr lang="lt-LT" dirty="0"/>
              <a:t>Spustelėkite, jei norite keisite ruoš. pav. stilių</a:t>
            </a:r>
          </a:p>
        </p:txBody>
      </p:sp>
      <p:sp>
        <p:nvSpPr>
          <p:cNvPr id="3" name="Teksto vietos rezervavimo ženklas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lt-LT" dirty="0"/>
              <a:t>Spustelėkite ruošinio teksto stiliams keisti</a:t>
            </a:r>
          </a:p>
          <a:p>
            <a:pPr lvl="1"/>
            <a:r>
              <a:rPr lang="lt-LT" dirty="0"/>
              <a:t>Antras lygmuo</a:t>
            </a:r>
          </a:p>
          <a:p>
            <a:pPr lvl="2"/>
            <a:r>
              <a:rPr lang="lt-LT" dirty="0"/>
              <a:t>Trečias lygmuo</a:t>
            </a:r>
          </a:p>
          <a:p>
            <a:pPr lvl="3"/>
            <a:r>
              <a:rPr lang="lt-LT" dirty="0"/>
              <a:t>Ketvirtas lygmuo</a:t>
            </a:r>
          </a:p>
          <a:p>
            <a:pPr lvl="4"/>
            <a:r>
              <a:rPr lang="lt-LT" dirty="0"/>
              <a:t>Penktas lygmuo</a:t>
            </a:r>
          </a:p>
        </p:txBody>
      </p:sp>
      <p:sp>
        <p:nvSpPr>
          <p:cNvPr id="6" name="Skaidrės numerio vietos rezervavimo ženklas 5"/>
          <p:cNvSpPr>
            <a:spLocks noGrp="1"/>
          </p:cNvSpPr>
          <p:nvPr>
            <p:ph type="sldNum" sz="quarter" idx="4"/>
          </p:nvPr>
        </p:nvSpPr>
        <p:spPr>
          <a:xfrm>
            <a:off x="3505200" y="4602162"/>
            <a:ext cx="2133600" cy="273844"/>
          </a:xfrm>
          <a:prstGeom prst="rect">
            <a:avLst/>
          </a:prstGeom>
        </p:spPr>
        <p:txBody>
          <a:bodyPr vert="horz" lIns="91440" tIns="45720" rIns="91440" bIns="45720" rtlCol="0" anchor="ctr"/>
          <a:lstStyle>
            <a:lvl1pPr algn="ctr">
              <a:defRPr sz="1000" b="1">
                <a:solidFill>
                  <a:schemeClr val="tx1">
                    <a:lumMod val="65000"/>
                    <a:lumOff val="35000"/>
                  </a:schemeClr>
                </a:solidFill>
                <a:latin typeface="Cambria" panose="02040503050406030204" pitchFamily="18" charset="0"/>
              </a:defRPr>
            </a:lvl1pPr>
          </a:lstStyle>
          <a:p>
            <a:fld id="{2FEC95DC-F77F-4382-9F00-42DBE57C5A0C}" type="slidenum">
              <a:rPr lang="lt-LT" smtClean="0"/>
              <a:pPr/>
              <a:t>‹#›</a:t>
            </a:fld>
            <a:endParaRPr lang="lt-LT" dirty="0"/>
          </a:p>
        </p:txBody>
      </p:sp>
      <p:sp>
        <p:nvSpPr>
          <p:cNvPr id="7" name="TextBox 6"/>
          <p:cNvSpPr txBox="1"/>
          <p:nvPr userDrawn="1"/>
        </p:nvSpPr>
        <p:spPr>
          <a:xfrm>
            <a:off x="7812360" y="4515966"/>
            <a:ext cx="1187624" cy="461665"/>
          </a:xfrm>
          <a:prstGeom prst="rect">
            <a:avLst/>
          </a:prstGeom>
          <a:noFill/>
        </p:spPr>
        <p:txBody>
          <a:bodyPr wrap="square" rtlCol="0">
            <a:spAutoFit/>
          </a:bodyPr>
          <a:lstStyle/>
          <a:p>
            <a:r>
              <a:rPr lang="lt-LT" sz="2400" dirty="0">
                <a:solidFill>
                  <a:srgbClr val="006600"/>
                </a:solidFill>
                <a:latin typeface="Calibri" pitchFamily="34" charset="0"/>
                <a:cs typeface="Calibri" pitchFamily="34" charset="0"/>
              </a:rPr>
              <a:t>LAMMC</a:t>
            </a:r>
          </a:p>
        </p:txBody>
      </p:sp>
      <p:grpSp>
        <p:nvGrpSpPr>
          <p:cNvPr id="8" name="12 grupė"/>
          <p:cNvGrpSpPr/>
          <p:nvPr userDrawn="1"/>
        </p:nvGrpSpPr>
        <p:grpSpPr>
          <a:xfrm rot="10800000">
            <a:off x="179512" y="4515966"/>
            <a:ext cx="8784976" cy="54006"/>
            <a:chOff x="507492" y="1501519"/>
            <a:chExt cx="8129016" cy="63125"/>
          </a:xfrm>
        </p:grpSpPr>
        <p:cxnSp>
          <p:nvCxnSpPr>
            <p:cNvPr id="9" name="16 tiesioji jungtis"/>
            <p:cNvCxnSpPr/>
            <p:nvPr/>
          </p:nvCxnSpPr>
          <p:spPr>
            <a:xfrm>
              <a:off x="507492" y="1564644"/>
              <a:ext cx="8129016" cy="0"/>
            </a:xfrm>
            <a:prstGeom prst="line">
              <a:avLst/>
            </a:prstGeom>
            <a:ln w="38100" cap="flat">
              <a:solidFill>
                <a:srgbClr val="006600"/>
              </a:solidFill>
              <a:miter lim="800000"/>
            </a:ln>
            <a:effectLst>
              <a:outerShdw blurRad="50800" dist="38100" dir="13500000" algn="br" rotWithShape="0">
                <a:prstClr val="black">
                  <a:alpha val="24000"/>
                </a:prstClr>
              </a:outerShdw>
            </a:effectLst>
          </p:spPr>
          <p:style>
            <a:lnRef idx="1">
              <a:schemeClr val="accent1"/>
            </a:lnRef>
            <a:fillRef idx="0">
              <a:schemeClr val="accent1"/>
            </a:fillRef>
            <a:effectRef idx="0">
              <a:schemeClr val="accent1"/>
            </a:effectRef>
            <a:fontRef idx="minor">
              <a:schemeClr val="tx1"/>
            </a:fontRef>
          </p:style>
        </p:cxnSp>
        <p:cxnSp>
          <p:nvCxnSpPr>
            <p:cNvPr id="10" name="17 tiesioji jungtis"/>
            <p:cNvCxnSpPr/>
            <p:nvPr/>
          </p:nvCxnSpPr>
          <p:spPr>
            <a:xfrm>
              <a:off x="507492" y="1501519"/>
              <a:ext cx="8129016" cy="0"/>
            </a:xfrm>
            <a:prstGeom prst="line">
              <a:avLst/>
            </a:prstGeom>
            <a:ln w="12700" cap="flat">
              <a:solidFill>
                <a:srgbClr val="006600"/>
              </a:solidFill>
              <a:miter lim="800000"/>
            </a:ln>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3600" kern="1200">
          <a:solidFill>
            <a:schemeClr val="tx1">
              <a:lumMod val="65000"/>
              <a:lumOff val="35000"/>
            </a:schemeClr>
          </a:solidFill>
          <a:latin typeface="Cambria" panose="02040503050406030204" pitchFamily="18" charset="0"/>
          <a:ea typeface="+mj-ea"/>
          <a:cs typeface="+mj-cs"/>
        </a:defRPr>
      </a:lvl1pPr>
    </p:titleStyle>
    <p:bodyStyle>
      <a:lvl1pPr marL="342900" indent="-342900" algn="l" defTabSz="914400" rtl="0" eaLnBrk="1" latinLnBrk="0" hangingPunct="1">
        <a:spcBef>
          <a:spcPct val="20000"/>
        </a:spcBef>
        <a:buClr>
          <a:srgbClr val="006600"/>
        </a:buClr>
        <a:buSzPct val="70000"/>
        <a:buFont typeface="Cambria" panose="02040503050406030204" pitchFamily="18" charset="0"/>
        <a:buChar char="⦿"/>
        <a:defRPr sz="3200" kern="1200">
          <a:solidFill>
            <a:schemeClr val="tx1">
              <a:lumMod val="65000"/>
              <a:lumOff val="35000"/>
            </a:schemeClr>
          </a:solidFill>
          <a:latin typeface="Cambria" panose="02040503050406030204" pitchFamily="18" charset="0"/>
          <a:ea typeface="+mn-ea"/>
          <a:cs typeface="+mn-cs"/>
        </a:defRPr>
      </a:lvl1pPr>
      <a:lvl2pPr marL="742950" indent="-285750" algn="l" defTabSz="914400" rtl="0" eaLnBrk="1" latinLnBrk="0" hangingPunct="1">
        <a:spcBef>
          <a:spcPct val="20000"/>
        </a:spcBef>
        <a:buClr>
          <a:srgbClr val="006600"/>
        </a:buClr>
        <a:buSzPct val="105000"/>
        <a:buFont typeface="Arial" pitchFamily="34" charset="0"/>
        <a:buChar char="•"/>
        <a:defRPr sz="2800" kern="1200">
          <a:solidFill>
            <a:schemeClr val="tx1">
              <a:lumMod val="65000"/>
              <a:lumOff val="35000"/>
            </a:schemeClr>
          </a:solidFill>
          <a:latin typeface="Cambria" panose="02040503050406030204" pitchFamily="18" charset="0"/>
          <a:ea typeface="+mn-ea"/>
          <a:cs typeface="+mn-cs"/>
        </a:defRPr>
      </a:lvl2pPr>
      <a:lvl3pPr marL="1143000" indent="-228600" algn="l" defTabSz="914400" rtl="0" eaLnBrk="1" latinLnBrk="0" hangingPunct="1">
        <a:spcBef>
          <a:spcPct val="20000"/>
        </a:spcBef>
        <a:buClr>
          <a:srgbClr val="006600"/>
        </a:buClr>
        <a:buSzPct val="105000"/>
        <a:buFont typeface="Arial" pitchFamily="34" charset="0"/>
        <a:buChar char="•"/>
        <a:defRPr sz="2400" kern="1200">
          <a:solidFill>
            <a:schemeClr val="tx1">
              <a:lumMod val="65000"/>
              <a:lumOff val="35000"/>
            </a:schemeClr>
          </a:solidFill>
          <a:latin typeface="Cambria" panose="02040503050406030204" pitchFamily="18" charset="0"/>
          <a:ea typeface="+mn-ea"/>
          <a:cs typeface="+mn-cs"/>
        </a:defRPr>
      </a:lvl3pPr>
      <a:lvl4pPr marL="1600200" indent="-228600" algn="l" defTabSz="914400" rtl="0" eaLnBrk="1" latinLnBrk="0" hangingPunct="1">
        <a:spcBef>
          <a:spcPct val="20000"/>
        </a:spcBef>
        <a:buClr>
          <a:srgbClr val="006600"/>
        </a:buClr>
        <a:buSzPct val="105000"/>
        <a:buFont typeface="Arial" pitchFamily="34" charset="0"/>
        <a:buChar char="•"/>
        <a:defRPr sz="2000" kern="1200">
          <a:solidFill>
            <a:schemeClr val="tx1">
              <a:lumMod val="65000"/>
              <a:lumOff val="35000"/>
            </a:schemeClr>
          </a:solidFill>
          <a:latin typeface="Cambria" panose="02040503050406030204" pitchFamily="18" charset="0"/>
          <a:ea typeface="+mn-ea"/>
          <a:cs typeface="+mn-cs"/>
        </a:defRPr>
      </a:lvl4pPr>
      <a:lvl5pPr marL="2057400" indent="-228600" algn="l" defTabSz="914400" rtl="0" eaLnBrk="1" latinLnBrk="0" hangingPunct="1">
        <a:spcBef>
          <a:spcPct val="20000"/>
        </a:spcBef>
        <a:buClr>
          <a:srgbClr val="006600"/>
        </a:buClr>
        <a:buSzPct val="105000"/>
        <a:buFont typeface="Arial" pitchFamily="34" charset="0"/>
        <a:buChar char="•"/>
        <a:defRPr sz="2000" kern="1200">
          <a:solidFill>
            <a:schemeClr val="tx1">
              <a:lumMod val="65000"/>
              <a:lumOff val="35000"/>
            </a:schemeClr>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336" y="258634"/>
            <a:ext cx="8543317" cy="1638182"/>
          </a:xfrm>
        </p:spPr>
        <p:txBody>
          <a:bodyPr/>
          <a:lstStyle/>
          <a:p>
            <a:pPr algn="ctr"/>
            <a:br>
              <a:rPr lang="lt-LT" sz="3000" dirty="0">
                <a:latin typeface="Times New Roman" panose="02020603050405020304" pitchFamily="18" charset="0"/>
                <a:cs typeface="Times New Roman" panose="02020603050405020304" pitchFamily="18" charset="0"/>
              </a:rPr>
            </a:br>
            <a:br>
              <a:rPr lang="en-US" sz="1500" b="1" dirty="0">
                <a:latin typeface="Times New Roman" panose="02020603050405020304" pitchFamily="18" charset="0"/>
                <a:cs typeface="Times New Roman" panose="02020603050405020304" pitchFamily="18" charset="0"/>
              </a:rPr>
            </a:br>
            <a:br>
              <a:rPr lang="en-US" sz="1800" b="1" dirty="0">
                <a:latin typeface="Times New Roman" panose="02020603050405020304" pitchFamily="18" charset="0"/>
                <a:cs typeface="Times New Roman" panose="02020603050405020304" pitchFamily="18" charset="0"/>
              </a:rPr>
            </a:br>
            <a:br>
              <a:rPr lang="en-US" sz="1800" b="1" dirty="0">
                <a:latin typeface="Times New Roman" panose="02020603050405020304" pitchFamily="18" charset="0"/>
                <a:cs typeface="Times New Roman" panose="02020603050405020304" pitchFamily="18" charset="0"/>
              </a:rPr>
            </a:br>
            <a:br>
              <a:rPr lang="lt-LT" sz="2800" b="1" dirty="0">
                <a:solidFill>
                  <a:schemeClr val="tx1"/>
                </a:solidFill>
                <a:latin typeface="Times New Roman" panose="02020603050405020304" pitchFamily="18" charset="0"/>
                <a:cs typeface="Times New Roman" panose="02020603050405020304" pitchFamily="18" charset="0"/>
              </a:rPr>
            </a:br>
            <a:r>
              <a:rPr lang="en-US" sz="2800" b="1" dirty="0">
                <a:solidFill>
                  <a:schemeClr val="tx1"/>
                </a:solidFill>
                <a:latin typeface="Times New Roman" panose="02020603050405020304" pitchFamily="18" charset="0"/>
                <a:cs typeface="Times New Roman" panose="02020603050405020304" pitchFamily="18" charset="0"/>
              </a:rPr>
              <a:t>From Waste to Soil Amendments: LAMMC Agrobiology Laboratory’s Biocircular Approach to Sustainable Soil Health and Pollution Mitigation</a:t>
            </a:r>
            <a:r>
              <a:rPr lang="en-US" sz="2800" b="1" i="1" dirty="0">
                <a:solidFill>
                  <a:schemeClr val="tx1"/>
                </a:solidFill>
                <a:latin typeface="Times New Roman"/>
                <a:cs typeface="Times New Roman"/>
              </a:rPr>
              <a:t>.</a:t>
            </a:r>
            <a:br>
              <a:rPr lang="en-US" sz="1800" i="1" dirty="0">
                <a:solidFill>
                  <a:schemeClr val="tx1"/>
                </a:solidFill>
                <a:latin typeface="Times New Roman"/>
                <a:cs typeface="Times New Roman"/>
              </a:rPr>
            </a:br>
            <a:br>
              <a:rPr lang="en-US" sz="1800" i="1" dirty="0">
                <a:latin typeface="Times New Roman" panose="02020603050405020304" pitchFamily="18" charset="0"/>
                <a:cs typeface="Times New Roman" panose="02020603050405020304" pitchFamily="18" charset="0"/>
              </a:rPr>
            </a:br>
            <a:br>
              <a:rPr lang="en-US" sz="1350" b="1" dirty="0">
                <a:solidFill>
                  <a:schemeClr val="tx1"/>
                </a:solidFill>
                <a:latin typeface="Times New Roman" panose="02020603050405020304" pitchFamily="18" charset="0"/>
                <a:cs typeface="Times New Roman" panose="02020603050405020304" pitchFamily="18" charset="0"/>
              </a:rPr>
            </a:br>
            <a:br>
              <a:rPr lang="en-US" sz="1350" i="1" dirty="0">
                <a:solidFill>
                  <a:schemeClr val="tx1"/>
                </a:solidFill>
                <a:latin typeface="Times New Roman"/>
                <a:cs typeface="Times New Roman"/>
              </a:rPr>
            </a:br>
            <a:br>
              <a:rPr lang="en-US" sz="1350" i="1" dirty="0">
                <a:solidFill>
                  <a:schemeClr val="tx1"/>
                </a:solidFill>
                <a:latin typeface="Times New Roman"/>
                <a:cs typeface="Times New Roman"/>
              </a:rPr>
            </a:br>
            <a:br>
              <a:rPr lang="en-US" b="1" dirty="0"/>
            </a:br>
            <a:endParaRPr lang="en-US" sz="1500" b="1" i="1" dirty="0">
              <a:solidFill>
                <a:schemeClr val="tx1"/>
              </a:solidFill>
              <a:latin typeface="Times New Roman"/>
              <a:cs typeface="Times New Roman"/>
            </a:endParaRPr>
          </a:p>
        </p:txBody>
      </p:sp>
      <p:sp>
        <p:nvSpPr>
          <p:cNvPr id="3" name="Subtitle 2"/>
          <p:cNvSpPr>
            <a:spLocks noGrp="1"/>
          </p:cNvSpPr>
          <p:nvPr>
            <p:ph type="subTitle" idx="1"/>
          </p:nvPr>
        </p:nvSpPr>
        <p:spPr>
          <a:xfrm>
            <a:off x="3131840" y="2949792"/>
            <a:ext cx="5752728" cy="1638182"/>
          </a:xfrm>
        </p:spPr>
        <p:txBody>
          <a:bodyPr vert="horz" lIns="68580" tIns="34290" rIns="68580" bIns="34290" rtlCol="0" anchor="t">
            <a:normAutofit/>
          </a:bodyPr>
          <a:lstStyle/>
          <a:p>
            <a:endParaRPr lang="en-US" sz="15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Presented by Modupe Doyeni</a:t>
            </a:r>
          </a:p>
          <a:p>
            <a:r>
              <a:rPr lang="en-US" sz="1800" dirty="0">
                <a:solidFill>
                  <a:schemeClr val="tx1"/>
                </a:solidFill>
                <a:latin typeface="Times New Roman" panose="02020603050405020304" pitchFamily="18" charset="0"/>
                <a:cs typeface="Times New Roman" panose="02020603050405020304" pitchFamily="18" charset="0"/>
              </a:rPr>
              <a:t>Agrobiology Laboratory</a:t>
            </a:r>
          </a:p>
          <a:p>
            <a:r>
              <a:rPr lang="en-US" sz="1800" dirty="0">
                <a:solidFill>
                  <a:schemeClr val="tx1"/>
                </a:solidFill>
                <a:latin typeface="Times New Roman" panose="02020603050405020304" pitchFamily="18" charset="0"/>
                <a:cs typeface="Times New Roman" panose="02020603050405020304" pitchFamily="18" charset="0"/>
              </a:rPr>
              <a:t>Lithuania Research Center for Agriculture and Forestry (LAMMC)</a:t>
            </a:r>
            <a:endParaRPr lang="en-US" sz="1800" dirty="0">
              <a:solidFill>
                <a:schemeClr val="tx1"/>
              </a:solidFill>
              <a:latin typeface="Times"/>
              <a:cs typeface="Times"/>
            </a:endParaRPr>
          </a:p>
        </p:txBody>
      </p:sp>
      <p:sp>
        <p:nvSpPr>
          <p:cNvPr id="5" name="Rectangle 4"/>
          <p:cNvSpPr/>
          <p:nvPr/>
        </p:nvSpPr>
        <p:spPr>
          <a:xfrm>
            <a:off x="3863225" y="4771747"/>
            <a:ext cx="975267" cy="207749"/>
          </a:xfrm>
          <a:prstGeom prst="rect">
            <a:avLst/>
          </a:prstGeom>
        </p:spPr>
        <p:txBody>
          <a:bodyPr wrap="none" lIns="68580" tIns="34290" rIns="68580" bIns="34290" anchor="t">
            <a:spAutoFit/>
          </a:bodyPr>
          <a:lstStyle/>
          <a:p>
            <a:r>
              <a:rPr lang="lt-LT" sz="900" b="1" dirty="0">
                <a:latin typeface="Times"/>
                <a:cs typeface="Times"/>
              </a:rPr>
              <a:t>202</a:t>
            </a:r>
            <a:r>
              <a:rPr lang="en-US" sz="900" b="1" dirty="0">
                <a:latin typeface="Times"/>
                <a:cs typeface="Times"/>
              </a:rPr>
              <a:t>5 October 27</a:t>
            </a:r>
          </a:p>
        </p:txBody>
      </p:sp>
    </p:spTree>
    <p:extLst>
      <p:ext uri="{BB962C8B-B14F-4D97-AF65-F5344CB8AC3E}">
        <p14:creationId xmlns:p14="http://schemas.microsoft.com/office/powerpoint/2010/main" val="3593023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03E4-898B-52A3-07BD-B9331DED0466}"/>
              </a:ext>
            </a:extLst>
          </p:cNvPr>
          <p:cNvSpPr>
            <a:spLocks noGrp="1"/>
          </p:cNvSpPr>
          <p:nvPr>
            <p:ph type="title"/>
          </p:nvPr>
        </p:nvSpPr>
        <p:spPr>
          <a:xfrm>
            <a:off x="457200" y="205978"/>
            <a:ext cx="8075240" cy="583206"/>
          </a:xfrm>
        </p:spPr>
        <p:txBody>
          <a:bodyPr/>
          <a:lstStyle/>
          <a:p>
            <a:r>
              <a:rPr lang="en-US" sz="900" dirty="0">
                <a:latin typeface="Abadi" panose="020B0604020104020204" pitchFamily="34" charset="0"/>
              </a:rPr>
              <a:t>Table 1. Main analytical characteristics of the animal manure digestate used in the experiment. The treatments were analyzed in triplicates (n = 3, mean ± SD). The treatments were collected and analyzed yearly (2018, 2019, 2020, and 2021). OM – organic matter; TN – total nitrogen; P2O5 - phosphorus pentoxide; K2O - potassium oxide; EC – electrical conductivity; PD – Pig manure digestate; CHD – Chicken manure digestate; COD – Cow manure digestate.</a:t>
            </a:r>
          </a:p>
        </p:txBody>
      </p:sp>
      <p:sp>
        <p:nvSpPr>
          <p:cNvPr id="4" name="Slide Number Placeholder 3">
            <a:extLst>
              <a:ext uri="{FF2B5EF4-FFF2-40B4-BE49-F238E27FC236}">
                <a16:creationId xmlns:a16="http://schemas.microsoft.com/office/drawing/2014/main" id="{871FEA36-462D-4CB0-7A11-B36FA8C8CF59}"/>
              </a:ext>
            </a:extLst>
          </p:cNvPr>
          <p:cNvSpPr>
            <a:spLocks noGrp="1"/>
          </p:cNvSpPr>
          <p:nvPr>
            <p:ph type="sldNum" sz="quarter" idx="12"/>
          </p:nvPr>
        </p:nvSpPr>
        <p:spPr/>
        <p:txBody>
          <a:bodyPr/>
          <a:lstStyle/>
          <a:p>
            <a:fld id="{A226E2A6-6D93-4997-8D45-933F879E6E5B}" type="slidenum">
              <a:rPr lang="lt-LT" smtClean="0"/>
              <a:pPr/>
              <a:t>10</a:t>
            </a:fld>
            <a:endParaRPr lang="lt-LT" dirty="0"/>
          </a:p>
        </p:txBody>
      </p:sp>
      <p:graphicFrame>
        <p:nvGraphicFramePr>
          <p:cNvPr id="8" name="Content Placeholder 7">
            <a:extLst>
              <a:ext uri="{FF2B5EF4-FFF2-40B4-BE49-F238E27FC236}">
                <a16:creationId xmlns:a16="http://schemas.microsoft.com/office/drawing/2014/main" id="{3D5138B4-B20A-CE60-03CF-32D28F6953D1}"/>
              </a:ext>
            </a:extLst>
          </p:cNvPr>
          <p:cNvGraphicFramePr>
            <a:graphicFrameLocks noGrp="1"/>
          </p:cNvGraphicFramePr>
          <p:nvPr>
            <p:ph idx="1"/>
            <p:extLst>
              <p:ext uri="{D42A27DB-BD31-4B8C-83A1-F6EECF244321}">
                <p14:modId xmlns:p14="http://schemas.microsoft.com/office/powerpoint/2010/main" val="809854603"/>
              </p:ext>
            </p:extLst>
          </p:nvPr>
        </p:nvGraphicFramePr>
        <p:xfrm>
          <a:off x="0" y="862937"/>
          <a:ext cx="9143997" cy="3444643"/>
        </p:xfrm>
        <a:graphic>
          <a:graphicData uri="http://schemas.openxmlformats.org/drawingml/2006/table">
            <a:tbl>
              <a:tblPr firstRow="1" firstCol="1" bandRow="1"/>
              <a:tblGrid>
                <a:gridCol w="779721">
                  <a:extLst>
                    <a:ext uri="{9D8B030D-6E8A-4147-A177-3AD203B41FA5}">
                      <a16:colId xmlns:a16="http://schemas.microsoft.com/office/drawing/2014/main" val="856596417"/>
                    </a:ext>
                  </a:extLst>
                </a:gridCol>
                <a:gridCol w="779721">
                  <a:extLst>
                    <a:ext uri="{9D8B030D-6E8A-4147-A177-3AD203B41FA5}">
                      <a16:colId xmlns:a16="http://schemas.microsoft.com/office/drawing/2014/main" val="3489920871"/>
                    </a:ext>
                  </a:extLst>
                </a:gridCol>
                <a:gridCol w="779721">
                  <a:extLst>
                    <a:ext uri="{9D8B030D-6E8A-4147-A177-3AD203B41FA5}">
                      <a16:colId xmlns:a16="http://schemas.microsoft.com/office/drawing/2014/main" val="2389012499"/>
                    </a:ext>
                  </a:extLst>
                </a:gridCol>
                <a:gridCol w="708837">
                  <a:extLst>
                    <a:ext uri="{9D8B030D-6E8A-4147-A177-3AD203B41FA5}">
                      <a16:colId xmlns:a16="http://schemas.microsoft.com/office/drawing/2014/main" val="3302028791"/>
                    </a:ext>
                  </a:extLst>
                </a:gridCol>
                <a:gridCol w="708837">
                  <a:extLst>
                    <a:ext uri="{9D8B030D-6E8A-4147-A177-3AD203B41FA5}">
                      <a16:colId xmlns:a16="http://schemas.microsoft.com/office/drawing/2014/main" val="2179099529"/>
                    </a:ext>
                  </a:extLst>
                </a:gridCol>
                <a:gridCol w="708837">
                  <a:extLst>
                    <a:ext uri="{9D8B030D-6E8A-4147-A177-3AD203B41FA5}">
                      <a16:colId xmlns:a16="http://schemas.microsoft.com/office/drawing/2014/main" val="4140664204"/>
                    </a:ext>
                  </a:extLst>
                </a:gridCol>
                <a:gridCol w="708837">
                  <a:extLst>
                    <a:ext uri="{9D8B030D-6E8A-4147-A177-3AD203B41FA5}">
                      <a16:colId xmlns:a16="http://schemas.microsoft.com/office/drawing/2014/main" val="1260552309"/>
                    </a:ext>
                  </a:extLst>
                </a:gridCol>
                <a:gridCol w="708837">
                  <a:extLst>
                    <a:ext uri="{9D8B030D-6E8A-4147-A177-3AD203B41FA5}">
                      <a16:colId xmlns:a16="http://schemas.microsoft.com/office/drawing/2014/main" val="2418980543"/>
                    </a:ext>
                  </a:extLst>
                </a:gridCol>
                <a:gridCol w="708837">
                  <a:extLst>
                    <a:ext uri="{9D8B030D-6E8A-4147-A177-3AD203B41FA5}">
                      <a16:colId xmlns:a16="http://schemas.microsoft.com/office/drawing/2014/main" val="1828681068"/>
                    </a:ext>
                  </a:extLst>
                </a:gridCol>
                <a:gridCol w="708837">
                  <a:extLst>
                    <a:ext uri="{9D8B030D-6E8A-4147-A177-3AD203B41FA5}">
                      <a16:colId xmlns:a16="http://schemas.microsoft.com/office/drawing/2014/main" val="1724602907"/>
                    </a:ext>
                  </a:extLst>
                </a:gridCol>
                <a:gridCol w="708837">
                  <a:extLst>
                    <a:ext uri="{9D8B030D-6E8A-4147-A177-3AD203B41FA5}">
                      <a16:colId xmlns:a16="http://schemas.microsoft.com/office/drawing/2014/main" val="1201476276"/>
                    </a:ext>
                  </a:extLst>
                </a:gridCol>
                <a:gridCol w="714732">
                  <a:extLst>
                    <a:ext uri="{9D8B030D-6E8A-4147-A177-3AD203B41FA5}">
                      <a16:colId xmlns:a16="http://schemas.microsoft.com/office/drawing/2014/main" val="3417132066"/>
                    </a:ext>
                  </a:extLst>
                </a:gridCol>
                <a:gridCol w="419406">
                  <a:extLst>
                    <a:ext uri="{9D8B030D-6E8A-4147-A177-3AD203B41FA5}">
                      <a16:colId xmlns:a16="http://schemas.microsoft.com/office/drawing/2014/main" val="22603907"/>
                    </a:ext>
                  </a:extLst>
                </a:gridCol>
              </a:tblGrid>
              <a:tr h="350414">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Fertilizers</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PD</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CHD</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Aft>
                          <a:spcPts val="800"/>
                        </a:spcAft>
                        <a:buNone/>
                      </a:pPr>
                      <a:r>
                        <a:rPr lang="en-US" sz="75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COD</a:t>
                      </a:r>
                      <a:endParaRPr lang="en-US" sz="750"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40643591"/>
                  </a:ext>
                </a:extLst>
              </a:tr>
              <a:tr h="823564">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Years</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Indicator</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2018</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2019</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2020</a:t>
                      </a:r>
                      <a:endParaRPr lang="en-US" sz="750" dirty="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2021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2018</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2019</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2020</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2021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2018</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2019</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2020</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2021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6159842"/>
                  </a:ext>
                </a:extLst>
              </a:tr>
              <a:tr h="377171">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pH</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8.20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0.17</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9.00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0.36</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8.6</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7.51</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7.60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0.33</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9.80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0.4</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8.80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0.26</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8.6</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8.10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8.30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0.33</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8.4</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0.36</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8.11</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0.06</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09578409"/>
                  </a:ext>
                </a:extLst>
              </a:tr>
              <a:tr h="377171">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OM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1.59</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0.08</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3.42</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3.20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0.15</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1.14</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0.05</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3.65</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0.13</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3.13</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3.27</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0.56</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0.03</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1.14</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5.04</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4.2</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5.87</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0.03</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1416223269"/>
                  </a:ext>
                </a:extLst>
              </a:tr>
              <a:tr h="377171">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TN (%)</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0.16</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0.05</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0.51</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0.03</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0.33</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0.26</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0.62</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0.51</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0.59</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0.06</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0.36</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0.26</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0.01</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0.34</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0.01</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0.32</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0.43</a:t>
                      </a:r>
                      <a:r>
                        <a:rPr lang="en-US" sz="800" b="1"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800" b="1"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800" b="1"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4149966114"/>
                  </a:ext>
                </a:extLst>
              </a:tr>
              <a:tr h="377171">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P</a:t>
                      </a:r>
                      <a:r>
                        <a:rPr lang="en-US" sz="750" baseline="-2500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O</a:t>
                      </a:r>
                      <a:r>
                        <a:rPr lang="en-US" sz="750" baseline="-2500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5</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0.15</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0.12</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0.13</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0.05</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0.21</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0.04</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0.15</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0.06</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0.18</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0.04</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0.14</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0.11</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0.16</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0.04</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0.05</a:t>
                      </a:r>
                      <a:r>
                        <a:rPr lang="en-US" sz="750"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508333447"/>
                  </a:ext>
                </a:extLst>
              </a:tr>
              <a:tr h="377171">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K</a:t>
                      </a:r>
                      <a:r>
                        <a:rPr lang="en-US" sz="750" baseline="-2500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O (%)</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0.13</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0.15</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0.58</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0.03</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0.38</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0.24</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0.03</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0.23</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0.04</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0.23</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0.03</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0.21</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0.04</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0.13</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0.33</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0.21</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0.04</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0.15</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0.04</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1592834967"/>
                  </a:ext>
                </a:extLst>
              </a:tr>
              <a:tr h="377171">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EC (mS m</a:t>
                      </a:r>
                      <a:r>
                        <a:rPr lang="en-US" sz="750" baseline="3000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−1</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396</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4.5</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454</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11.27</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402</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3.79</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315</a:t>
                      </a:r>
                      <a:r>
                        <a:rPr lang="en-US" sz="750"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7.81</a:t>
                      </a:r>
                      <a:endParaRPr lang="en-US" sz="750"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370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5.61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428</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2.52</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410</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4.73</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411</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7.57</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346</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4.51</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287</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2.25</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312</a:t>
                      </a:r>
                      <a:r>
                        <a:rPr lang="en-US" sz="750" u="sng">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9.75</a:t>
                      </a:r>
                      <a:endParaRPr lang="en-US" sz="7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just">
                        <a:lnSpc>
                          <a:spcPct val="107000"/>
                        </a:lnSpc>
                        <a:spcAft>
                          <a:spcPts val="800"/>
                        </a:spcAft>
                        <a:buNone/>
                      </a:pPr>
                      <a:r>
                        <a:rPr lang="en-US" sz="75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262</a:t>
                      </a:r>
                      <a:r>
                        <a:rPr lang="en-US" sz="750" u="sng"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t>
                      </a:r>
                      <a:r>
                        <a:rPr lang="en-US" sz="75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9.54</a:t>
                      </a:r>
                      <a:endParaRPr lang="en-US" sz="750"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3380379"/>
                  </a:ext>
                </a:extLst>
              </a:tr>
            </a:tbl>
          </a:graphicData>
        </a:graphic>
      </p:graphicFrame>
      <p:sp>
        <p:nvSpPr>
          <p:cNvPr id="10" name="TextBox 9">
            <a:extLst>
              <a:ext uri="{FF2B5EF4-FFF2-40B4-BE49-F238E27FC236}">
                <a16:creationId xmlns:a16="http://schemas.microsoft.com/office/drawing/2014/main" id="{9F646B47-20C3-C85E-F55E-9DA0A315E922}"/>
              </a:ext>
            </a:extLst>
          </p:cNvPr>
          <p:cNvSpPr txBox="1"/>
          <p:nvPr/>
        </p:nvSpPr>
        <p:spPr>
          <a:xfrm>
            <a:off x="-77180" y="4097522"/>
            <a:ext cx="9329700" cy="430887"/>
          </a:xfrm>
          <a:prstGeom prst="rect">
            <a:avLst/>
          </a:prstGeom>
          <a:noFill/>
        </p:spPr>
        <p:txBody>
          <a:bodyPr wrap="square">
            <a:spAutoFit/>
          </a:bodyPr>
          <a:lstStyle/>
          <a:p>
            <a:endParaRPr lang="en-US" sz="1100" dirty="0">
              <a:latin typeface="Abadi" panose="020B0604020104020204" pitchFamily="34" charset="0"/>
            </a:endParaRPr>
          </a:p>
          <a:p>
            <a:r>
              <a:rPr lang="en-US" sz="1100" dirty="0">
                <a:solidFill>
                  <a:srgbClr val="00B050"/>
                </a:solidFill>
                <a:latin typeface="Abadi" panose="020B0604020104020204" pitchFamily="34" charset="0"/>
              </a:rPr>
              <a:t>* The amount of the digestate applied was calculated according to its total nitrogen content and used to calculate the quantity of each digestate applied</a:t>
            </a:r>
          </a:p>
        </p:txBody>
      </p:sp>
      <p:sp>
        <p:nvSpPr>
          <p:cNvPr id="11" name="Rectangle: Rounded Corners 10">
            <a:extLst>
              <a:ext uri="{FF2B5EF4-FFF2-40B4-BE49-F238E27FC236}">
                <a16:creationId xmlns:a16="http://schemas.microsoft.com/office/drawing/2014/main" id="{96BEE4E7-B499-FC8D-9FF7-AA4E17D58603}"/>
              </a:ext>
            </a:extLst>
          </p:cNvPr>
          <p:cNvSpPr/>
          <p:nvPr/>
        </p:nvSpPr>
        <p:spPr>
          <a:xfrm>
            <a:off x="0" y="2715766"/>
            <a:ext cx="9143996" cy="360040"/>
          </a:xfrm>
          <a:prstGeom prst="round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51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7AF1-BC6B-4642-B611-FC5C0A6B87AF}"/>
              </a:ext>
            </a:extLst>
          </p:cNvPr>
          <p:cNvSpPr>
            <a:spLocks noGrp="1"/>
          </p:cNvSpPr>
          <p:nvPr>
            <p:ph type="title"/>
          </p:nvPr>
        </p:nvSpPr>
        <p:spPr>
          <a:xfrm>
            <a:off x="133755" y="-69145"/>
            <a:ext cx="8733006" cy="671209"/>
          </a:xfrm>
        </p:spPr>
        <p:txBody>
          <a:bodyPr/>
          <a:lstStyle/>
          <a:p>
            <a:br>
              <a:rPr lang="en-US" sz="2100" b="1" i="1" dirty="0">
                <a:solidFill>
                  <a:schemeClr val="tx1"/>
                </a:solidFill>
                <a:latin typeface="Times"/>
                <a:cs typeface="Times"/>
              </a:rPr>
            </a:br>
            <a:br>
              <a:rPr lang="en-US" sz="2100" b="1" i="1" dirty="0">
                <a:solidFill>
                  <a:schemeClr val="tx1"/>
                </a:solidFill>
                <a:latin typeface="Times"/>
                <a:cs typeface="Times"/>
              </a:rPr>
            </a:br>
            <a:br>
              <a:rPr lang="en-US" sz="2100" b="1" i="1" dirty="0">
                <a:solidFill>
                  <a:schemeClr val="tx1"/>
                </a:solidFill>
                <a:latin typeface="Times"/>
                <a:cs typeface="Times"/>
              </a:rPr>
            </a:br>
            <a:br>
              <a:rPr lang="en-US" sz="2100" b="1" i="1" dirty="0">
                <a:solidFill>
                  <a:schemeClr val="tx1"/>
                </a:solidFill>
                <a:latin typeface="Times"/>
                <a:cs typeface="Times"/>
              </a:rPr>
            </a:br>
            <a:r>
              <a:rPr lang="en-US" sz="1800" b="1" dirty="0">
                <a:solidFill>
                  <a:schemeClr val="tx1"/>
                </a:solidFill>
                <a:latin typeface="Times New Roman" panose="02020603050405020304" pitchFamily="18" charset="0"/>
                <a:ea typeface="Calibri" panose="020F0502020204030204" pitchFamily="34" charset="0"/>
              </a:rPr>
              <a:t>N</a:t>
            </a:r>
            <a:r>
              <a:rPr lang="en-US" sz="1800" b="1" baseline="-25000" dirty="0">
                <a:solidFill>
                  <a:schemeClr val="tx1"/>
                </a:solidFill>
                <a:latin typeface="Times New Roman" panose="02020603050405020304" pitchFamily="18" charset="0"/>
                <a:ea typeface="Calibri" panose="020F0502020204030204" pitchFamily="34" charset="0"/>
              </a:rPr>
              <a:t>2</a:t>
            </a:r>
            <a:r>
              <a:rPr lang="en-US" sz="1800" b="1" dirty="0">
                <a:solidFill>
                  <a:schemeClr val="tx1"/>
                </a:solidFill>
                <a:latin typeface="Times New Roman" panose="02020603050405020304" pitchFamily="18" charset="0"/>
                <a:ea typeface="Calibri" panose="020F0502020204030204" pitchFamily="34" charset="0"/>
              </a:rPr>
              <a:t>O and </a:t>
            </a:r>
            <a:r>
              <a:rPr lang="lt-LT" sz="1800" b="1" dirty="0">
                <a:solidFill>
                  <a:schemeClr val="tx1"/>
                </a:solidFill>
                <a:latin typeface="Times New Roman" panose="02020603050405020304" pitchFamily="18" charset="0"/>
                <a:ea typeface="Calibri" panose="020F0502020204030204" pitchFamily="34" charset="0"/>
              </a:rPr>
              <a:t>CH</a:t>
            </a:r>
            <a:r>
              <a:rPr lang="lt-LT" sz="1800" b="1" baseline="-25000" dirty="0">
                <a:solidFill>
                  <a:schemeClr val="tx1"/>
                </a:solidFill>
                <a:latin typeface="Times New Roman" panose="02020603050405020304" pitchFamily="18" charset="0"/>
                <a:ea typeface="Calibri" panose="020F0502020204030204" pitchFamily="34" charset="0"/>
              </a:rPr>
              <a:t>4</a:t>
            </a:r>
            <a:r>
              <a:rPr lang="lt-LT" sz="1800" b="1" dirty="0">
                <a:solidFill>
                  <a:schemeClr val="tx1"/>
                </a:solidFill>
                <a:latin typeface="Times New Roman" panose="02020603050405020304" pitchFamily="18" charset="0"/>
                <a:ea typeface="Calibri" panose="020F0502020204030204" pitchFamily="34" charset="0"/>
              </a:rPr>
              <a:t> emission trend</a:t>
            </a:r>
            <a:r>
              <a:rPr lang="en-US" sz="1800" b="1" dirty="0">
                <a:solidFill>
                  <a:schemeClr val="tx1"/>
                </a:solidFill>
                <a:latin typeface="Times New Roman" panose="02020603050405020304" pitchFamily="18" charset="0"/>
                <a:ea typeface="Calibri" panose="020F0502020204030204" pitchFamily="34" charset="0"/>
              </a:rPr>
              <a:t> for 3 years</a:t>
            </a:r>
            <a:br>
              <a:rPr lang="en-US" sz="2100" b="1" dirty="0">
                <a:latin typeface="Times New Roman" panose="02020603050405020304" pitchFamily="18" charset="0"/>
                <a:ea typeface="Calibri" panose="020F0502020204030204" pitchFamily="34" charset="0"/>
              </a:rPr>
            </a:br>
            <a:br>
              <a:rPr lang="en-US" sz="2100" i="1" dirty="0">
                <a:solidFill>
                  <a:schemeClr val="tx1"/>
                </a:solidFill>
                <a:latin typeface="Times"/>
                <a:cs typeface="Times"/>
              </a:rPr>
            </a:br>
            <a:br>
              <a:rPr lang="en-US" sz="2100" i="1" dirty="0">
                <a:solidFill>
                  <a:schemeClr val="tx1"/>
                </a:solidFill>
                <a:latin typeface="Times"/>
                <a:cs typeface="Times"/>
              </a:rPr>
            </a:br>
            <a:r>
              <a:rPr lang="lt" sz="2100" i="1" dirty="0">
                <a:solidFill>
                  <a:schemeClr val="tx1"/>
                </a:solidFill>
                <a:latin typeface="Times"/>
                <a:cs typeface="Times"/>
              </a:rPr>
              <a:t> </a:t>
            </a:r>
            <a:br>
              <a:rPr lang="lt" sz="2700" i="1" dirty="0">
                <a:solidFill>
                  <a:schemeClr val="tx1"/>
                </a:solidFill>
                <a:latin typeface="Times"/>
                <a:cs typeface="Times"/>
              </a:rPr>
            </a:br>
            <a:endParaRPr lang="en-US" dirty="0"/>
          </a:p>
        </p:txBody>
      </p:sp>
      <p:sp>
        <p:nvSpPr>
          <p:cNvPr id="3" name="Slide Number Placeholder 2">
            <a:extLst>
              <a:ext uri="{FF2B5EF4-FFF2-40B4-BE49-F238E27FC236}">
                <a16:creationId xmlns:a16="http://schemas.microsoft.com/office/drawing/2014/main" id="{FC003BEB-083D-4636-A54E-32D1D77EA196}"/>
              </a:ext>
            </a:extLst>
          </p:cNvPr>
          <p:cNvSpPr>
            <a:spLocks noGrp="1"/>
          </p:cNvSpPr>
          <p:nvPr>
            <p:ph type="sldNum" sz="quarter" idx="12"/>
          </p:nvPr>
        </p:nvSpPr>
        <p:spPr/>
        <p:txBody>
          <a:bodyPr/>
          <a:lstStyle/>
          <a:p>
            <a:fld id="{A226E2A6-6D93-4997-8D45-933F879E6E5B}" type="slidenum">
              <a:rPr lang="lt-LT" smtClean="0"/>
              <a:pPr/>
              <a:t>11</a:t>
            </a:fld>
            <a:endParaRPr lang="lt-LT"/>
          </a:p>
        </p:txBody>
      </p:sp>
      <p:sp>
        <p:nvSpPr>
          <p:cNvPr id="9" name="TextBox 8">
            <a:extLst>
              <a:ext uri="{FF2B5EF4-FFF2-40B4-BE49-F238E27FC236}">
                <a16:creationId xmlns:a16="http://schemas.microsoft.com/office/drawing/2014/main" id="{9FB487BE-5D1C-4D32-921F-E3BCDBAB3264}"/>
              </a:ext>
            </a:extLst>
          </p:cNvPr>
          <p:cNvSpPr txBox="1"/>
          <p:nvPr/>
        </p:nvSpPr>
        <p:spPr>
          <a:xfrm>
            <a:off x="199279" y="3955830"/>
            <a:ext cx="8998085" cy="723275"/>
          </a:xfrm>
          <a:prstGeom prst="rect">
            <a:avLst/>
          </a:prstGeom>
          <a:noFill/>
        </p:spPr>
        <p:txBody>
          <a:bodyPr wrap="square">
            <a:spAutoFit/>
          </a:bodyPr>
          <a:lstStyle/>
          <a:p>
            <a:pPr algn="just">
              <a:lnSpc>
                <a:spcPct val="200000"/>
              </a:lnSpc>
            </a:pPr>
            <a:r>
              <a:rPr lang="en-GB" sz="900" b="1" dirty="0">
                <a:latin typeface="Abadi" panose="020B0604020104020204" pitchFamily="34" charset="0"/>
                <a:ea typeface="Calibri" panose="020F0502020204030204" pitchFamily="34" charset="0"/>
                <a:cs typeface="Arial" panose="020B0604020202020204" pitchFamily="34" charset="0"/>
              </a:rPr>
              <a:t>▼ </a:t>
            </a:r>
            <a:r>
              <a:rPr lang="en-US" sz="1000" b="1" dirty="0">
                <a:latin typeface="Abadi" panose="020B0604020104020204" pitchFamily="34" charset="0"/>
                <a:ea typeface="Calibri" panose="020F0502020204030204" pitchFamily="34" charset="0"/>
                <a:cs typeface="Arial" panose="020B0604020202020204" pitchFamily="34" charset="0"/>
              </a:rPr>
              <a:t>Represent first and second digestate application at 90 and 80 kg N/ha;</a:t>
            </a:r>
            <a:r>
              <a:rPr lang="en-US" sz="1000" b="1" baseline="30000" dirty="0">
                <a:latin typeface="Abadi" panose="020B0604020104020204" pitchFamily="34" charset="0"/>
                <a:ea typeface="Calibri" panose="020F0502020204030204" pitchFamily="34" charset="0"/>
                <a:cs typeface="Arial" panose="020B0604020202020204" pitchFamily="34" charset="0"/>
              </a:rPr>
              <a:t>   </a:t>
            </a:r>
            <a:r>
              <a:rPr lang="en-US" sz="1000" b="1" dirty="0">
                <a:latin typeface="Abadi" panose="020B0604020104020204" pitchFamily="34" charset="0"/>
                <a:ea typeface="Calibri" panose="020F0502020204030204" pitchFamily="34" charset="0"/>
                <a:cs typeface="Arial" panose="020B0604020202020204" pitchFamily="34" charset="0"/>
              </a:rPr>
              <a:t>**</a:t>
            </a:r>
            <a:r>
              <a:rPr lang="en-US" sz="1000" b="1" baseline="30000" dirty="0">
                <a:latin typeface="Abadi" panose="020B0604020104020204" pitchFamily="34" charset="0"/>
                <a:ea typeface="Calibri" panose="020F0502020204030204" pitchFamily="34" charset="0"/>
                <a:cs typeface="Arial" panose="020B0604020202020204" pitchFamily="34" charset="0"/>
              </a:rPr>
              <a:t> </a:t>
            </a:r>
            <a:r>
              <a:rPr lang="en-US" sz="1000" b="1" dirty="0">
                <a:latin typeface="Abadi" panose="020B0604020104020204" pitchFamily="34" charset="0"/>
                <a:ea typeface="Calibri" panose="020F0502020204030204" pitchFamily="34" charset="0"/>
                <a:cs typeface="Arial" panose="020B0604020202020204" pitchFamily="34" charset="0"/>
              </a:rPr>
              <a:t>indicates after harvest;  Days- measurement after sowing</a:t>
            </a:r>
          </a:p>
          <a:p>
            <a:r>
              <a:rPr lang="lt-LT" sz="1200" b="1" dirty="0">
                <a:latin typeface="Abadi" panose="020B0604020104020204" pitchFamily="34" charset="0"/>
                <a:ea typeface="Calibri" panose="020F0502020204030204" pitchFamily="34" charset="0"/>
              </a:rPr>
              <a:t>Daily </a:t>
            </a:r>
            <a:r>
              <a:rPr lang="en-US" sz="1200" b="1" dirty="0">
                <a:latin typeface="Abadi" panose="020B0604020104020204" pitchFamily="34" charset="0"/>
                <a:ea typeface="Calibri" panose="020F0502020204030204" pitchFamily="34" charset="0"/>
              </a:rPr>
              <a:t>N</a:t>
            </a:r>
            <a:r>
              <a:rPr lang="en-US" sz="1200" b="1" baseline="-25000" dirty="0">
                <a:latin typeface="Abadi" panose="020B0604020104020204" pitchFamily="34" charset="0"/>
                <a:ea typeface="Calibri" panose="020F0502020204030204" pitchFamily="34" charset="0"/>
              </a:rPr>
              <a:t>2</a:t>
            </a:r>
            <a:r>
              <a:rPr lang="en-US" sz="1200" b="1" dirty="0">
                <a:latin typeface="Abadi" panose="020B0604020104020204" pitchFamily="34" charset="0"/>
                <a:ea typeface="Calibri" panose="020F0502020204030204" pitchFamily="34" charset="0"/>
              </a:rPr>
              <a:t>O and </a:t>
            </a:r>
            <a:r>
              <a:rPr lang="lt-LT" sz="1200" b="1" dirty="0">
                <a:latin typeface="Abadi" panose="020B0604020104020204" pitchFamily="34" charset="0"/>
                <a:ea typeface="Calibri" panose="020F0502020204030204" pitchFamily="34" charset="0"/>
              </a:rPr>
              <a:t>CH</a:t>
            </a:r>
            <a:r>
              <a:rPr lang="lt-LT" sz="1200" b="1" baseline="-25000" dirty="0">
                <a:latin typeface="Abadi" panose="020B0604020104020204" pitchFamily="34" charset="0"/>
                <a:ea typeface="Calibri" panose="020F0502020204030204" pitchFamily="34" charset="0"/>
              </a:rPr>
              <a:t>4</a:t>
            </a:r>
            <a:r>
              <a:rPr lang="lt-LT" sz="1200" b="1" dirty="0">
                <a:latin typeface="Abadi" panose="020B0604020104020204" pitchFamily="34" charset="0"/>
                <a:ea typeface="Calibri" panose="020F0502020204030204" pitchFamily="34" charset="0"/>
              </a:rPr>
              <a:t> emission trend</a:t>
            </a:r>
            <a:endParaRPr lang="en-US" sz="1200" b="1" dirty="0">
              <a:latin typeface="Abadi" panose="020B0604020104020204" pitchFamily="34" charset="0"/>
              <a:ea typeface="Calibri" panose="020F0502020204030204" pitchFamily="34" charset="0"/>
            </a:endParaRPr>
          </a:p>
          <a:p>
            <a:endParaRPr lang="en-US" sz="900" i="1" dirty="0"/>
          </a:p>
        </p:txBody>
      </p:sp>
      <p:pic>
        <p:nvPicPr>
          <p:cNvPr id="6" name="Picture 5" descr="Chart, line chart&#10;&#10;Description automatically generated">
            <a:extLst>
              <a:ext uri="{FF2B5EF4-FFF2-40B4-BE49-F238E27FC236}">
                <a16:creationId xmlns:a16="http://schemas.microsoft.com/office/drawing/2014/main" id="{34175666-EBB4-00AB-2BD5-ECDB79141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3" y="346127"/>
            <a:ext cx="4552407" cy="3382104"/>
          </a:xfrm>
          <a:prstGeom prst="rect">
            <a:avLst/>
          </a:prstGeom>
        </p:spPr>
      </p:pic>
      <p:pic>
        <p:nvPicPr>
          <p:cNvPr id="8" name="Picture 7" descr="Chart, line chart&#10;&#10;Description automatically generated">
            <a:extLst>
              <a:ext uri="{FF2B5EF4-FFF2-40B4-BE49-F238E27FC236}">
                <a16:creationId xmlns:a16="http://schemas.microsoft.com/office/drawing/2014/main" id="{ED4C1A5D-667F-429E-9692-35BC5ACEE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068" y="404153"/>
            <a:ext cx="4516236" cy="3324079"/>
          </a:xfrm>
          <a:prstGeom prst="rect">
            <a:avLst/>
          </a:prstGeom>
        </p:spPr>
      </p:pic>
    </p:spTree>
    <p:extLst>
      <p:ext uri="{BB962C8B-B14F-4D97-AF65-F5344CB8AC3E}">
        <p14:creationId xmlns:p14="http://schemas.microsoft.com/office/powerpoint/2010/main" val="355053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A0A3-0CCF-B7A2-859F-D46E817D0CE9}"/>
              </a:ext>
            </a:extLst>
          </p:cNvPr>
          <p:cNvSpPr>
            <a:spLocks noGrp="1"/>
          </p:cNvSpPr>
          <p:nvPr>
            <p:ph type="title"/>
          </p:nvPr>
        </p:nvSpPr>
        <p:spPr>
          <a:xfrm>
            <a:off x="321013" y="51070"/>
            <a:ext cx="8351195" cy="473096"/>
          </a:xfrm>
        </p:spPr>
        <p:txBody>
          <a:bodyPr/>
          <a:lstStyle/>
          <a:p>
            <a:r>
              <a:rPr lang="en-US" sz="2400" b="1" dirty="0">
                <a:solidFill>
                  <a:schemeClr val="tx1"/>
                </a:solidFill>
                <a:latin typeface="Abadi" panose="020B0604020104020204" pitchFamily="34" charset="0"/>
                <a:ea typeface="Calibri" panose="020F0502020204030204" pitchFamily="34" charset="0"/>
              </a:rPr>
              <a:t>CO</a:t>
            </a:r>
            <a:r>
              <a:rPr lang="en-US" sz="2400" b="1" baseline="-25000" dirty="0">
                <a:solidFill>
                  <a:schemeClr val="tx1"/>
                </a:solidFill>
                <a:latin typeface="Abadi" panose="020B0604020104020204" pitchFamily="34" charset="0"/>
                <a:ea typeface="Calibri" panose="020F0502020204030204" pitchFamily="34" charset="0"/>
              </a:rPr>
              <a:t>2</a:t>
            </a:r>
            <a:r>
              <a:rPr lang="lt-LT" sz="2400" b="1" dirty="0">
                <a:solidFill>
                  <a:schemeClr val="tx1"/>
                </a:solidFill>
                <a:latin typeface="Abadi" panose="020B0604020104020204" pitchFamily="34" charset="0"/>
                <a:ea typeface="Calibri" panose="020F0502020204030204" pitchFamily="34" charset="0"/>
              </a:rPr>
              <a:t> emission</a:t>
            </a:r>
            <a:r>
              <a:rPr lang="en-US" sz="2400" b="1" dirty="0">
                <a:solidFill>
                  <a:schemeClr val="tx1"/>
                </a:solidFill>
                <a:latin typeface="Abadi" panose="020B0604020104020204" pitchFamily="34" charset="0"/>
                <a:ea typeface="Calibri" panose="020F0502020204030204" pitchFamily="34" charset="0"/>
              </a:rPr>
              <a:t> trend for 3 years</a:t>
            </a:r>
            <a:br>
              <a:rPr lang="en-US" sz="1800" b="1" dirty="0">
                <a:latin typeface="Times New Roman" panose="02020603050405020304" pitchFamily="18" charset="0"/>
                <a:ea typeface="Calibri" panose="020F0502020204030204" pitchFamily="34" charset="0"/>
              </a:rPr>
            </a:br>
            <a:endParaRPr lang="en-US" sz="1800" dirty="0"/>
          </a:p>
        </p:txBody>
      </p:sp>
      <p:sp>
        <p:nvSpPr>
          <p:cNvPr id="3" name="Slide Number Placeholder 2">
            <a:extLst>
              <a:ext uri="{FF2B5EF4-FFF2-40B4-BE49-F238E27FC236}">
                <a16:creationId xmlns:a16="http://schemas.microsoft.com/office/drawing/2014/main" id="{C34D65D1-D7F4-D942-1EA3-6FF50F57ED89}"/>
              </a:ext>
            </a:extLst>
          </p:cNvPr>
          <p:cNvSpPr>
            <a:spLocks noGrp="1"/>
          </p:cNvSpPr>
          <p:nvPr>
            <p:ph type="sldNum" sz="quarter" idx="12"/>
          </p:nvPr>
        </p:nvSpPr>
        <p:spPr/>
        <p:txBody>
          <a:bodyPr/>
          <a:lstStyle/>
          <a:p>
            <a:fld id="{A226E2A6-6D93-4997-8D45-933F879E6E5B}" type="slidenum">
              <a:rPr lang="lt-LT" smtClean="0"/>
              <a:pPr/>
              <a:t>12</a:t>
            </a:fld>
            <a:endParaRPr lang="lt-LT"/>
          </a:p>
        </p:txBody>
      </p:sp>
      <p:sp>
        <p:nvSpPr>
          <p:cNvPr id="5" name="TextBox 4">
            <a:extLst>
              <a:ext uri="{FF2B5EF4-FFF2-40B4-BE49-F238E27FC236}">
                <a16:creationId xmlns:a16="http://schemas.microsoft.com/office/drawing/2014/main" id="{F04E64F1-7D8E-5E26-AD97-3A9BAD8508CD}"/>
              </a:ext>
            </a:extLst>
          </p:cNvPr>
          <p:cNvSpPr txBox="1"/>
          <p:nvPr/>
        </p:nvSpPr>
        <p:spPr>
          <a:xfrm>
            <a:off x="145915" y="3836809"/>
            <a:ext cx="8998085" cy="784830"/>
          </a:xfrm>
          <a:prstGeom prst="rect">
            <a:avLst/>
          </a:prstGeom>
          <a:noFill/>
        </p:spPr>
        <p:txBody>
          <a:bodyPr wrap="square">
            <a:spAutoFit/>
          </a:bodyPr>
          <a:lstStyle/>
          <a:p>
            <a:pPr algn="just">
              <a:lnSpc>
                <a:spcPct val="200000"/>
              </a:lnSpc>
            </a:pPr>
            <a:r>
              <a:rPr lang="en-GB" sz="1200" b="1" dirty="0">
                <a:latin typeface="Abadi" panose="020B0604020104020204" pitchFamily="34" charset="0"/>
                <a:ea typeface="Calibri" panose="020F0502020204030204" pitchFamily="34" charset="0"/>
                <a:cs typeface="Arial" panose="020B0604020202020204" pitchFamily="34" charset="0"/>
              </a:rPr>
              <a:t>▼ </a:t>
            </a:r>
            <a:r>
              <a:rPr lang="en-US" sz="1000" b="1" dirty="0">
                <a:latin typeface="Abadi" panose="020B0604020104020204" pitchFamily="34" charset="0"/>
                <a:ea typeface="Calibri" panose="020F0502020204030204" pitchFamily="34" charset="0"/>
                <a:cs typeface="Arial" panose="020B0604020202020204" pitchFamily="34" charset="0"/>
              </a:rPr>
              <a:t>Represent first and second digestate application at 90 and 80 kg N/ha;</a:t>
            </a:r>
            <a:r>
              <a:rPr lang="en-US" sz="1000" b="1" baseline="30000" dirty="0">
                <a:latin typeface="Abadi" panose="020B0604020104020204" pitchFamily="34" charset="0"/>
                <a:ea typeface="Calibri" panose="020F0502020204030204" pitchFamily="34" charset="0"/>
                <a:cs typeface="Arial" panose="020B0604020202020204" pitchFamily="34" charset="0"/>
              </a:rPr>
              <a:t>   </a:t>
            </a:r>
            <a:r>
              <a:rPr lang="en-US" sz="1000" b="1" dirty="0">
                <a:latin typeface="Abadi" panose="020B0604020104020204" pitchFamily="34" charset="0"/>
                <a:ea typeface="Calibri" panose="020F0502020204030204" pitchFamily="34" charset="0"/>
                <a:cs typeface="Arial" panose="020B0604020202020204" pitchFamily="34" charset="0"/>
              </a:rPr>
              <a:t>**</a:t>
            </a:r>
            <a:r>
              <a:rPr lang="en-US" sz="1000" b="1" baseline="30000" dirty="0">
                <a:latin typeface="Abadi" panose="020B0604020104020204" pitchFamily="34" charset="0"/>
                <a:ea typeface="Calibri" panose="020F0502020204030204" pitchFamily="34" charset="0"/>
                <a:cs typeface="Arial" panose="020B0604020202020204" pitchFamily="34" charset="0"/>
              </a:rPr>
              <a:t> </a:t>
            </a:r>
            <a:r>
              <a:rPr lang="en-US" sz="1000" b="1" dirty="0">
                <a:latin typeface="Abadi" panose="020B0604020104020204" pitchFamily="34" charset="0"/>
                <a:ea typeface="Calibri" panose="020F0502020204030204" pitchFamily="34" charset="0"/>
                <a:cs typeface="Arial" panose="020B0604020202020204" pitchFamily="34" charset="0"/>
              </a:rPr>
              <a:t>indicates after harvest;  Days- measurement after sowing</a:t>
            </a:r>
          </a:p>
          <a:p>
            <a:r>
              <a:rPr lang="en-US" sz="1200" b="1" dirty="0">
                <a:latin typeface="Abadi" panose="020B0604020104020204" pitchFamily="34" charset="0"/>
                <a:ea typeface="Calibri" panose="020F0502020204030204" pitchFamily="34" charset="0"/>
              </a:rPr>
              <a:t> </a:t>
            </a:r>
            <a:r>
              <a:rPr lang="lt-LT" sz="1200" b="1" dirty="0">
                <a:latin typeface="Abadi" panose="020B0604020104020204" pitchFamily="34" charset="0"/>
                <a:ea typeface="Calibri" panose="020F0502020204030204" pitchFamily="34" charset="0"/>
              </a:rPr>
              <a:t>Daily </a:t>
            </a:r>
            <a:r>
              <a:rPr lang="en-US" sz="1200" b="1" dirty="0">
                <a:latin typeface="Abadi" panose="020B0604020104020204" pitchFamily="34" charset="0"/>
                <a:ea typeface="Calibri" panose="020F0502020204030204" pitchFamily="34" charset="0"/>
              </a:rPr>
              <a:t>CO</a:t>
            </a:r>
            <a:r>
              <a:rPr lang="en-US" sz="1200" b="1" baseline="-25000" dirty="0">
                <a:latin typeface="Abadi" panose="020B0604020104020204" pitchFamily="34" charset="0"/>
                <a:ea typeface="Calibri" panose="020F0502020204030204" pitchFamily="34" charset="0"/>
              </a:rPr>
              <a:t>2</a:t>
            </a:r>
            <a:r>
              <a:rPr lang="en-US" sz="1200" b="1" dirty="0">
                <a:latin typeface="Abadi" panose="020B0604020104020204" pitchFamily="34" charset="0"/>
                <a:ea typeface="Calibri" panose="020F0502020204030204" pitchFamily="34" charset="0"/>
              </a:rPr>
              <a:t> </a:t>
            </a:r>
            <a:r>
              <a:rPr lang="lt-LT" sz="1200" b="1" dirty="0">
                <a:latin typeface="Abadi" panose="020B0604020104020204" pitchFamily="34" charset="0"/>
                <a:ea typeface="Calibri" panose="020F0502020204030204" pitchFamily="34" charset="0"/>
              </a:rPr>
              <a:t>emission trend</a:t>
            </a:r>
            <a:endParaRPr lang="en-US" sz="1200" b="1" dirty="0">
              <a:latin typeface="Abadi" panose="020B0604020104020204" pitchFamily="34" charset="0"/>
              <a:ea typeface="Calibri" panose="020F0502020204030204" pitchFamily="34" charset="0"/>
            </a:endParaRPr>
          </a:p>
          <a:p>
            <a:endParaRPr lang="en-US" sz="900" i="1" dirty="0"/>
          </a:p>
        </p:txBody>
      </p:sp>
      <p:pic>
        <p:nvPicPr>
          <p:cNvPr id="11" name="Picture 10" descr="Chart, line chart&#10;&#10;Description automatically generated">
            <a:extLst>
              <a:ext uri="{FF2B5EF4-FFF2-40B4-BE49-F238E27FC236}">
                <a16:creationId xmlns:a16="http://schemas.microsoft.com/office/drawing/2014/main" id="{0375269D-5687-3A72-DBBF-B633A8AE3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981" y="364787"/>
            <a:ext cx="6106539" cy="3627972"/>
          </a:xfrm>
          <a:prstGeom prst="rect">
            <a:avLst/>
          </a:prstGeom>
        </p:spPr>
      </p:pic>
    </p:spTree>
    <p:extLst>
      <p:ext uri="{BB962C8B-B14F-4D97-AF65-F5344CB8AC3E}">
        <p14:creationId xmlns:p14="http://schemas.microsoft.com/office/powerpoint/2010/main" val="3181591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A528E-B0B0-4489-B5F9-338C426CB03B}"/>
              </a:ext>
            </a:extLst>
          </p:cNvPr>
          <p:cNvSpPr>
            <a:spLocks noGrp="1"/>
          </p:cNvSpPr>
          <p:nvPr>
            <p:ph type="sldNum" sz="quarter" idx="12"/>
          </p:nvPr>
        </p:nvSpPr>
        <p:spPr/>
        <p:txBody>
          <a:bodyPr/>
          <a:lstStyle/>
          <a:p>
            <a:fld id="{A226E2A6-6D93-4997-8D45-933F879E6E5B}" type="slidenum">
              <a:rPr lang="lt-LT" smtClean="0"/>
              <a:pPr/>
              <a:t>13</a:t>
            </a:fld>
            <a:endParaRPr lang="lt-LT"/>
          </a:p>
        </p:txBody>
      </p:sp>
      <p:sp>
        <p:nvSpPr>
          <p:cNvPr id="4" name="TextBox 3">
            <a:extLst>
              <a:ext uri="{FF2B5EF4-FFF2-40B4-BE49-F238E27FC236}">
                <a16:creationId xmlns:a16="http://schemas.microsoft.com/office/drawing/2014/main" id="{3231855A-2A0D-420A-B66E-CB7A885B4D2A}"/>
              </a:ext>
            </a:extLst>
          </p:cNvPr>
          <p:cNvSpPr txBox="1"/>
          <p:nvPr/>
        </p:nvSpPr>
        <p:spPr>
          <a:xfrm>
            <a:off x="1187624" y="10105"/>
            <a:ext cx="7199077" cy="415498"/>
          </a:xfrm>
          <a:prstGeom prst="rect">
            <a:avLst/>
          </a:prstGeom>
          <a:noFill/>
        </p:spPr>
        <p:txBody>
          <a:bodyPr wrap="square">
            <a:spAutoFit/>
          </a:bodyPr>
          <a:lstStyle/>
          <a:p>
            <a:pPr algn="ctr"/>
            <a:r>
              <a:rPr lang="en-US" sz="2100" b="1" dirty="0">
                <a:latin typeface="Abadi" panose="020B0604020104020204" pitchFamily="34" charset="0"/>
                <a:cs typeface="Times"/>
              </a:rPr>
              <a:t>Key conclusions-1</a:t>
            </a:r>
            <a:endParaRPr lang="lt" sz="2100" b="1" dirty="0">
              <a:latin typeface="Abadi" panose="020B0604020104020204" pitchFamily="34" charset="0"/>
              <a:cs typeface="Times"/>
            </a:endParaRPr>
          </a:p>
        </p:txBody>
      </p:sp>
      <p:sp>
        <p:nvSpPr>
          <p:cNvPr id="6" name="TextBox 5">
            <a:extLst>
              <a:ext uri="{FF2B5EF4-FFF2-40B4-BE49-F238E27FC236}">
                <a16:creationId xmlns:a16="http://schemas.microsoft.com/office/drawing/2014/main" id="{32778956-3303-497D-8DE5-0D1659A1D088}"/>
              </a:ext>
            </a:extLst>
          </p:cNvPr>
          <p:cNvSpPr txBox="1"/>
          <p:nvPr/>
        </p:nvSpPr>
        <p:spPr>
          <a:xfrm>
            <a:off x="53649" y="752016"/>
            <a:ext cx="4027251" cy="3852208"/>
          </a:xfrm>
          <a:prstGeom prst="rect">
            <a:avLst/>
          </a:prstGeom>
          <a:noFill/>
        </p:spPr>
        <p:txBody>
          <a:bodyPr wrap="square">
            <a:spAutoFit/>
          </a:bodyPr>
          <a:lstStyle/>
          <a:p>
            <a:pPr marL="214313" indent="-214313" algn="just">
              <a:lnSpc>
                <a:spcPct val="150000"/>
              </a:lnSpc>
              <a:buFont typeface="Wingdings" panose="05000000000000000000" pitchFamily="2" charset="2"/>
              <a:buChar char="q"/>
            </a:pPr>
            <a:r>
              <a:rPr lang="en-US" sz="1350" dirty="0">
                <a:latin typeface="Abadi" panose="020B0604020104020204" pitchFamily="34" charset="0"/>
                <a:ea typeface="Calibri" panose="020F0502020204030204" pitchFamily="34" charset="0"/>
                <a:cs typeface="Arial" panose="020B0604020202020204" pitchFamily="34" charset="0"/>
              </a:rPr>
              <a:t>Individual and cumulative N</a:t>
            </a:r>
            <a:r>
              <a:rPr lang="en-US" sz="1350" baseline="-25000" dirty="0">
                <a:latin typeface="Abadi" panose="020B0604020104020204" pitchFamily="34" charset="0"/>
                <a:ea typeface="Calibri" panose="020F0502020204030204" pitchFamily="34" charset="0"/>
                <a:cs typeface="Arial" panose="020B0604020202020204" pitchFamily="34" charset="0"/>
              </a:rPr>
              <a:t>2</a:t>
            </a:r>
            <a:r>
              <a:rPr lang="en-US" sz="1350" dirty="0">
                <a:latin typeface="Abadi" panose="020B0604020104020204" pitchFamily="34" charset="0"/>
                <a:ea typeface="Calibri" panose="020F0502020204030204" pitchFamily="34" charset="0"/>
                <a:cs typeface="Arial" panose="020B0604020202020204" pitchFamily="34" charset="0"/>
              </a:rPr>
              <a:t>O and CH</a:t>
            </a:r>
            <a:r>
              <a:rPr lang="en-US" sz="1350" baseline="-25000" dirty="0">
                <a:latin typeface="Abadi" panose="020B0604020104020204" pitchFamily="34" charset="0"/>
                <a:ea typeface="Calibri" panose="020F0502020204030204" pitchFamily="34" charset="0"/>
                <a:cs typeface="Arial" panose="020B0604020202020204" pitchFamily="34" charset="0"/>
              </a:rPr>
              <a:t>4</a:t>
            </a:r>
            <a:r>
              <a:rPr lang="en-US" sz="1350" dirty="0">
                <a:latin typeface="Abadi" panose="020B0604020104020204" pitchFamily="34" charset="0"/>
                <a:ea typeface="Calibri" panose="020F0502020204030204" pitchFamily="34" charset="0"/>
                <a:cs typeface="Arial" panose="020B0604020202020204" pitchFamily="34" charset="0"/>
              </a:rPr>
              <a:t> emissions from soil applied with the animal manure digestate are relatively low and does not result in a greater emission of greenhouse gases than the use of synthetic nitrogen fertilizer under temperate climatic conditions. </a:t>
            </a:r>
          </a:p>
          <a:p>
            <a:pPr marL="214313" indent="-214313" algn="just">
              <a:lnSpc>
                <a:spcPct val="150000"/>
              </a:lnSpc>
              <a:buFont typeface="Wingdings" panose="05000000000000000000" pitchFamily="2" charset="2"/>
              <a:buChar char="q"/>
            </a:pPr>
            <a:r>
              <a:rPr lang="en-US" sz="1400" dirty="0">
                <a:latin typeface="Abadi" panose="020B0604020104020204" pitchFamily="34" charset="0"/>
              </a:rPr>
              <a:t> Digestate fertilization demonstrated potential as a low-emission nutrient management strategy for temperate climates, with no negative environmental impacts observed and scope for longer-term evaluation.</a:t>
            </a:r>
          </a:p>
          <a:p>
            <a:pPr marL="214313" indent="-214313" algn="just">
              <a:lnSpc>
                <a:spcPct val="150000"/>
              </a:lnSpc>
              <a:buFont typeface="Wingdings" panose="05000000000000000000" pitchFamily="2" charset="2"/>
              <a:buChar char="q"/>
            </a:pPr>
            <a:endParaRPr lang="en-US" sz="1350" dirty="0">
              <a:latin typeface="Times New Roman" panose="02020603050405020304" pitchFamily="18" charset="0"/>
              <a:ea typeface="Calibri" panose="020F0502020204030204" pitchFamily="34" charset="0"/>
              <a:cs typeface="Arial" panose="020B0604020202020204" pitchFamily="34" charset="0"/>
            </a:endParaRPr>
          </a:p>
        </p:txBody>
      </p:sp>
      <p:pic>
        <p:nvPicPr>
          <p:cNvPr id="8" name="Picture 7" descr="Text&#10;&#10;Description automatically generated with low confidence">
            <a:extLst>
              <a:ext uri="{FF2B5EF4-FFF2-40B4-BE49-F238E27FC236}">
                <a16:creationId xmlns:a16="http://schemas.microsoft.com/office/drawing/2014/main" id="{1807F233-05A3-4150-987E-207C3DD39472}"/>
              </a:ext>
            </a:extLst>
          </p:cNvPr>
          <p:cNvPicPr>
            <a:picLocks noChangeAspect="1"/>
          </p:cNvPicPr>
          <p:nvPr/>
        </p:nvPicPr>
        <p:blipFill rotWithShape="1">
          <a:blip r:embed="rId2"/>
          <a:srcRect l="23863" t="14494" r="24433" b="29473"/>
          <a:stretch/>
        </p:blipFill>
        <p:spPr bwMode="auto">
          <a:xfrm>
            <a:off x="4409300" y="597465"/>
            <a:ext cx="4442871" cy="2708443"/>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B01BB89C-4B85-41B5-B854-B9D030B151A7}"/>
              </a:ext>
            </a:extLst>
          </p:cNvPr>
          <p:cNvPicPr>
            <a:picLocks noChangeAspect="1"/>
          </p:cNvPicPr>
          <p:nvPr/>
        </p:nvPicPr>
        <p:blipFill rotWithShape="1">
          <a:blip r:embed="rId3"/>
          <a:srcRect r="3400" b="31682"/>
          <a:stretch/>
        </p:blipFill>
        <p:spPr>
          <a:xfrm>
            <a:off x="5063101" y="3245284"/>
            <a:ext cx="1539548" cy="1451750"/>
          </a:xfrm>
          <a:prstGeom prst="rect">
            <a:avLst/>
          </a:prstGeom>
        </p:spPr>
      </p:pic>
      <p:pic>
        <p:nvPicPr>
          <p:cNvPr id="10" name="Picture 9">
            <a:extLst>
              <a:ext uri="{FF2B5EF4-FFF2-40B4-BE49-F238E27FC236}">
                <a16:creationId xmlns:a16="http://schemas.microsoft.com/office/drawing/2014/main" id="{08DEA222-D0C1-4C3F-BCD7-A6883A919B0A}"/>
              </a:ext>
            </a:extLst>
          </p:cNvPr>
          <p:cNvPicPr>
            <a:picLocks noChangeAspect="1"/>
          </p:cNvPicPr>
          <p:nvPr/>
        </p:nvPicPr>
        <p:blipFill>
          <a:blip r:embed="rId4"/>
          <a:stretch>
            <a:fillRect/>
          </a:stretch>
        </p:blipFill>
        <p:spPr>
          <a:xfrm>
            <a:off x="6692867" y="3245283"/>
            <a:ext cx="1886928" cy="1415196"/>
          </a:xfrm>
          <a:prstGeom prst="rect">
            <a:avLst/>
          </a:prstGeom>
        </p:spPr>
      </p:pic>
    </p:spTree>
    <p:extLst>
      <p:ext uri="{BB962C8B-B14F-4D97-AF65-F5344CB8AC3E}">
        <p14:creationId xmlns:p14="http://schemas.microsoft.com/office/powerpoint/2010/main" val="477927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6234-0155-4F0C-8538-D49139C5BD91}"/>
              </a:ext>
            </a:extLst>
          </p:cNvPr>
          <p:cNvSpPr>
            <a:spLocks noGrp="1"/>
          </p:cNvSpPr>
          <p:nvPr>
            <p:ph type="title"/>
          </p:nvPr>
        </p:nvSpPr>
        <p:spPr>
          <a:xfrm>
            <a:off x="408561" y="-16550"/>
            <a:ext cx="8506838" cy="458052"/>
          </a:xfrm>
        </p:spPr>
        <p:txBody>
          <a:bodyPr/>
          <a:lstStyle/>
          <a:p>
            <a:r>
              <a:rPr lang="en-US" sz="2400" b="1" dirty="0">
                <a:solidFill>
                  <a:schemeClr val="tx1"/>
                </a:solidFill>
                <a:latin typeface="Abadi" panose="020B0604020104020204" pitchFamily="34" charset="0"/>
                <a:cs typeface="Times New Roman" panose="02020603050405020304" pitchFamily="18" charset="0"/>
              </a:rPr>
              <a:t>Field trial (Result 2) - Soil prokaryotic relative abundance</a:t>
            </a:r>
            <a:endParaRPr lang="en-US" sz="2400" i="1" dirty="0">
              <a:solidFill>
                <a:schemeClr val="tx1"/>
              </a:solidFill>
              <a:latin typeface="Abadi" panose="020B0604020104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D837DDE-A271-412B-9788-65119714AE5E}"/>
              </a:ext>
            </a:extLst>
          </p:cNvPr>
          <p:cNvSpPr>
            <a:spLocks noGrp="1"/>
          </p:cNvSpPr>
          <p:nvPr>
            <p:ph type="sldNum" sz="quarter" idx="12"/>
          </p:nvPr>
        </p:nvSpPr>
        <p:spPr/>
        <p:txBody>
          <a:bodyPr/>
          <a:lstStyle/>
          <a:p>
            <a:fld id="{A226E2A6-6D93-4997-8D45-933F879E6E5B}" type="slidenum">
              <a:rPr lang="lt-LT" smtClean="0"/>
              <a:pPr/>
              <a:t>14</a:t>
            </a:fld>
            <a:endParaRPr lang="lt-LT"/>
          </a:p>
        </p:txBody>
      </p:sp>
      <p:pic>
        <p:nvPicPr>
          <p:cNvPr id="9" name="Picture 8" descr="Chart, bar chart&#10;&#10;Description automatically generated">
            <a:extLst>
              <a:ext uri="{FF2B5EF4-FFF2-40B4-BE49-F238E27FC236}">
                <a16:creationId xmlns:a16="http://schemas.microsoft.com/office/drawing/2014/main" id="{D7BF6F51-EF54-4903-8EB8-93F96D939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22" y="552502"/>
            <a:ext cx="8776781" cy="3418373"/>
          </a:xfrm>
          <a:prstGeom prst="rect">
            <a:avLst/>
          </a:prstGeom>
        </p:spPr>
      </p:pic>
      <p:sp>
        <p:nvSpPr>
          <p:cNvPr id="11" name="TextBox 10">
            <a:extLst>
              <a:ext uri="{FF2B5EF4-FFF2-40B4-BE49-F238E27FC236}">
                <a16:creationId xmlns:a16="http://schemas.microsoft.com/office/drawing/2014/main" id="{CBA055FA-362B-4D1B-95FE-43E4D8F1F78F}"/>
              </a:ext>
            </a:extLst>
          </p:cNvPr>
          <p:cNvSpPr txBox="1"/>
          <p:nvPr/>
        </p:nvSpPr>
        <p:spPr>
          <a:xfrm>
            <a:off x="0" y="3937902"/>
            <a:ext cx="9032132" cy="646331"/>
          </a:xfrm>
          <a:prstGeom prst="rect">
            <a:avLst/>
          </a:prstGeom>
          <a:noFill/>
        </p:spPr>
        <p:txBody>
          <a:bodyPr wrap="square">
            <a:spAutoFit/>
          </a:bodyPr>
          <a:lstStyle/>
          <a:p>
            <a:r>
              <a:rPr lang="en-US" sz="1200" b="1" dirty="0">
                <a:latin typeface="Abadi" panose="020B0604020104020204" pitchFamily="34" charset="0"/>
                <a:cs typeface="Times New Roman" panose="02020603050405020304" pitchFamily="18" charset="0"/>
              </a:rPr>
              <a:t>Soil microbiota are labeled with respect to A) the treatment used or B) the sampling time. The fifteen major groups are reported at the phylum taxonomic level, except for Proteobacteria, which are reported at the class taxonomic level. Other phyla are collapsed within the group “other”.</a:t>
            </a:r>
          </a:p>
        </p:txBody>
      </p:sp>
    </p:spTree>
    <p:extLst>
      <p:ext uri="{BB962C8B-B14F-4D97-AF65-F5344CB8AC3E}">
        <p14:creationId xmlns:p14="http://schemas.microsoft.com/office/powerpoint/2010/main" val="1434376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ADD1-E570-8BD9-C824-2DE532C3A0C5}"/>
              </a:ext>
            </a:extLst>
          </p:cNvPr>
          <p:cNvSpPr>
            <a:spLocks noGrp="1"/>
          </p:cNvSpPr>
          <p:nvPr>
            <p:ph type="title"/>
          </p:nvPr>
        </p:nvSpPr>
        <p:spPr>
          <a:xfrm>
            <a:off x="496111" y="0"/>
            <a:ext cx="8514134" cy="729575"/>
          </a:xfrm>
        </p:spPr>
        <p:txBody>
          <a:bodyPr/>
          <a:lstStyle/>
          <a:p>
            <a:r>
              <a:rPr lang="en-US" sz="2400" b="1" dirty="0">
                <a:solidFill>
                  <a:schemeClr val="tx1"/>
                </a:solidFill>
                <a:latin typeface="Abadi" panose="020B0604020104020204" pitchFamily="34" charset="0"/>
                <a:cs typeface="Times New Roman" panose="02020603050405020304" pitchFamily="18" charset="0"/>
              </a:rPr>
              <a:t>Correlation between soil chemical features and selected taxonomic groups of microorganisms (genus)</a:t>
            </a:r>
            <a:endParaRPr lang="en-US" sz="2400" dirty="0">
              <a:solidFill>
                <a:schemeClr val="tx1"/>
              </a:solidFill>
              <a:latin typeface="Abadi" panose="020B0604020104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F57D063-436A-87FF-41F4-2C8FA15E6455}"/>
              </a:ext>
            </a:extLst>
          </p:cNvPr>
          <p:cNvSpPr>
            <a:spLocks noGrp="1"/>
          </p:cNvSpPr>
          <p:nvPr>
            <p:ph type="sldNum" sz="quarter" idx="12"/>
          </p:nvPr>
        </p:nvSpPr>
        <p:spPr/>
        <p:txBody>
          <a:bodyPr/>
          <a:lstStyle/>
          <a:p>
            <a:fld id="{A226E2A6-6D93-4997-8D45-933F879E6E5B}" type="slidenum">
              <a:rPr lang="lt-LT" smtClean="0"/>
              <a:pPr/>
              <a:t>15</a:t>
            </a:fld>
            <a:endParaRPr lang="lt-LT"/>
          </a:p>
        </p:txBody>
      </p:sp>
      <p:graphicFrame>
        <p:nvGraphicFramePr>
          <p:cNvPr id="4" name="Table 3">
            <a:extLst>
              <a:ext uri="{FF2B5EF4-FFF2-40B4-BE49-F238E27FC236}">
                <a16:creationId xmlns:a16="http://schemas.microsoft.com/office/drawing/2014/main" id="{1B212F2F-7471-8CDB-E467-212CBB80EC29}"/>
              </a:ext>
            </a:extLst>
          </p:cNvPr>
          <p:cNvGraphicFramePr>
            <a:graphicFrameLocks noGrp="1"/>
          </p:cNvGraphicFramePr>
          <p:nvPr>
            <p:extLst>
              <p:ext uri="{D42A27DB-BD31-4B8C-83A1-F6EECF244321}">
                <p14:modId xmlns:p14="http://schemas.microsoft.com/office/powerpoint/2010/main" val="4199308655"/>
              </p:ext>
            </p:extLst>
          </p:nvPr>
        </p:nvGraphicFramePr>
        <p:xfrm>
          <a:off x="379378" y="729575"/>
          <a:ext cx="8514132" cy="3517719"/>
        </p:xfrm>
        <a:graphic>
          <a:graphicData uri="http://schemas.openxmlformats.org/drawingml/2006/table">
            <a:tbl>
              <a:tblPr firstRow="1" firstCol="1" bandRow="1">
                <a:tableStyleId>{5C22544A-7EE6-4342-B048-85BDC9FD1C3A}</a:tableStyleId>
              </a:tblPr>
              <a:tblGrid>
                <a:gridCol w="2045095">
                  <a:extLst>
                    <a:ext uri="{9D8B030D-6E8A-4147-A177-3AD203B41FA5}">
                      <a16:colId xmlns:a16="http://schemas.microsoft.com/office/drawing/2014/main" val="609889064"/>
                    </a:ext>
                  </a:extLst>
                </a:gridCol>
                <a:gridCol w="1030210">
                  <a:extLst>
                    <a:ext uri="{9D8B030D-6E8A-4147-A177-3AD203B41FA5}">
                      <a16:colId xmlns:a16="http://schemas.microsoft.com/office/drawing/2014/main" val="2355006652"/>
                    </a:ext>
                  </a:extLst>
                </a:gridCol>
                <a:gridCol w="1028507">
                  <a:extLst>
                    <a:ext uri="{9D8B030D-6E8A-4147-A177-3AD203B41FA5}">
                      <a16:colId xmlns:a16="http://schemas.microsoft.com/office/drawing/2014/main" val="810994843"/>
                    </a:ext>
                  </a:extLst>
                </a:gridCol>
                <a:gridCol w="1028507">
                  <a:extLst>
                    <a:ext uri="{9D8B030D-6E8A-4147-A177-3AD203B41FA5}">
                      <a16:colId xmlns:a16="http://schemas.microsoft.com/office/drawing/2014/main" val="983059834"/>
                    </a:ext>
                  </a:extLst>
                </a:gridCol>
                <a:gridCol w="1028507">
                  <a:extLst>
                    <a:ext uri="{9D8B030D-6E8A-4147-A177-3AD203B41FA5}">
                      <a16:colId xmlns:a16="http://schemas.microsoft.com/office/drawing/2014/main" val="3335561982"/>
                    </a:ext>
                  </a:extLst>
                </a:gridCol>
                <a:gridCol w="914418">
                  <a:extLst>
                    <a:ext uri="{9D8B030D-6E8A-4147-A177-3AD203B41FA5}">
                      <a16:colId xmlns:a16="http://schemas.microsoft.com/office/drawing/2014/main" val="1707589194"/>
                    </a:ext>
                  </a:extLst>
                </a:gridCol>
                <a:gridCol w="1438888">
                  <a:extLst>
                    <a:ext uri="{9D8B030D-6E8A-4147-A177-3AD203B41FA5}">
                      <a16:colId xmlns:a16="http://schemas.microsoft.com/office/drawing/2014/main" val="394892265"/>
                    </a:ext>
                  </a:extLst>
                </a:gridCol>
              </a:tblGrid>
              <a:tr h="312299">
                <a:tc>
                  <a:txBody>
                    <a:bodyPr/>
                    <a:lstStyle/>
                    <a:p>
                      <a:pPr marL="0" marR="0">
                        <a:lnSpc>
                          <a:spcPct val="107000"/>
                        </a:lnSpc>
                        <a:spcBef>
                          <a:spcPts val="0"/>
                        </a:spcBef>
                        <a:spcAft>
                          <a:spcPts val="0"/>
                        </a:spcAft>
                      </a:pPr>
                      <a:r>
                        <a:rPr lang="en-US" sz="1100" b="1" dirty="0">
                          <a:solidFill>
                            <a:schemeClr val="tx1"/>
                          </a:solidFill>
                          <a:effectLst/>
                          <a:latin typeface="Times New Roman" panose="02020603050405020304" pitchFamily="18" charset="0"/>
                          <a:cs typeface="Times New Roman" panose="02020603050405020304" pitchFamily="18" charset="0"/>
                        </a:rPr>
                        <a:t>Taxonomic group</a:t>
                      </a:r>
                      <a:endParaRPr lang="en-US"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gridSpan="6">
                  <a:txBody>
                    <a:bodyPr/>
                    <a:lstStyle/>
                    <a:p>
                      <a:pPr marL="0" marR="0" algn="ctr">
                        <a:lnSpc>
                          <a:spcPct val="107000"/>
                        </a:lnSpc>
                        <a:spcBef>
                          <a:spcPts val="0"/>
                        </a:spcBef>
                        <a:spcAft>
                          <a:spcPts val="0"/>
                        </a:spcAft>
                      </a:pPr>
                      <a:r>
                        <a:rPr lang="en-US" sz="1200" dirty="0">
                          <a:effectLst/>
                        </a:rPr>
                        <a:t>Correlation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7206911"/>
                  </a:ext>
                </a:extLst>
              </a:tr>
              <a:tr h="200815">
                <a:tc>
                  <a:txBody>
                    <a:bodyPr/>
                    <a:lstStyle/>
                    <a:p>
                      <a:pPr marL="0" marR="0">
                        <a:lnSpc>
                          <a:spcPct val="107000"/>
                        </a:lnSpc>
                        <a:spcBef>
                          <a:spcPts val="0"/>
                        </a:spcBef>
                        <a:spcAft>
                          <a:spcPts val="0"/>
                        </a:spcAft>
                      </a:pPr>
                      <a:r>
                        <a:rPr lang="en-US" sz="1100" b="1" dirty="0">
                          <a:solidFill>
                            <a:schemeClr val="tx1"/>
                          </a:solidFill>
                          <a:effectLst/>
                          <a:latin typeface="Times New Roman" panose="02020603050405020304" pitchFamily="18" charset="0"/>
                          <a:cs typeface="Times New Roman" panose="02020603050405020304" pitchFamily="18" charset="0"/>
                        </a:rPr>
                        <a:t>Genus</a:t>
                      </a:r>
                      <a:endParaRPr lang="en-US" sz="1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N</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C</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K</a:t>
                      </a:r>
                      <a:r>
                        <a:rPr lang="en-US" sz="1100" baseline="-25000" dirty="0">
                          <a:effectLst/>
                          <a:latin typeface="Times New Roman" panose="02020603050405020304" pitchFamily="18" charset="0"/>
                          <a:cs typeface="Times New Roman" panose="02020603050405020304" pitchFamily="18" charset="0"/>
                        </a:rPr>
                        <a:t>2</a:t>
                      </a:r>
                      <a:r>
                        <a:rPr lang="en-US" sz="1100" dirty="0">
                          <a:effectLst/>
                          <a:latin typeface="Times New Roman" panose="02020603050405020304" pitchFamily="18" charset="0"/>
                          <a:cs typeface="Times New Roman" panose="02020603050405020304" pitchFamily="18" charset="0"/>
                        </a:rPr>
                        <a:t>O</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P</a:t>
                      </a:r>
                      <a:r>
                        <a:rPr lang="en-US" sz="1100" baseline="-25000" dirty="0">
                          <a:effectLst/>
                          <a:latin typeface="Times New Roman" panose="02020603050405020304" pitchFamily="18" charset="0"/>
                          <a:cs typeface="Times New Roman" panose="02020603050405020304" pitchFamily="18" charset="0"/>
                        </a:rPr>
                        <a:t>2</a:t>
                      </a:r>
                      <a:r>
                        <a:rPr lang="en-US" sz="1100" dirty="0">
                          <a:effectLst/>
                          <a:latin typeface="Times New Roman" panose="02020603050405020304" pitchFamily="18" charset="0"/>
                          <a:cs typeface="Times New Roman" panose="02020603050405020304" pitchFamily="18" charset="0"/>
                        </a:rPr>
                        <a:t>O</a:t>
                      </a:r>
                      <a:r>
                        <a:rPr lang="en-US" sz="1100" baseline="-25000" dirty="0">
                          <a:effectLst/>
                          <a:latin typeface="Times New Roman" panose="02020603050405020304" pitchFamily="18" charset="0"/>
                          <a:cs typeface="Times New Roman" panose="02020603050405020304" pitchFamily="18" charset="0"/>
                        </a:rPr>
                        <a:t>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pH</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Humus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52465460"/>
                  </a:ext>
                </a:extLst>
              </a:tr>
              <a:tr h="200307">
                <a:tc>
                  <a:txBody>
                    <a:bodyPr/>
                    <a:lstStyle/>
                    <a:p>
                      <a:pPr marL="0" marR="0">
                        <a:lnSpc>
                          <a:spcPct val="107000"/>
                        </a:lnSpc>
                        <a:spcBef>
                          <a:spcPts val="0"/>
                        </a:spcBef>
                        <a:spcAft>
                          <a:spcPts val="0"/>
                        </a:spcAft>
                      </a:pPr>
                      <a:r>
                        <a:rPr lang="en-US" sz="1200" b="1" i="1" dirty="0">
                          <a:solidFill>
                            <a:schemeClr val="tx1"/>
                          </a:solidFill>
                          <a:effectLst/>
                          <a:latin typeface="Times New Roman" panose="02020603050405020304" pitchFamily="18" charset="0"/>
                          <a:cs typeface="Times New Roman" panose="02020603050405020304" pitchFamily="18" charset="0"/>
                        </a:rPr>
                        <a:t>Puia</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-0.234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0.893</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-0.681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-0.591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0.952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0.895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355723384"/>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Thermomonas</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-0.174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0.832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-0.644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-0.639</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0.957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0.836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331327360"/>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Haliangium</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0.152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-0.876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0.425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0.532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0.935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-0.881</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2697903744"/>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Massilia</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-0.222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0.847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-0.673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-0.611</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0.956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0.851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599733398"/>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Arenimonas</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-0.268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0.795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-0.634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-0.544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0.941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0.801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310483690"/>
                  </a:ext>
                </a:extLst>
              </a:tr>
              <a:tr h="200307">
                <a:tc>
                  <a:txBody>
                    <a:bodyPr/>
                    <a:lstStyle/>
                    <a:p>
                      <a:pPr marL="0" marR="0">
                        <a:lnSpc>
                          <a:spcPct val="107000"/>
                        </a:lnSpc>
                        <a:spcBef>
                          <a:spcPts val="0"/>
                        </a:spcBef>
                        <a:spcAft>
                          <a:spcPts val="0"/>
                        </a:spcAft>
                      </a:pPr>
                      <a:r>
                        <a:rPr lang="en-US" sz="1200" b="1" i="1" dirty="0">
                          <a:solidFill>
                            <a:schemeClr val="tx1"/>
                          </a:solidFill>
                          <a:effectLst/>
                          <a:latin typeface="Times New Roman" panose="02020603050405020304" pitchFamily="18" charset="0"/>
                          <a:cs typeface="Times New Roman" panose="02020603050405020304" pitchFamily="18" charset="0"/>
                        </a:rPr>
                        <a:t>Arthrobacter</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0.813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-0.715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-0.576</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0.967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0.818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567772832"/>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Asticcacaulis</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0.813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-0.715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-0.576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0.967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0.818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4041982633"/>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Georgfuchsia</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-0.397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0.893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-0.510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-0.342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0.947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0.898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3094023"/>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Seinonella</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0.813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-0.715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-0.576</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0.967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0.818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48877928"/>
                  </a:ext>
                </a:extLst>
              </a:tr>
              <a:tr h="200307">
                <a:tc>
                  <a:txBody>
                    <a:bodyPr/>
                    <a:lstStyle/>
                    <a:p>
                      <a:pPr marL="0" marR="0">
                        <a:lnSpc>
                          <a:spcPct val="107000"/>
                        </a:lnSpc>
                        <a:spcBef>
                          <a:spcPts val="0"/>
                        </a:spcBef>
                        <a:spcAft>
                          <a:spcPts val="0"/>
                        </a:spcAft>
                      </a:pPr>
                      <a:r>
                        <a:rPr lang="en-US" sz="1200" b="1" i="1" dirty="0">
                          <a:solidFill>
                            <a:schemeClr val="tx1"/>
                          </a:solidFill>
                          <a:effectLst/>
                          <a:latin typeface="Times New Roman" panose="02020603050405020304" pitchFamily="18" charset="0"/>
                          <a:cs typeface="Times New Roman" panose="02020603050405020304" pitchFamily="18" charset="0"/>
                        </a:rPr>
                        <a:t>Aeromonas</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0.813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-0.715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-0.576</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0.967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0.818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552822910"/>
                  </a:ext>
                </a:extLst>
              </a:tr>
              <a:tr h="200307">
                <a:tc>
                  <a:txBody>
                    <a:bodyPr/>
                    <a:lstStyle/>
                    <a:p>
                      <a:pPr marL="0" marR="0">
                        <a:lnSpc>
                          <a:spcPct val="107000"/>
                        </a:lnSpc>
                        <a:spcBef>
                          <a:spcPts val="0"/>
                        </a:spcBef>
                        <a:spcAft>
                          <a:spcPts val="0"/>
                        </a:spcAft>
                      </a:pPr>
                      <a:r>
                        <a:rPr lang="en-US" sz="1200" b="1" i="1" dirty="0">
                          <a:solidFill>
                            <a:schemeClr val="tx1"/>
                          </a:solidFill>
                          <a:effectLst/>
                          <a:latin typeface="Times New Roman" panose="02020603050405020304" pitchFamily="18" charset="0"/>
                          <a:cs typeface="Times New Roman" panose="02020603050405020304" pitchFamily="18" charset="0"/>
                        </a:rPr>
                        <a:t>Fusobacterium</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0.813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-0.715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-0.576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0.967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0.818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2397870028"/>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Pelomonas</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0.813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-0.715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-0.576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0.967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0.818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31785391"/>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Fonticella</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0.813</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-0.715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-0.576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0.967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0.818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4292196119"/>
                  </a:ext>
                </a:extLst>
              </a:tr>
              <a:tr h="200307">
                <a:tc>
                  <a:txBody>
                    <a:bodyPr/>
                    <a:lstStyle/>
                    <a:p>
                      <a:pPr marL="0" marR="0">
                        <a:lnSpc>
                          <a:spcPct val="107000"/>
                        </a:lnSpc>
                        <a:spcBef>
                          <a:spcPts val="0"/>
                        </a:spcBef>
                        <a:spcAft>
                          <a:spcPts val="0"/>
                        </a:spcAft>
                      </a:pPr>
                      <a:r>
                        <a:rPr lang="en-US" sz="1200" b="1" i="1" dirty="0">
                          <a:solidFill>
                            <a:schemeClr val="tx1"/>
                          </a:solidFill>
                          <a:effectLst/>
                          <a:latin typeface="Times New Roman" panose="02020603050405020304" pitchFamily="18" charset="0"/>
                          <a:cs typeface="Times New Roman" panose="02020603050405020304" pitchFamily="18" charset="0"/>
                        </a:rPr>
                        <a:t>Nitrosomonas</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0.813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-0.715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-0.576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a:effectLst/>
                          <a:latin typeface="Times New Roman" panose="02020603050405020304" pitchFamily="18" charset="0"/>
                          <a:cs typeface="Times New Roman" panose="02020603050405020304" pitchFamily="18" charset="0"/>
                        </a:rPr>
                        <a:t>0.967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0.818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4175499138"/>
                  </a:ext>
                </a:extLst>
              </a:tr>
              <a:tr h="200307">
                <a:tc>
                  <a:txBody>
                    <a:bodyPr/>
                    <a:lstStyle/>
                    <a:p>
                      <a:pPr marL="0" marR="0">
                        <a:lnSpc>
                          <a:spcPct val="107000"/>
                        </a:lnSpc>
                        <a:spcBef>
                          <a:spcPts val="0"/>
                        </a:spcBef>
                        <a:spcAft>
                          <a:spcPts val="0"/>
                        </a:spcAft>
                      </a:pPr>
                      <a:r>
                        <a:rPr lang="en-US" sz="1200" b="1" i="1" dirty="0" err="1">
                          <a:solidFill>
                            <a:schemeClr val="tx1"/>
                          </a:solidFill>
                          <a:effectLst/>
                          <a:latin typeface="Times New Roman" panose="02020603050405020304" pitchFamily="18" charset="0"/>
                          <a:cs typeface="Times New Roman" panose="02020603050405020304" pitchFamily="18" charset="0"/>
                        </a:rPr>
                        <a:t>Anaerospora</a:t>
                      </a:r>
                      <a:endParaRPr lang="en-US" sz="1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-0.274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0.813</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-0.715</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-0.576</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0.967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0.818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2099698090"/>
                  </a:ext>
                </a:extLst>
              </a:tr>
            </a:tbl>
          </a:graphicData>
        </a:graphic>
      </p:graphicFrame>
      <p:sp>
        <p:nvSpPr>
          <p:cNvPr id="5" name="Rectangle: Rounded Corners 4">
            <a:extLst>
              <a:ext uri="{FF2B5EF4-FFF2-40B4-BE49-F238E27FC236}">
                <a16:creationId xmlns:a16="http://schemas.microsoft.com/office/drawing/2014/main" id="{6E49E24F-4987-B914-89D6-0EC7A5201995}"/>
              </a:ext>
            </a:extLst>
          </p:cNvPr>
          <p:cNvSpPr/>
          <p:nvPr/>
        </p:nvSpPr>
        <p:spPr>
          <a:xfrm>
            <a:off x="3414409" y="1306376"/>
            <a:ext cx="977630" cy="2940921"/>
          </a:xfrm>
          <a:prstGeom prst="round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Rounded Corners 5">
            <a:extLst>
              <a:ext uri="{FF2B5EF4-FFF2-40B4-BE49-F238E27FC236}">
                <a16:creationId xmlns:a16="http://schemas.microsoft.com/office/drawing/2014/main" id="{A535A2A3-7115-4AA8-9E2B-E6CB2A2724D8}"/>
              </a:ext>
            </a:extLst>
          </p:cNvPr>
          <p:cNvSpPr/>
          <p:nvPr/>
        </p:nvSpPr>
        <p:spPr>
          <a:xfrm>
            <a:off x="6522398" y="1279039"/>
            <a:ext cx="904672" cy="2940921"/>
          </a:xfrm>
          <a:prstGeom prst="round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52769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90469-C9E1-4EC1-A7D6-F485955FA255}"/>
              </a:ext>
            </a:extLst>
          </p:cNvPr>
          <p:cNvSpPr>
            <a:spLocks noGrp="1"/>
          </p:cNvSpPr>
          <p:nvPr>
            <p:ph type="title"/>
          </p:nvPr>
        </p:nvSpPr>
        <p:spPr>
          <a:xfrm>
            <a:off x="148819" y="38461"/>
            <a:ext cx="8537981" cy="365955"/>
          </a:xfrm>
        </p:spPr>
        <p:txBody>
          <a:bodyPr/>
          <a:lstStyle/>
          <a:p>
            <a:br>
              <a:rPr lang="en-US" sz="2100" b="1" dirty="0">
                <a:solidFill>
                  <a:schemeClr val="tx1"/>
                </a:solidFill>
                <a:latin typeface="Times New Roman" panose="02020603050405020304" pitchFamily="18" charset="0"/>
                <a:cs typeface="Times New Roman" panose="02020603050405020304" pitchFamily="18" charset="0"/>
              </a:rPr>
            </a:br>
            <a:br>
              <a:rPr lang="en-US" sz="21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Abadi" panose="020B0604020104020204" pitchFamily="34" charset="0"/>
                <a:cs typeface="Times New Roman" panose="02020603050405020304" pitchFamily="18" charset="0"/>
              </a:rPr>
              <a:t>Key conclusions 2</a:t>
            </a:r>
            <a:br>
              <a:rPr lang="en-US" dirty="0">
                <a:latin typeface="Times New Roman" panose="02020603050405020304" pitchFamily="18" charset="0"/>
                <a:cs typeface="Times New Roman" panose="02020603050405020304" pitchFamily="18" charset="0"/>
              </a:rPr>
            </a:br>
            <a:endParaRPr lang="en-US" dirty="0"/>
          </a:p>
        </p:txBody>
      </p:sp>
      <p:sp>
        <p:nvSpPr>
          <p:cNvPr id="3" name="Slide Number Placeholder 2">
            <a:extLst>
              <a:ext uri="{FF2B5EF4-FFF2-40B4-BE49-F238E27FC236}">
                <a16:creationId xmlns:a16="http://schemas.microsoft.com/office/drawing/2014/main" id="{A5B39063-F82F-43DA-8BD0-947FB359A447}"/>
              </a:ext>
            </a:extLst>
          </p:cNvPr>
          <p:cNvSpPr>
            <a:spLocks noGrp="1"/>
          </p:cNvSpPr>
          <p:nvPr>
            <p:ph type="sldNum" sz="quarter" idx="12"/>
          </p:nvPr>
        </p:nvSpPr>
        <p:spPr/>
        <p:txBody>
          <a:bodyPr/>
          <a:lstStyle/>
          <a:p>
            <a:fld id="{A226E2A6-6D93-4997-8D45-933F879E6E5B}" type="slidenum">
              <a:rPr lang="lt-LT" smtClean="0"/>
              <a:pPr/>
              <a:t>16</a:t>
            </a:fld>
            <a:endParaRPr lang="lt-LT"/>
          </a:p>
        </p:txBody>
      </p:sp>
      <p:sp>
        <p:nvSpPr>
          <p:cNvPr id="5" name="TextBox 4">
            <a:extLst>
              <a:ext uri="{FF2B5EF4-FFF2-40B4-BE49-F238E27FC236}">
                <a16:creationId xmlns:a16="http://schemas.microsoft.com/office/drawing/2014/main" id="{E7B535AB-686F-4A04-933F-FD6BE78DC1AE}"/>
              </a:ext>
            </a:extLst>
          </p:cNvPr>
          <p:cNvSpPr txBox="1"/>
          <p:nvPr/>
        </p:nvSpPr>
        <p:spPr>
          <a:xfrm>
            <a:off x="50090" y="423873"/>
            <a:ext cx="4367719" cy="4460067"/>
          </a:xfrm>
          <a:prstGeom prst="rect">
            <a:avLst/>
          </a:prstGeom>
          <a:noFill/>
        </p:spPr>
        <p:txBody>
          <a:bodyPr wrap="square">
            <a:spAutoFit/>
          </a:bodyPr>
          <a:lstStyle/>
          <a:p>
            <a:pPr marL="285750" indent="-285750">
              <a:buFont typeface="Wingdings" panose="05000000000000000000" pitchFamily="2" charset="2"/>
              <a:buChar char="q"/>
            </a:pPr>
            <a:r>
              <a:rPr lang="en-US" sz="1400" dirty="0">
                <a:latin typeface="Abadi" panose="020B0604020104020204" pitchFamily="34" charset="0"/>
              </a:rPr>
              <a:t>Actinobacteria, </a:t>
            </a:r>
            <a:r>
              <a:rPr lang="en-US" sz="1400" dirty="0" err="1">
                <a:latin typeface="Abadi" panose="020B0604020104020204" pitchFamily="34" charset="0"/>
              </a:rPr>
              <a:t>Acidobacteria</a:t>
            </a:r>
            <a:r>
              <a:rPr lang="en-US" sz="1400" dirty="0">
                <a:latin typeface="Abadi" panose="020B0604020104020204" pitchFamily="34" charset="0"/>
              </a:rPr>
              <a:t>, and Proteobacteria were the dominant soil phyla (&gt;55% of the total prokaryotic community).</a:t>
            </a:r>
          </a:p>
          <a:p>
            <a:pPr marL="285750" indent="-285750">
              <a:buFont typeface="Wingdings" panose="05000000000000000000" pitchFamily="2" charset="2"/>
              <a:buChar char="q"/>
            </a:pPr>
            <a:r>
              <a:rPr lang="en-US" sz="1400" dirty="0">
                <a:latin typeface="Abadi" panose="020B0604020104020204" pitchFamily="34" charset="0"/>
              </a:rPr>
              <a:t>Stable microbial diversity with animal manure digestate application not significantly altering soil prokaryotic diversity across the three years; community structure remained comparable to untreated soils.</a:t>
            </a:r>
          </a:p>
          <a:p>
            <a:pPr marL="285750" indent="-285750">
              <a:buFont typeface="Wingdings" panose="05000000000000000000" pitchFamily="2" charset="2"/>
              <a:buChar char="q"/>
            </a:pPr>
            <a:r>
              <a:rPr lang="en-US" sz="1400" dirty="0">
                <a:latin typeface="Abadi" panose="020B0604020104020204" pitchFamily="34" charset="0"/>
              </a:rPr>
              <a:t>Temporal and Environmental Influence with sampling time, environmental conditions, crop rotation, and tillage practices are the primary drivers of β-diversity shifts, not digestate type or treatment.</a:t>
            </a:r>
          </a:p>
          <a:p>
            <a:pPr marL="285750" indent="-285750">
              <a:buFont typeface="Wingdings" panose="05000000000000000000" pitchFamily="2" charset="2"/>
              <a:buChar char="q"/>
            </a:pPr>
            <a:r>
              <a:rPr lang="en-US" sz="1400" dirty="0">
                <a:latin typeface="Abadi" panose="020B0604020104020204" pitchFamily="34" charset="0"/>
              </a:rPr>
              <a:t>Soil pH correlated positively with several genera, influencing their relative abundance, whereas the observed pH decline over time was attributed to seasonal factors such as increased biological activity and nitrification rather than to digestate application</a:t>
            </a:r>
            <a:endParaRPr lang="en-GB" sz="135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en-GB" sz="135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Graphical user interface, text, application, email&#10;&#10;Description automatically generated">
            <a:extLst>
              <a:ext uri="{FF2B5EF4-FFF2-40B4-BE49-F238E27FC236}">
                <a16:creationId xmlns:a16="http://schemas.microsoft.com/office/drawing/2014/main" id="{D392C843-B267-4818-ACAA-90C20CE44F1C}"/>
              </a:ext>
            </a:extLst>
          </p:cNvPr>
          <p:cNvPicPr>
            <a:picLocks noChangeAspect="1"/>
          </p:cNvPicPr>
          <p:nvPr/>
        </p:nvPicPr>
        <p:blipFill rotWithShape="1">
          <a:blip r:embed="rId2"/>
          <a:srcRect l="12820" t="16868" r="2821" b="5869"/>
          <a:stretch/>
        </p:blipFill>
        <p:spPr bwMode="auto">
          <a:xfrm>
            <a:off x="4372150" y="613724"/>
            <a:ext cx="4778910" cy="24620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86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152D4-EB8C-48BA-9503-3F6F4F9613A2}"/>
              </a:ext>
            </a:extLst>
          </p:cNvPr>
          <p:cNvSpPr>
            <a:spLocks noGrp="1"/>
          </p:cNvSpPr>
          <p:nvPr>
            <p:ph type="title"/>
          </p:nvPr>
        </p:nvSpPr>
        <p:spPr>
          <a:xfrm>
            <a:off x="41910" y="71287"/>
            <a:ext cx="9002807" cy="273844"/>
          </a:xfrm>
        </p:spPr>
        <p:txBody>
          <a:bodyPr/>
          <a:lstStyle/>
          <a:p>
            <a:r>
              <a:rPr lang="en-US" sz="2400" b="1" dirty="0">
                <a:solidFill>
                  <a:schemeClr val="tx1"/>
                </a:solidFill>
                <a:latin typeface="Abadi" panose="020B0604020104020204" pitchFamily="34" charset="0"/>
                <a:cs typeface="Times New Roman" panose="02020603050405020304" pitchFamily="18" charset="0"/>
              </a:rPr>
              <a:t>Field Trial (Result 3) Grain yield of crops</a:t>
            </a:r>
            <a:endParaRPr lang="en-US" sz="2400" dirty="0">
              <a:latin typeface="Abadi" panose="020B0604020104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4ABDD2D-F0A2-4BF7-9C7A-4A3306E4F6ED}"/>
              </a:ext>
            </a:extLst>
          </p:cNvPr>
          <p:cNvSpPr>
            <a:spLocks noGrp="1"/>
          </p:cNvSpPr>
          <p:nvPr>
            <p:ph type="sldNum" sz="quarter" idx="12"/>
          </p:nvPr>
        </p:nvSpPr>
        <p:spPr/>
        <p:txBody>
          <a:bodyPr/>
          <a:lstStyle/>
          <a:p>
            <a:fld id="{A226E2A6-6D93-4997-8D45-933F879E6E5B}" type="slidenum">
              <a:rPr lang="lt-LT" smtClean="0"/>
              <a:pPr/>
              <a:t>17</a:t>
            </a:fld>
            <a:endParaRPr lang="lt-LT"/>
          </a:p>
        </p:txBody>
      </p:sp>
      <p:graphicFrame>
        <p:nvGraphicFramePr>
          <p:cNvPr id="4" name="Chart 3">
            <a:extLst>
              <a:ext uri="{FF2B5EF4-FFF2-40B4-BE49-F238E27FC236}">
                <a16:creationId xmlns:a16="http://schemas.microsoft.com/office/drawing/2014/main" id="{A99F6D92-E6D3-4393-90C7-32AAF9BD407A}"/>
              </a:ext>
            </a:extLst>
          </p:cNvPr>
          <p:cNvGraphicFramePr>
            <a:graphicFrameLocks/>
          </p:cNvGraphicFramePr>
          <p:nvPr>
            <p:extLst>
              <p:ext uri="{D42A27DB-BD31-4B8C-83A1-F6EECF244321}">
                <p14:modId xmlns:p14="http://schemas.microsoft.com/office/powerpoint/2010/main" val="1455361703"/>
              </p:ext>
            </p:extLst>
          </p:nvPr>
        </p:nvGraphicFramePr>
        <p:xfrm>
          <a:off x="-58366" y="766744"/>
          <a:ext cx="3144466" cy="25899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60FC684-B00B-432F-B356-85F34F9206C7}"/>
              </a:ext>
            </a:extLst>
          </p:cNvPr>
          <p:cNvGraphicFramePr>
            <a:graphicFrameLocks/>
          </p:cNvGraphicFramePr>
          <p:nvPr>
            <p:extLst>
              <p:ext uri="{D42A27DB-BD31-4B8C-83A1-F6EECF244321}">
                <p14:modId xmlns:p14="http://schemas.microsoft.com/office/powerpoint/2010/main" val="2625611626"/>
              </p:ext>
            </p:extLst>
          </p:nvPr>
        </p:nvGraphicFramePr>
        <p:xfrm>
          <a:off x="2999767" y="766744"/>
          <a:ext cx="3144466" cy="30131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741B3BFD-EE93-4D96-9DE0-9471BFC3C7C5}"/>
              </a:ext>
            </a:extLst>
          </p:cNvPr>
          <p:cNvGraphicFramePr>
            <a:graphicFrameLocks/>
          </p:cNvGraphicFramePr>
          <p:nvPr>
            <p:extLst>
              <p:ext uri="{D42A27DB-BD31-4B8C-83A1-F6EECF244321}">
                <p14:modId xmlns:p14="http://schemas.microsoft.com/office/powerpoint/2010/main" val="3923159745"/>
              </p:ext>
            </p:extLst>
          </p:nvPr>
        </p:nvGraphicFramePr>
        <p:xfrm>
          <a:off x="6057901" y="714985"/>
          <a:ext cx="3086099" cy="2641748"/>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19793F4E-1910-4F43-900F-0E65EF58C0F7}"/>
              </a:ext>
            </a:extLst>
          </p:cNvPr>
          <p:cNvSpPr txBox="1"/>
          <p:nvPr/>
        </p:nvSpPr>
        <p:spPr>
          <a:xfrm>
            <a:off x="-1005021" y="3933558"/>
            <a:ext cx="10068339" cy="443198"/>
          </a:xfrm>
          <a:prstGeom prst="rect">
            <a:avLst/>
          </a:prstGeom>
          <a:noFill/>
        </p:spPr>
        <p:txBody>
          <a:bodyPr wrap="square">
            <a:spAutoFit/>
          </a:bodyPr>
          <a:lstStyle/>
          <a:p>
            <a:pPr marL="1242060" algn="just">
              <a:lnSpc>
                <a:spcPct val="95000"/>
              </a:lnSpc>
              <a:spcBef>
                <a:spcPts val="450"/>
              </a:spcBef>
              <a:spcAft>
                <a:spcPts val="900"/>
              </a:spcAft>
            </a:pPr>
            <a:r>
              <a:rPr lang="en-US" sz="1200" b="1"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Grain yield of spring wheat, triticale, and barley, fertilized with synthetic mineral nitrogen fertilizer and different types of digestate. The columns with different letters show the significant differences between treatments for each crop at </a:t>
            </a:r>
            <a:r>
              <a:rPr lang="en-US" sz="1200" b="1" i="1"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p</a:t>
            </a:r>
            <a:r>
              <a:rPr lang="en-US" sz="1200" b="1"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 &lt; 0.05.</a:t>
            </a:r>
          </a:p>
        </p:txBody>
      </p:sp>
      <p:cxnSp>
        <p:nvCxnSpPr>
          <p:cNvPr id="13" name="Straight Arrow Connector 12">
            <a:extLst>
              <a:ext uri="{FF2B5EF4-FFF2-40B4-BE49-F238E27FC236}">
                <a16:creationId xmlns:a16="http://schemas.microsoft.com/office/drawing/2014/main" id="{6411AE20-B41E-4716-ABC5-E1C622003CC8}"/>
              </a:ext>
            </a:extLst>
          </p:cNvPr>
          <p:cNvCxnSpPr>
            <a:cxnSpLocks/>
          </p:cNvCxnSpPr>
          <p:nvPr/>
        </p:nvCxnSpPr>
        <p:spPr>
          <a:xfrm>
            <a:off x="1247572" y="1276755"/>
            <a:ext cx="1408079" cy="2553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99C1904-DF78-4064-AB1E-0F206E6A95C0}"/>
              </a:ext>
            </a:extLst>
          </p:cNvPr>
          <p:cNvCxnSpPr>
            <a:cxnSpLocks/>
          </p:cNvCxnSpPr>
          <p:nvPr/>
        </p:nvCxnSpPr>
        <p:spPr>
          <a:xfrm>
            <a:off x="4238827" y="1444558"/>
            <a:ext cx="1399973"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D72F55F-7E3D-43DB-89A1-B04447706473}"/>
              </a:ext>
            </a:extLst>
          </p:cNvPr>
          <p:cNvCxnSpPr/>
          <p:nvPr/>
        </p:nvCxnSpPr>
        <p:spPr>
          <a:xfrm flipV="1">
            <a:off x="7310336" y="1108954"/>
            <a:ext cx="1320530" cy="364787"/>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806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2B00-F476-41AD-A380-E1256C538C08}"/>
              </a:ext>
            </a:extLst>
          </p:cNvPr>
          <p:cNvSpPr>
            <a:spLocks noGrp="1"/>
          </p:cNvSpPr>
          <p:nvPr>
            <p:ph type="title"/>
          </p:nvPr>
        </p:nvSpPr>
        <p:spPr>
          <a:xfrm>
            <a:off x="283476" y="85056"/>
            <a:ext cx="8860524" cy="267270"/>
          </a:xfrm>
        </p:spPr>
        <p:txBody>
          <a:bodyPr/>
          <a:lstStyle/>
          <a:p>
            <a:br>
              <a:rPr lang="en-US" sz="18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Field Trial (Result 4) </a:t>
            </a:r>
            <a:r>
              <a:rPr lang="en-US" sz="2400" b="1" dirty="0">
                <a:solidFill>
                  <a:schemeClr val="tx1"/>
                </a:solidFill>
                <a:latin typeface="Abadi" panose="020B0604020104020204" pitchFamily="34" charset="0"/>
                <a:cs typeface="Times New Roman" panose="02020603050405020304" pitchFamily="18" charset="0"/>
              </a:rPr>
              <a:t>Soil microbial biomass-Carbon</a:t>
            </a:r>
            <a:br>
              <a:rPr lang="lt-LT" sz="1800" dirty="0">
                <a:solidFill>
                  <a:schemeClr val="tx1"/>
                </a:solidFill>
                <a:latin typeface="Times New Roman" panose="02020603050405020304" pitchFamily="18" charset="0"/>
                <a:cs typeface="Times New Roman" panose="02020603050405020304" pitchFamily="18" charset="0"/>
              </a:rPr>
            </a:br>
            <a:endParaRPr lang="en-US" sz="2100" dirty="0"/>
          </a:p>
        </p:txBody>
      </p:sp>
      <p:sp>
        <p:nvSpPr>
          <p:cNvPr id="3" name="Slide Number Placeholder 2">
            <a:extLst>
              <a:ext uri="{FF2B5EF4-FFF2-40B4-BE49-F238E27FC236}">
                <a16:creationId xmlns:a16="http://schemas.microsoft.com/office/drawing/2014/main" id="{489A4053-D3F0-45F6-A693-2966426209AB}"/>
              </a:ext>
            </a:extLst>
          </p:cNvPr>
          <p:cNvSpPr>
            <a:spLocks noGrp="1"/>
          </p:cNvSpPr>
          <p:nvPr>
            <p:ph type="sldNum" sz="quarter" idx="12"/>
          </p:nvPr>
        </p:nvSpPr>
        <p:spPr/>
        <p:txBody>
          <a:bodyPr/>
          <a:lstStyle/>
          <a:p>
            <a:fld id="{A226E2A6-6D93-4997-8D45-933F879E6E5B}" type="slidenum">
              <a:rPr lang="lt-LT" smtClean="0"/>
              <a:pPr/>
              <a:t>18</a:t>
            </a:fld>
            <a:endParaRPr lang="lt-LT"/>
          </a:p>
        </p:txBody>
      </p:sp>
      <p:graphicFrame>
        <p:nvGraphicFramePr>
          <p:cNvPr id="8" name="Table 7">
            <a:extLst>
              <a:ext uri="{FF2B5EF4-FFF2-40B4-BE49-F238E27FC236}">
                <a16:creationId xmlns:a16="http://schemas.microsoft.com/office/drawing/2014/main" id="{2C0F7BAA-2568-47F5-8A78-5DD964EBB3E4}"/>
              </a:ext>
            </a:extLst>
          </p:cNvPr>
          <p:cNvGraphicFramePr>
            <a:graphicFrameLocks noGrp="1"/>
          </p:cNvGraphicFramePr>
          <p:nvPr>
            <p:extLst>
              <p:ext uri="{D42A27DB-BD31-4B8C-83A1-F6EECF244321}">
                <p14:modId xmlns:p14="http://schemas.microsoft.com/office/powerpoint/2010/main" val="2970842351"/>
              </p:ext>
            </p:extLst>
          </p:nvPr>
        </p:nvGraphicFramePr>
        <p:xfrm>
          <a:off x="194239" y="1214654"/>
          <a:ext cx="5889539" cy="2833070"/>
        </p:xfrm>
        <a:graphic>
          <a:graphicData uri="http://schemas.openxmlformats.org/drawingml/2006/table">
            <a:tbl>
              <a:tblPr firstRow="1" firstCol="1" bandRow="1"/>
              <a:tblGrid>
                <a:gridCol w="634222">
                  <a:extLst>
                    <a:ext uri="{9D8B030D-6E8A-4147-A177-3AD203B41FA5}">
                      <a16:colId xmlns:a16="http://schemas.microsoft.com/office/drawing/2014/main" val="2482580594"/>
                    </a:ext>
                  </a:extLst>
                </a:gridCol>
                <a:gridCol w="655982">
                  <a:extLst>
                    <a:ext uri="{9D8B030D-6E8A-4147-A177-3AD203B41FA5}">
                      <a16:colId xmlns:a16="http://schemas.microsoft.com/office/drawing/2014/main" val="3262485068"/>
                    </a:ext>
                  </a:extLst>
                </a:gridCol>
                <a:gridCol w="655983">
                  <a:extLst>
                    <a:ext uri="{9D8B030D-6E8A-4147-A177-3AD203B41FA5}">
                      <a16:colId xmlns:a16="http://schemas.microsoft.com/office/drawing/2014/main" val="1757569345"/>
                    </a:ext>
                  </a:extLst>
                </a:gridCol>
                <a:gridCol w="588893">
                  <a:extLst>
                    <a:ext uri="{9D8B030D-6E8A-4147-A177-3AD203B41FA5}">
                      <a16:colId xmlns:a16="http://schemas.microsoft.com/office/drawing/2014/main" val="614893783"/>
                    </a:ext>
                  </a:extLst>
                </a:gridCol>
                <a:gridCol w="566531">
                  <a:extLst>
                    <a:ext uri="{9D8B030D-6E8A-4147-A177-3AD203B41FA5}">
                      <a16:colId xmlns:a16="http://schemas.microsoft.com/office/drawing/2014/main" val="3082825782"/>
                    </a:ext>
                  </a:extLst>
                </a:gridCol>
                <a:gridCol w="529259">
                  <a:extLst>
                    <a:ext uri="{9D8B030D-6E8A-4147-A177-3AD203B41FA5}">
                      <a16:colId xmlns:a16="http://schemas.microsoft.com/office/drawing/2014/main" val="2708520322"/>
                    </a:ext>
                  </a:extLst>
                </a:gridCol>
                <a:gridCol w="544168">
                  <a:extLst>
                    <a:ext uri="{9D8B030D-6E8A-4147-A177-3AD203B41FA5}">
                      <a16:colId xmlns:a16="http://schemas.microsoft.com/office/drawing/2014/main" val="3214385536"/>
                    </a:ext>
                  </a:extLst>
                </a:gridCol>
                <a:gridCol w="544167">
                  <a:extLst>
                    <a:ext uri="{9D8B030D-6E8A-4147-A177-3AD203B41FA5}">
                      <a16:colId xmlns:a16="http://schemas.microsoft.com/office/drawing/2014/main" val="3754605186"/>
                    </a:ext>
                  </a:extLst>
                </a:gridCol>
                <a:gridCol w="581440">
                  <a:extLst>
                    <a:ext uri="{9D8B030D-6E8A-4147-A177-3AD203B41FA5}">
                      <a16:colId xmlns:a16="http://schemas.microsoft.com/office/drawing/2014/main" val="1943171171"/>
                    </a:ext>
                  </a:extLst>
                </a:gridCol>
                <a:gridCol w="588894">
                  <a:extLst>
                    <a:ext uri="{9D8B030D-6E8A-4147-A177-3AD203B41FA5}">
                      <a16:colId xmlns:a16="http://schemas.microsoft.com/office/drawing/2014/main" val="133939254"/>
                    </a:ext>
                  </a:extLst>
                </a:gridCol>
              </a:tblGrid>
              <a:tr h="221246">
                <a:tc>
                  <a:txBody>
                    <a:bodyPr/>
                    <a:lstStyle/>
                    <a:p>
                      <a:pPr marL="0" marR="0">
                        <a:lnSpc>
                          <a:spcPct val="107000"/>
                        </a:lnSpc>
                        <a:spcBef>
                          <a:spcPts val="0"/>
                        </a:spcBef>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Treatments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First yr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Second yr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Third yr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701321"/>
                  </a:ext>
                </a:extLst>
              </a:tr>
              <a:tr h="496606">
                <a:tc>
                  <a:txBody>
                    <a:bodyPr/>
                    <a:lstStyle/>
                    <a:p>
                      <a:pPr marL="0" marR="0">
                        <a:lnSpc>
                          <a:spcPct val="107000"/>
                        </a:lnSpc>
                        <a:spcBef>
                          <a:spcPts val="0"/>
                        </a:spcBef>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700">
                          <a:effectLst/>
                          <a:latin typeface="Times New Roman" panose="02020603050405020304" pitchFamily="18" charset="0"/>
                          <a:ea typeface="Calibri" panose="020F0502020204030204" pitchFamily="34" charset="0"/>
                          <a:cs typeface="Times New Roman" panose="02020603050405020304" pitchFamily="18" charset="0"/>
                        </a:rPr>
                        <a:t>First Fertilization</a:t>
                      </a:r>
                      <a:endParaRPr lang="en-US"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700">
                          <a:effectLst/>
                          <a:latin typeface="Times New Roman" panose="02020603050405020304" pitchFamily="18" charset="0"/>
                          <a:ea typeface="Calibri" panose="020F0502020204030204" pitchFamily="34" charset="0"/>
                          <a:cs typeface="Times New Roman" panose="02020603050405020304" pitchFamily="18" charset="0"/>
                        </a:rPr>
                        <a:t>Second Fertilization</a:t>
                      </a:r>
                      <a:endParaRPr lang="en-US"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700" b="0">
                          <a:effectLst/>
                          <a:latin typeface="Times New Roman" panose="02020603050405020304" pitchFamily="18" charset="0"/>
                          <a:ea typeface="Calibri" panose="020F0502020204030204" pitchFamily="34" charset="0"/>
                          <a:cs typeface="Times New Roman" panose="02020603050405020304" pitchFamily="18" charset="0"/>
                        </a:rPr>
                        <a:t>After harvest</a:t>
                      </a:r>
                      <a:endParaRPr lang="en-US" sz="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GB" sz="700">
                          <a:effectLst/>
                          <a:latin typeface="Times New Roman" panose="02020603050405020304" pitchFamily="18" charset="0"/>
                          <a:ea typeface="Calibri" panose="020F0502020204030204" pitchFamily="34" charset="0"/>
                          <a:cs typeface="Times New Roman" panose="02020603050405020304" pitchFamily="18" charset="0"/>
                        </a:rPr>
                        <a:t>First Fertilization</a:t>
                      </a:r>
                      <a:endParaRPr lang="en-US"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700">
                          <a:effectLst/>
                          <a:latin typeface="Times New Roman" panose="02020603050405020304" pitchFamily="18" charset="0"/>
                          <a:ea typeface="Calibri" panose="020F0502020204030204" pitchFamily="34" charset="0"/>
                          <a:cs typeface="Times New Roman" panose="02020603050405020304" pitchFamily="18" charset="0"/>
                        </a:rPr>
                        <a:t>Second Fertilization</a:t>
                      </a:r>
                      <a:endParaRPr lang="en-US"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700">
                          <a:effectLst/>
                          <a:latin typeface="Times New Roman" panose="02020603050405020304" pitchFamily="18" charset="0"/>
                          <a:ea typeface="Calibri" panose="020F0502020204030204" pitchFamily="34" charset="0"/>
                          <a:cs typeface="Times New Roman" panose="02020603050405020304" pitchFamily="18" charset="0"/>
                        </a:rPr>
                        <a:t>After harvest</a:t>
                      </a:r>
                      <a:endParaRPr lang="en-US"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GB" sz="700">
                          <a:effectLst/>
                          <a:latin typeface="Times New Roman" panose="02020603050405020304" pitchFamily="18" charset="0"/>
                          <a:ea typeface="Calibri" panose="020F0502020204030204" pitchFamily="34" charset="0"/>
                          <a:cs typeface="Times New Roman" panose="02020603050405020304" pitchFamily="18" charset="0"/>
                        </a:rPr>
                        <a:t>First Fertilization</a:t>
                      </a:r>
                      <a:endParaRPr lang="en-US"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700">
                          <a:effectLst/>
                          <a:latin typeface="Times New Roman" panose="02020603050405020304" pitchFamily="18" charset="0"/>
                          <a:ea typeface="Calibri" panose="020F0502020204030204" pitchFamily="34" charset="0"/>
                          <a:cs typeface="Times New Roman" panose="02020603050405020304" pitchFamily="18" charset="0"/>
                        </a:rPr>
                        <a:t>Second Fertilization</a:t>
                      </a:r>
                      <a:endParaRPr lang="en-US"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700">
                          <a:effectLst/>
                          <a:latin typeface="Times New Roman" panose="02020603050405020304" pitchFamily="18" charset="0"/>
                          <a:ea typeface="Calibri" panose="020F0502020204030204" pitchFamily="34" charset="0"/>
                          <a:cs typeface="Times New Roman" panose="02020603050405020304" pitchFamily="18" charset="0"/>
                        </a:rPr>
                        <a:t>After harvest</a:t>
                      </a:r>
                      <a:endParaRPr lang="en-US"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64812912"/>
                  </a:ext>
                </a:extLst>
              </a:tr>
              <a:tr h="351300">
                <a:tc>
                  <a:txBody>
                    <a:bodyPr/>
                    <a:lstStyle/>
                    <a:p>
                      <a:pPr marL="0" marR="0" algn="l">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Control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144.94ab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134.27ab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130.56a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114.85a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128.39ab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137.24a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147.24a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140.91a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154.52a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67223681"/>
                  </a:ext>
                </a:extLst>
              </a:tr>
              <a:tr h="432189">
                <a:tc>
                  <a:txBody>
                    <a:bodyPr/>
                    <a:lstStyle/>
                    <a:p>
                      <a:pPr marL="0" marR="0" algn="l">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Synthetic 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119.29ab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191.62b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227.14d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solidFill>
                      <a:schemeClr val="bg1">
                        <a:lumMod val="85000"/>
                      </a:schemeClr>
                    </a:solidFill>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200.93b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161.45b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220.16d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solidFill>
                      <a:schemeClr val="bg1">
                        <a:lumMod val="85000"/>
                      </a:schemeClr>
                    </a:solidFill>
                  </a:tcPr>
                </a:tc>
                <a:tc>
                  <a:txBody>
                    <a:bodyPr/>
                    <a:lstStyle/>
                    <a:p>
                      <a:pPr marL="0" marR="0">
                        <a:lnSpc>
                          <a:spcPct val="107000"/>
                        </a:lnSpc>
                        <a:spcBef>
                          <a:spcPts val="0"/>
                        </a:spcBef>
                        <a:spcAft>
                          <a:spcPts val="0"/>
                        </a:spcAft>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181.66a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155.55ab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192.01bcd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solidFill>
                      <a:schemeClr val="bg1">
                        <a:lumMod val="85000"/>
                      </a:schemeClr>
                    </a:solidFill>
                  </a:tcPr>
                </a:tc>
                <a:extLst>
                  <a:ext uri="{0D108BD9-81ED-4DB2-BD59-A6C34878D82A}">
                    <a16:rowId xmlns:a16="http://schemas.microsoft.com/office/drawing/2014/main" val="1166066881"/>
                  </a:ext>
                </a:extLst>
              </a:tr>
              <a:tr h="421280">
                <a:tc>
                  <a:txBody>
                    <a:bodyPr/>
                    <a:lstStyle/>
                    <a:p>
                      <a:pPr marL="0" marR="0" algn="l">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Pig Manure 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133.61b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164.16ab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156.91ab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solidFill>
                      <a:schemeClr val="bg1">
                        <a:lumMod val="85000"/>
                      </a:schemeClr>
                    </a:solidFill>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238.02bcd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134.23ab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209.68bcd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solidFill>
                      <a:schemeClr val="bg1">
                        <a:lumMod val="85000"/>
                      </a:schemeClr>
                    </a:solidFill>
                  </a:tcPr>
                </a:tc>
                <a:tc>
                  <a:txBody>
                    <a:bodyPr/>
                    <a:lstStyle/>
                    <a:p>
                      <a:pPr marL="0" marR="0">
                        <a:lnSpc>
                          <a:spcPct val="107000"/>
                        </a:lnSpc>
                        <a:spcBef>
                          <a:spcPts val="0"/>
                        </a:spcBef>
                        <a:spcAft>
                          <a:spcPts val="0"/>
                        </a:spcAft>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244.00d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209.04d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159.12a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solidFill>
                      <a:schemeClr val="bg1">
                        <a:lumMod val="85000"/>
                      </a:schemeClr>
                    </a:solidFill>
                  </a:tcPr>
                </a:tc>
                <a:extLst>
                  <a:ext uri="{0D108BD9-81ED-4DB2-BD59-A6C34878D82A}">
                    <a16:rowId xmlns:a16="http://schemas.microsoft.com/office/drawing/2014/main" val="1711604999"/>
                  </a:ext>
                </a:extLst>
              </a:tr>
              <a:tr h="421280">
                <a:tc>
                  <a:txBody>
                    <a:bodyPr/>
                    <a:lstStyle/>
                    <a:p>
                      <a:pPr marL="0" marR="0" algn="l">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Chicken Manure 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100.17ab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170.00ab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204.17bcd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solidFill>
                      <a:schemeClr val="bg1">
                        <a:lumMod val="85000"/>
                      </a:schemeClr>
                    </a:solidFill>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273.52bcd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117.89ab</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216.08cd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solidFill>
                      <a:schemeClr val="bg1">
                        <a:lumMod val="85000"/>
                      </a:schemeClr>
                    </a:solidFill>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188.41ab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183.18bcd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192.22d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solidFill>
                      <a:schemeClr val="bg1">
                        <a:lumMod val="85000"/>
                      </a:schemeClr>
                    </a:solidFill>
                  </a:tcPr>
                </a:tc>
                <a:extLst>
                  <a:ext uri="{0D108BD9-81ED-4DB2-BD59-A6C34878D82A}">
                    <a16:rowId xmlns:a16="http://schemas.microsoft.com/office/drawing/2014/main" val="981956876"/>
                  </a:ext>
                </a:extLst>
              </a:tr>
              <a:tr h="489169">
                <a:tc>
                  <a:txBody>
                    <a:bodyPr/>
                    <a:lstStyle/>
                    <a:p>
                      <a:pPr marL="0" marR="0" algn="l">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Cow Manure 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102.66ab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184.89ab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182.85abcd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211.29d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125.08ab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187.41b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236.20bcd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800">
                          <a:effectLst/>
                          <a:latin typeface="Times New Roman" panose="02020603050405020304" pitchFamily="18" charset="0"/>
                          <a:ea typeface="Calibri" panose="020F0502020204030204" pitchFamily="34" charset="0"/>
                          <a:cs typeface="Times New Roman" panose="02020603050405020304" pitchFamily="18" charset="0"/>
                        </a:rPr>
                        <a:t>181.98bcd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800" dirty="0">
                          <a:effectLst/>
                          <a:latin typeface="Times New Roman" panose="02020603050405020304" pitchFamily="18" charset="0"/>
                          <a:ea typeface="Calibri" panose="020F0502020204030204" pitchFamily="34" charset="0"/>
                          <a:cs typeface="Times New Roman" panose="02020603050405020304" pitchFamily="18" charset="0"/>
                        </a:rPr>
                        <a:t>163.79ab</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50992245"/>
                  </a:ext>
                </a:extLst>
              </a:tr>
            </a:tbl>
          </a:graphicData>
        </a:graphic>
      </p:graphicFrame>
      <p:sp>
        <p:nvSpPr>
          <p:cNvPr id="10" name="TextBox 9">
            <a:extLst>
              <a:ext uri="{FF2B5EF4-FFF2-40B4-BE49-F238E27FC236}">
                <a16:creationId xmlns:a16="http://schemas.microsoft.com/office/drawing/2014/main" id="{7E2392AC-D454-41F1-8B83-D74BC96CA355}"/>
              </a:ext>
            </a:extLst>
          </p:cNvPr>
          <p:cNvSpPr txBox="1"/>
          <p:nvPr/>
        </p:nvSpPr>
        <p:spPr>
          <a:xfrm>
            <a:off x="6114881" y="1571709"/>
            <a:ext cx="4001735" cy="2236891"/>
          </a:xfrm>
          <a:prstGeom prst="rect">
            <a:avLst/>
          </a:prstGeom>
          <a:noFill/>
        </p:spPr>
        <p:txBody>
          <a:bodyPr wrap="square">
            <a:spAutoFit/>
          </a:bodyPr>
          <a:lstStyle/>
          <a:p>
            <a:r>
              <a:rPr lang="en-US" sz="1050" b="1" dirty="0">
                <a:latin typeface="Times"/>
                <a:cs typeface="Times"/>
              </a:rPr>
              <a:t>Years	</a:t>
            </a:r>
            <a:r>
              <a:rPr lang="en-US" sz="1050" dirty="0">
                <a:latin typeface="Times"/>
                <a:cs typeface="Times"/>
              </a:rPr>
              <a:t>1	        </a:t>
            </a:r>
            <a:r>
              <a:rPr lang="en-US" sz="1050" b="1" dirty="0">
                <a:solidFill>
                  <a:srgbClr val="00B050"/>
                </a:solidFill>
                <a:latin typeface="Times"/>
                <a:cs typeface="Times"/>
              </a:rPr>
              <a:t>154.53b</a:t>
            </a:r>
            <a:r>
              <a:rPr lang="en-US" sz="1050" dirty="0">
                <a:latin typeface="Times"/>
                <a:cs typeface="Times"/>
              </a:rPr>
              <a:t>	</a:t>
            </a:r>
          </a:p>
          <a:p>
            <a:r>
              <a:rPr lang="en-US" sz="1050" dirty="0">
                <a:latin typeface="Times"/>
                <a:cs typeface="Times"/>
              </a:rPr>
              <a:t>A   	2	        179.02a</a:t>
            </a:r>
          </a:p>
          <a:p>
            <a:r>
              <a:rPr lang="en-US" sz="1050" dirty="0">
                <a:latin typeface="Times"/>
                <a:cs typeface="Times"/>
              </a:rPr>
              <a:t>	3	        182.33a</a:t>
            </a:r>
          </a:p>
          <a:p>
            <a:r>
              <a:rPr lang="en-US" sz="1050" b="1" dirty="0">
                <a:latin typeface="Times"/>
                <a:cs typeface="Times"/>
              </a:rPr>
              <a:t>Sampling Period</a:t>
            </a:r>
          </a:p>
          <a:p>
            <a:r>
              <a:rPr lang="en-US" sz="1050" dirty="0">
                <a:latin typeface="Times"/>
                <a:cs typeface="Times"/>
              </a:rPr>
              <a:t>B	</a:t>
            </a:r>
            <a:r>
              <a:rPr lang="en-US" sz="1050" dirty="0">
                <a:highlight>
                  <a:srgbClr val="00FFFF"/>
                </a:highlight>
                <a:latin typeface="Times"/>
                <a:cs typeface="Times"/>
              </a:rPr>
              <a:t>First fertilization	         174.44a</a:t>
            </a:r>
          </a:p>
          <a:p>
            <a:r>
              <a:rPr lang="en-US" sz="1050" dirty="0">
                <a:latin typeface="Times"/>
                <a:cs typeface="Times"/>
              </a:rPr>
              <a:t>	Second fertilization    158.85b</a:t>
            </a:r>
          </a:p>
          <a:p>
            <a:r>
              <a:rPr lang="en-US" sz="1050" dirty="0">
                <a:latin typeface="Times"/>
                <a:cs typeface="Times"/>
              </a:rPr>
              <a:t>	After harvest	         </a:t>
            </a:r>
            <a:r>
              <a:rPr lang="en-US" sz="1050" b="1" dirty="0">
                <a:solidFill>
                  <a:srgbClr val="00B050"/>
                </a:solidFill>
                <a:latin typeface="Times"/>
                <a:cs typeface="Times"/>
              </a:rPr>
              <a:t>182.6c</a:t>
            </a:r>
          </a:p>
          <a:p>
            <a:r>
              <a:rPr lang="en-US" sz="1050" b="1" dirty="0">
                <a:latin typeface="Times"/>
                <a:cs typeface="Times"/>
              </a:rPr>
              <a:t>Treatments</a:t>
            </a:r>
          </a:p>
          <a:p>
            <a:r>
              <a:rPr lang="en-US" sz="1050" dirty="0">
                <a:latin typeface="Times"/>
                <a:cs typeface="Times"/>
              </a:rPr>
              <a:t>C	</a:t>
            </a:r>
            <a:r>
              <a:rPr lang="en-US" sz="1050" dirty="0">
                <a:highlight>
                  <a:srgbClr val="FFFF00"/>
                </a:highlight>
                <a:latin typeface="Times"/>
                <a:cs typeface="Times"/>
              </a:rPr>
              <a:t>Control	         133.66a</a:t>
            </a:r>
          </a:p>
          <a:p>
            <a:r>
              <a:rPr lang="en-US" sz="1050" dirty="0">
                <a:latin typeface="Times"/>
                <a:cs typeface="Times"/>
              </a:rPr>
              <a:t>	Synthetic N	         183.77b</a:t>
            </a:r>
          </a:p>
          <a:p>
            <a:r>
              <a:rPr lang="en-US" sz="1050" dirty="0">
                <a:latin typeface="Times"/>
                <a:cs typeface="Times"/>
              </a:rPr>
              <a:t>	Pig manure D	         183.10b</a:t>
            </a:r>
          </a:p>
          <a:p>
            <a:r>
              <a:rPr lang="en-US" sz="1050" dirty="0">
                <a:latin typeface="Times"/>
                <a:cs typeface="Times"/>
              </a:rPr>
              <a:t>	Chicken manure D       184.03b</a:t>
            </a:r>
          </a:p>
          <a:p>
            <a:r>
              <a:rPr lang="en-US" sz="1050" dirty="0">
                <a:latin typeface="Times"/>
                <a:cs typeface="Times"/>
              </a:rPr>
              <a:t>	Cow manure D	          </a:t>
            </a:r>
            <a:r>
              <a:rPr lang="en-US" sz="1050" b="1" dirty="0">
                <a:solidFill>
                  <a:srgbClr val="00B050"/>
                </a:solidFill>
                <a:latin typeface="Times"/>
                <a:cs typeface="Times"/>
              </a:rPr>
              <a:t>175.13c</a:t>
            </a:r>
            <a:endParaRPr lang="en-US" sz="1050" b="1" dirty="0">
              <a:solidFill>
                <a:srgbClr val="00B050"/>
              </a:solidFill>
            </a:endParaRPr>
          </a:p>
        </p:txBody>
      </p:sp>
      <p:sp>
        <p:nvSpPr>
          <p:cNvPr id="13" name="TextBox 12">
            <a:extLst>
              <a:ext uri="{FF2B5EF4-FFF2-40B4-BE49-F238E27FC236}">
                <a16:creationId xmlns:a16="http://schemas.microsoft.com/office/drawing/2014/main" id="{C58DF4BB-50D6-42C1-8938-244DB2E6BE3F}"/>
              </a:ext>
            </a:extLst>
          </p:cNvPr>
          <p:cNvSpPr txBox="1"/>
          <p:nvPr/>
        </p:nvSpPr>
        <p:spPr>
          <a:xfrm>
            <a:off x="-252536" y="4118943"/>
            <a:ext cx="10058012" cy="654025"/>
          </a:xfrm>
          <a:prstGeom prst="rect">
            <a:avLst/>
          </a:prstGeom>
          <a:noFill/>
        </p:spPr>
        <p:txBody>
          <a:bodyPr wrap="square">
            <a:spAutoFit/>
          </a:bodyPr>
          <a:lstStyle/>
          <a:p>
            <a:pPr marL="202406" marR="202406" algn="ctr">
              <a:spcAft>
                <a:spcPts val="900"/>
              </a:spcAft>
            </a:pPr>
            <a:r>
              <a:rPr lang="en-US" sz="1000" b="1"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The columns with different letters show the significant differences between treatment for each crop at </a:t>
            </a:r>
            <a:r>
              <a:rPr lang="en-US" sz="1000" b="1" i="1"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p</a:t>
            </a:r>
            <a:r>
              <a:rPr lang="en-US" sz="1000" b="1"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 &lt; 0.05.; F1- first fertilization rate at 90 kg ha </a:t>
            </a:r>
            <a:r>
              <a:rPr lang="en-US" sz="1000" b="1" baseline="30000"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-1  </a:t>
            </a:r>
            <a:r>
              <a:rPr lang="en-US" sz="1000" b="1"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F2 – Second fertilization rate at 80 kg N ha </a:t>
            </a:r>
            <a:r>
              <a:rPr lang="en-US" sz="1000" b="1" baseline="30000"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-1 , </a:t>
            </a:r>
            <a:r>
              <a:rPr lang="en-US" sz="1000" b="1"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AH- After harvest</a:t>
            </a:r>
            <a:r>
              <a:rPr lang="en-US" sz="1000" b="1" baseline="30000"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  </a:t>
            </a:r>
            <a:r>
              <a:rPr lang="lt-LT" sz="1000" i="1" dirty="0">
                <a:solidFill>
                  <a:srgbClr val="000000"/>
                </a:solidFill>
                <a:latin typeface="Abadi" panose="020B0604020104020204" pitchFamily="34" charset="0"/>
                <a:ea typeface="Times New Roman" panose="02020603050405020304" pitchFamily="18" charset="0"/>
                <a:cs typeface="Times New Roman" panose="02020603050405020304" pitchFamily="18" charset="0"/>
              </a:rPr>
              <a:t>p &lt; 0,05.</a:t>
            </a:r>
            <a:endParaRPr lang="en-US" sz="1000" i="1" dirty="0">
              <a:solidFill>
                <a:srgbClr val="000000"/>
              </a:solidFill>
              <a:latin typeface="Abadi" panose="020B0604020104020204" pitchFamily="34" charset="0"/>
              <a:ea typeface="Times New Roman" panose="02020603050405020304" pitchFamily="18" charset="0"/>
              <a:cs typeface="Times New Roman" panose="02020603050405020304" pitchFamily="18" charset="0"/>
            </a:endParaRPr>
          </a:p>
          <a:p>
            <a:pPr marL="202406" marR="202406" algn="ctr">
              <a:spcAft>
                <a:spcPts val="900"/>
              </a:spcAft>
            </a:pPr>
            <a:endParaRPr lang="en-US"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A1772BA-9EE8-407B-A889-BD15336F96AE}"/>
              </a:ext>
            </a:extLst>
          </p:cNvPr>
          <p:cNvSpPr txBox="1"/>
          <p:nvPr/>
        </p:nvSpPr>
        <p:spPr>
          <a:xfrm>
            <a:off x="0" y="670598"/>
            <a:ext cx="8982489" cy="461665"/>
          </a:xfrm>
          <a:prstGeom prst="rect">
            <a:avLst/>
          </a:prstGeom>
          <a:noFill/>
        </p:spPr>
        <p:txBody>
          <a:bodyPr wrap="square">
            <a:spAutoFit/>
          </a:bodyPr>
          <a:lstStyle/>
          <a:p>
            <a:r>
              <a:rPr lang="en-US" sz="1200" b="1" dirty="0">
                <a:solidFill>
                  <a:srgbClr val="000000"/>
                </a:solidFill>
                <a:latin typeface="Abadi" panose="020B0604020104020204" pitchFamily="34" charset="0"/>
                <a:ea typeface="SimSun" panose="02010600030101010101" pitchFamily="2" charset="-122"/>
                <a:cs typeface="Times New Roman" panose="02020603050405020304" pitchFamily="18" charset="0"/>
              </a:rPr>
              <a:t>The effect of digestate fertilization on soil microbial activities –</a:t>
            </a:r>
            <a:r>
              <a:rPr lang="lt-LT" sz="1200" b="1" dirty="0">
                <a:solidFill>
                  <a:srgbClr val="000000"/>
                </a:solidFill>
                <a:latin typeface="Abadi" panose="020B0604020104020204" pitchFamily="34" charset="0"/>
                <a:ea typeface="SimSun" panose="02010600030101010101" pitchFamily="2" charset="-122"/>
                <a:cs typeface="Times New Roman" panose="02020603050405020304" pitchFamily="18" charset="0"/>
              </a:rPr>
              <a:t> </a:t>
            </a:r>
            <a:r>
              <a:rPr lang="en-US" sz="1200" b="1" dirty="0">
                <a:solidFill>
                  <a:srgbClr val="000000"/>
                </a:solidFill>
                <a:latin typeface="Abadi" panose="020B0604020104020204" pitchFamily="34" charset="0"/>
                <a:ea typeface="SimSun" panose="02010600030101010101" pitchFamily="2" charset="-122"/>
                <a:cs typeface="Times New Roman" panose="02020603050405020304" pitchFamily="18" charset="0"/>
              </a:rPr>
              <a:t>soil microbial biomass-Carbon</a:t>
            </a:r>
          </a:p>
          <a:p>
            <a:endParaRPr lang="en-US" sz="1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4DC0039-4A0C-4088-9A4C-20E9D3613D02}"/>
              </a:ext>
            </a:extLst>
          </p:cNvPr>
          <p:cNvSpPr txBox="1"/>
          <p:nvPr/>
        </p:nvSpPr>
        <p:spPr>
          <a:xfrm>
            <a:off x="6499160" y="1186220"/>
            <a:ext cx="5467764" cy="300082"/>
          </a:xfrm>
          <a:prstGeom prst="rect">
            <a:avLst/>
          </a:prstGeom>
          <a:noFill/>
        </p:spPr>
        <p:txBody>
          <a:bodyPr wrap="square">
            <a:spAutoFit/>
          </a:bodyPr>
          <a:lstStyle/>
          <a:p>
            <a:r>
              <a:rPr lang="en-US" sz="1350">
                <a:latin typeface="Times"/>
                <a:cs typeface="Times"/>
              </a:rPr>
              <a:t>Result</a:t>
            </a:r>
            <a:r>
              <a:rPr lang="lt-LT" sz="1350">
                <a:latin typeface="Times"/>
                <a:cs typeface="Times"/>
              </a:rPr>
              <a:t>s</a:t>
            </a:r>
            <a:r>
              <a:rPr lang="en-US" sz="1350">
                <a:latin typeface="Times"/>
                <a:cs typeface="Times"/>
              </a:rPr>
              <a:t> of Anova analysis</a:t>
            </a:r>
            <a:endParaRPr lang="en-US" sz="1350"/>
          </a:p>
        </p:txBody>
      </p:sp>
      <p:sp>
        <p:nvSpPr>
          <p:cNvPr id="4" name="Arrow: Down 3">
            <a:extLst>
              <a:ext uri="{FF2B5EF4-FFF2-40B4-BE49-F238E27FC236}">
                <a16:creationId xmlns:a16="http://schemas.microsoft.com/office/drawing/2014/main" id="{2EBBD99B-CD2D-4312-857C-D4AB52787BBF}"/>
              </a:ext>
            </a:extLst>
          </p:cNvPr>
          <p:cNvSpPr/>
          <p:nvPr/>
        </p:nvSpPr>
        <p:spPr>
          <a:xfrm>
            <a:off x="7216469" y="1606766"/>
            <a:ext cx="967183" cy="657313"/>
          </a:xfrm>
          <a:prstGeom prst="downArrow">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Rounded Corners 4">
            <a:extLst>
              <a:ext uri="{FF2B5EF4-FFF2-40B4-BE49-F238E27FC236}">
                <a16:creationId xmlns:a16="http://schemas.microsoft.com/office/drawing/2014/main" id="{1E9EC531-A8CA-4DB3-94AD-BAAE275B747B}"/>
              </a:ext>
            </a:extLst>
          </p:cNvPr>
          <p:cNvSpPr/>
          <p:nvPr/>
        </p:nvSpPr>
        <p:spPr>
          <a:xfrm>
            <a:off x="7026539" y="3566531"/>
            <a:ext cx="1923221" cy="242069"/>
          </a:xfrm>
          <a:prstGeom prst="roundRect">
            <a:avLst>
              <a:gd name="adj" fmla="val 1450"/>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Rounded Corners 11">
            <a:extLst>
              <a:ext uri="{FF2B5EF4-FFF2-40B4-BE49-F238E27FC236}">
                <a16:creationId xmlns:a16="http://schemas.microsoft.com/office/drawing/2014/main" id="{3F4C623A-4B58-49DE-B52F-B394DC4E82EF}"/>
              </a:ext>
            </a:extLst>
          </p:cNvPr>
          <p:cNvSpPr/>
          <p:nvPr/>
        </p:nvSpPr>
        <p:spPr>
          <a:xfrm>
            <a:off x="7026540" y="2586462"/>
            <a:ext cx="1923221" cy="242069"/>
          </a:xfrm>
          <a:prstGeom prst="roundRect">
            <a:avLst>
              <a:gd name="adj" fmla="val 1450"/>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Rounded Corners 13">
            <a:extLst>
              <a:ext uri="{FF2B5EF4-FFF2-40B4-BE49-F238E27FC236}">
                <a16:creationId xmlns:a16="http://schemas.microsoft.com/office/drawing/2014/main" id="{E9F935B4-5D44-4ED8-B7DC-BA1A92670A66}"/>
              </a:ext>
            </a:extLst>
          </p:cNvPr>
          <p:cNvSpPr/>
          <p:nvPr/>
        </p:nvSpPr>
        <p:spPr>
          <a:xfrm>
            <a:off x="2123036" y="2670949"/>
            <a:ext cx="575439" cy="215761"/>
          </a:xfrm>
          <a:prstGeom prst="roundRect">
            <a:avLst>
              <a:gd name="adj" fmla="val 1450"/>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Rounded Corners 15">
            <a:extLst>
              <a:ext uri="{FF2B5EF4-FFF2-40B4-BE49-F238E27FC236}">
                <a16:creationId xmlns:a16="http://schemas.microsoft.com/office/drawing/2014/main" id="{3EE6CCD6-0D60-4131-BA18-6BFE249F6118}"/>
              </a:ext>
            </a:extLst>
          </p:cNvPr>
          <p:cNvSpPr/>
          <p:nvPr/>
        </p:nvSpPr>
        <p:spPr>
          <a:xfrm>
            <a:off x="3803579" y="3490999"/>
            <a:ext cx="575439" cy="215761"/>
          </a:xfrm>
          <a:prstGeom prst="roundRect">
            <a:avLst>
              <a:gd name="adj" fmla="val 1450"/>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Rounded Corners 17">
            <a:extLst>
              <a:ext uri="{FF2B5EF4-FFF2-40B4-BE49-F238E27FC236}">
                <a16:creationId xmlns:a16="http://schemas.microsoft.com/office/drawing/2014/main" id="{9D536820-2133-49AD-8A67-1DD3D2ECAD2D}"/>
              </a:ext>
            </a:extLst>
          </p:cNvPr>
          <p:cNvSpPr/>
          <p:nvPr/>
        </p:nvSpPr>
        <p:spPr>
          <a:xfrm>
            <a:off x="5512787" y="2679756"/>
            <a:ext cx="463201" cy="215761"/>
          </a:xfrm>
          <a:prstGeom prst="roundRect">
            <a:avLst>
              <a:gd name="adj" fmla="val 1450"/>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Rounded Corners 19">
            <a:extLst>
              <a:ext uri="{FF2B5EF4-FFF2-40B4-BE49-F238E27FC236}">
                <a16:creationId xmlns:a16="http://schemas.microsoft.com/office/drawing/2014/main" id="{742D6223-B0CE-4F4C-81CF-D3B082524F6F}"/>
              </a:ext>
            </a:extLst>
          </p:cNvPr>
          <p:cNvSpPr/>
          <p:nvPr/>
        </p:nvSpPr>
        <p:spPr>
          <a:xfrm>
            <a:off x="2123036" y="2232364"/>
            <a:ext cx="575439" cy="215761"/>
          </a:xfrm>
          <a:prstGeom prst="roundRect">
            <a:avLst>
              <a:gd name="adj" fmla="val 1450"/>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Rounded Corners 20">
            <a:extLst>
              <a:ext uri="{FF2B5EF4-FFF2-40B4-BE49-F238E27FC236}">
                <a16:creationId xmlns:a16="http://schemas.microsoft.com/office/drawing/2014/main" id="{03D882CF-2834-430D-A522-CA2A082FB880}"/>
              </a:ext>
            </a:extLst>
          </p:cNvPr>
          <p:cNvSpPr/>
          <p:nvPr/>
        </p:nvSpPr>
        <p:spPr>
          <a:xfrm>
            <a:off x="3803579" y="2232364"/>
            <a:ext cx="575439" cy="215761"/>
          </a:xfrm>
          <a:prstGeom prst="roundRect">
            <a:avLst>
              <a:gd name="adj" fmla="val 1450"/>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Rounded Corners 21">
            <a:extLst>
              <a:ext uri="{FF2B5EF4-FFF2-40B4-BE49-F238E27FC236}">
                <a16:creationId xmlns:a16="http://schemas.microsoft.com/office/drawing/2014/main" id="{66D05878-3282-4193-B07C-325C32D9DD3F}"/>
              </a:ext>
            </a:extLst>
          </p:cNvPr>
          <p:cNvSpPr/>
          <p:nvPr/>
        </p:nvSpPr>
        <p:spPr>
          <a:xfrm>
            <a:off x="5484123" y="2264079"/>
            <a:ext cx="520531" cy="184046"/>
          </a:xfrm>
          <a:prstGeom prst="roundRect">
            <a:avLst>
              <a:gd name="adj" fmla="val 1450"/>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3425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4" grpId="0" animBg="1"/>
      <p:bldP spid="5" grpId="0" animBg="1"/>
      <p:bldP spid="12" grpId="0" animBg="1"/>
      <p:bldP spid="14" grpId="0" animBg="1"/>
      <p:bldP spid="16" grpId="0" animBg="1"/>
      <p:bldP spid="18"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77CF-041B-E7F1-5B7C-22DD85C90105}"/>
              </a:ext>
            </a:extLst>
          </p:cNvPr>
          <p:cNvSpPr>
            <a:spLocks noGrp="1"/>
          </p:cNvSpPr>
          <p:nvPr>
            <p:ph type="title"/>
          </p:nvPr>
        </p:nvSpPr>
        <p:spPr>
          <a:xfrm>
            <a:off x="486747" y="-29801"/>
            <a:ext cx="8229600" cy="342899"/>
          </a:xfrm>
        </p:spPr>
        <p:txBody>
          <a:bodyPr/>
          <a:lstStyle/>
          <a:p>
            <a:r>
              <a:rPr lang="en-US" sz="2400">
                <a:latin typeface="Abadi" panose="020B0604020104020204" pitchFamily="34" charset="0"/>
              </a:rPr>
              <a:t>Key Conclusions 3 &amp;4</a:t>
            </a:r>
            <a:endParaRPr lang="en-US" sz="2400" dirty="0">
              <a:latin typeface="Abadi" panose="020B0604020104020204" pitchFamily="34" charset="0"/>
            </a:endParaRPr>
          </a:p>
        </p:txBody>
      </p:sp>
      <p:pic>
        <p:nvPicPr>
          <p:cNvPr id="8" name="Content Placeholder 7">
            <a:extLst>
              <a:ext uri="{FF2B5EF4-FFF2-40B4-BE49-F238E27FC236}">
                <a16:creationId xmlns:a16="http://schemas.microsoft.com/office/drawing/2014/main" id="{B73EE858-495D-6111-19C9-DA677DE5E5E4}"/>
              </a:ext>
            </a:extLst>
          </p:cNvPr>
          <p:cNvPicPr>
            <a:picLocks noGrp="1" noChangeAspect="1"/>
          </p:cNvPicPr>
          <p:nvPr>
            <p:ph idx="1"/>
          </p:nvPr>
        </p:nvPicPr>
        <p:blipFill>
          <a:blip r:embed="rId3"/>
          <a:stretch>
            <a:fillRect/>
          </a:stretch>
        </p:blipFill>
        <p:spPr>
          <a:xfrm>
            <a:off x="4823936" y="537452"/>
            <a:ext cx="4791075" cy="1611067"/>
          </a:xfrm>
          <a:prstGeom prst="rect">
            <a:avLst/>
          </a:prstGeom>
        </p:spPr>
      </p:pic>
      <p:sp>
        <p:nvSpPr>
          <p:cNvPr id="4" name="Slide Number Placeholder 3">
            <a:extLst>
              <a:ext uri="{FF2B5EF4-FFF2-40B4-BE49-F238E27FC236}">
                <a16:creationId xmlns:a16="http://schemas.microsoft.com/office/drawing/2014/main" id="{E95A2302-DB05-D303-FDED-1BF1C21AF700}"/>
              </a:ext>
            </a:extLst>
          </p:cNvPr>
          <p:cNvSpPr>
            <a:spLocks noGrp="1"/>
          </p:cNvSpPr>
          <p:nvPr>
            <p:ph type="sldNum" sz="quarter" idx="12"/>
          </p:nvPr>
        </p:nvSpPr>
        <p:spPr/>
        <p:txBody>
          <a:bodyPr/>
          <a:lstStyle/>
          <a:p>
            <a:fld id="{A226E2A6-6D93-4997-8D45-933F879E6E5B}" type="slidenum">
              <a:rPr lang="lt-LT" smtClean="0"/>
              <a:pPr/>
              <a:t>19</a:t>
            </a:fld>
            <a:endParaRPr lang="lt-LT" dirty="0"/>
          </a:p>
        </p:txBody>
      </p:sp>
      <p:sp>
        <p:nvSpPr>
          <p:cNvPr id="10" name="TextBox 9">
            <a:extLst>
              <a:ext uri="{FF2B5EF4-FFF2-40B4-BE49-F238E27FC236}">
                <a16:creationId xmlns:a16="http://schemas.microsoft.com/office/drawing/2014/main" id="{66BFBC97-DFDD-C8B0-B6DC-2936B877ABAE}"/>
              </a:ext>
            </a:extLst>
          </p:cNvPr>
          <p:cNvSpPr txBox="1"/>
          <p:nvPr/>
        </p:nvSpPr>
        <p:spPr>
          <a:xfrm>
            <a:off x="4933473" y="2210885"/>
            <a:ext cx="4572000" cy="307777"/>
          </a:xfrm>
          <a:prstGeom prst="rect">
            <a:avLst/>
          </a:prstGeom>
          <a:noFill/>
        </p:spPr>
        <p:txBody>
          <a:bodyPr wrap="square">
            <a:spAutoFit/>
          </a:bodyPr>
          <a:lstStyle/>
          <a:p>
            <a:r>
              <a:rPr lang="en-US" sz="1400" dirty="0">
                <a:latin typeface="Abadi" panose="020B0604020104020204" pitchFamily="34" charset="0"/>
              </a:rPr>
              <a:t>https://doi.org/10.1016/j.geodrs.2023.e00699</a:t>
            </a:r>
          </a:p>
        </p:txBody>
      </p:sp>
      <p:sp>
        <p:nvSpPr>
          <p:cNvPr id="12" name="TextBox 11">
            <a:extLst>
              <a:ext uri="{FF2B5EF4-FFF2-40B4-BE49-F238E27FC236}">
                <a16:creationId xmlns:a16="http://schemas.microsoft.com/office/drawing/2014/main" id="{81DBB774-DC08-8CAB-ABA9-DFED24A856B4}"/>
              </a:ext>
            </a:extLst>
          </p:cNvPr>
          <p:cNvSpPr txBox="1"/>
          <p:nvPr/>
        </p:nvSpPr>
        <p:spPr>
          <a:xfrm>
            <a:off x="63445" y="440580"/>
            <a:ext cx="4730102" cy="3939540"/>
          </a:xfrm>
          <a:prstGeom prst="rect">
            <a:avLst/>
          </a:prstGeom>
          <a:noFill/>
        </p:spPr>
        <p:txBody>
          <a:bodyPr wrap="square">
            <a:spAutoFit/>
          </a:bodyPr>
          <a:lstStyle/>
          <a:p>
            <a:pPr marL="285750" indent="-285750">
              <a:buFont typeface="Wingdings" panose="05000000000000000000" pitchFamily="2" charset="2"/>
              <a:buChar char="q"/>
            </a:pPr>
            <a:r>
              <a:rPr lang="en-US" sz="1250" dirty="0">
                <a:latin typeface="Abadi" panose="020B0604020104020204" pitchFamily="34" charset="0"/>
              </a:rPr>
              <a:t>Animal waste–based digestates significantly increased soil microbial biomass carbon (by 20.2–75.0%) and dehydrogenase activity compared to unfertilized and synthetic N-treated soils.</a:t>
            </a:r>
          </a:p>
          <a:p>
            <a:pPr marL="285750" indent="-285750">
              <a:buFont typeface="Wingdings" panose="05000000000000000000" pitchFamily="2" charset="2"/>
              <a:buChar char="q"/>
            </a:pPr>
            <a:r>
              <a:rPr lang="en-US" sz="1250" dirty="0">
                <a:latin typeface="Abadi" panose="020B0604020104020204" pitchFamily="34" charset="0"/>
              </a:rPr>
              <a:t>Digestate application improved crop yield by over 18% in the third year, outperforming synthetic nitrogen fertilizer, which showed yield gains only in the first year.</a:t>
            </a:r>
          </a:p>
          <a:p>
            <a:pPr marL="285750" indent="-285750">
              <a:buFont typeface="Wingdings" panose="05000000000000000000" pitchFamily="2" charset="2"/>
              <a:buChar char="q"/>
            </a:pPr>
            <a:r>
              <a:rPr lang="en-US" sz="1250" dirty="0">
                <a:latin typeface="Abadi" panose="020B0604020104020204" pitchFamily="34" charset="0"/>
              </a:rPr>
              <a:t>Cow manure digestate promoted the highest dehydrogenase activity due to its higher organic matter content and lower antibiotic residues.</a:t>
            </a:r>
          </a:p>
          <a:p>
            <a:pPr marL="285750" indent="-285750">
              <a:buFont typeface="Wingdings" panose="05000000000000000000" pitchFamily="2" charset="2"/>
              <a:buChar char="q"/>
            </a:pPr>
            <a:r>
              <a:rPr lang="en-US" sz="1250" dirty="0">
                <a:latin typeface="Abadi" panose="020B0604020104020204" pitchFamily="34" charset="0"/>
              </a:rPr>
              <a:t>Due to nutrient-specific properties, Chicken manure digestate enriched nitrogen and phosphorus availability in nutrient-limited soils, while pig manure digestate provided a balanced N–P–K nutrient profile supporting overall soil fertility</a:t>
            </a:r>
            <a:r>
              <a:rPr lang="en-US" sz="1250" dirty="0"/>
              <a:t>. </a:t>
            </a:r>
          </a:p>
          <a:p>
            <a:pPr marL="285750" indent="-285750">
              <a:buFont typeface="Wingdings" panose="05000000000000000000" pitchFamily="2" charset="2"/>
              <a:buChar char="q"/>
            </a:pPr>
            <a:r>
              <a:rPr lang="en-US" sz="1250" dirty="0">
                <a:latin typeface="Abadi" panose="020B0604020104020204" pitchFamily="34" charset="0"/>
              </a:rPr>
              <a:t>Grain yield increased in the third year of digestate application, surpassing that of synthetic nitrogen fertilizer and indicating a cumulative beneficial effect under favorable climatic conditions.</a:t>
            </a:r>
          </a:p>
          <a:p>
            <a:pPr marL="285750" indent="-285750">
              <a:buFont typeface="Wingdings" panose="05000000000000000000" pitchFamily="2" charset="2"/>
              <a:buChar char="q"/>
            </a:pPr>
            <a:r>
              <a:rPr lang="en-US" sz="1250" dirty="0">
                <a:latin typeface="Abadi" panose="020B0604020104020204" pitchFamily="34" charset="0"/>
              </a:rPr>
              <a:t>Nitrogen use efficiency (NUE) in digestate treatments ranged between 20–25% and showed a strong positive correlation with grain yield, reflecting progressive improvement over time.</a:t>
            </a:r>
          </a:p>
        </p:txBody>
      </p:sp>
      <p:pic>
        <p:nvPicPr>
          <p:cNvPr id="13" name="Content Placeholder 5">
            <a:extLst>
              <a:ext uri="{FF2B5EF4-FFF2-40B4-BE49-F238E27FC236}">
                <a16:creationId xmlns:a16="http://schemas.microsoft.com/office/drawing/2014/main" id="{6672CCED-AA6D-BF8F-E173-C4A2EEC05F76}"/>
              </a:ext>
            </a:extLst>
          </p:cNvPr>
          <p:cNvPicPr>
            <a:picLocks noChangeAspect="1"/>
          </p:cNvPicPr>
          <p:nvPr/>
        </p:nvPicPr>
        <p:blipFill>
          <a:blip r:embed="rId4"/>
          <a:stretch>
            <a:fillRect/>
          </a:stretch>
        </p:blipFill>
        <p:spPr>
          <a:xfrm>
            <a:off x="5155020" y="2710310"/>
            <a:ext cx="4128906" cy="1456593"/>
          </a:xfrm>
          <a:prstGeom prst="rect">
            <a:avLst/>
          </a:prstGeom>
        </p:spPr>
      </p:pic>
      <p:sp>
        <p:nvSpPr>
          <p:cNvPr id="14" name="TextBox 13">
            <a:extLst>
              <a:ext uri="{FF2B5EF4-FFF2-40B4-BE49-F238E27FC236}">
                <a16:creationId xmlns:a16="http://schemas.microsoft.com/office/drawing/2014/main" id="{A907E1D0-24F1-FDCE-B968-C52D01122860}"/>
              </a:ext>
            </a:extLst>
          </p:cNvPr>
          <p:cNvSpPr txBox="1"/>
          <p:nvPr/>
        </p:nvSpPr>
        <p:spPr>
          <a:xfrm>
            <a:off x="3588253" y="4166903"/>
            <a:ext cx="5555747" cy="307777"/>
          </a:xfrm>
          <a:prstGeom prst="rect">
            <a:avLst/>
          </a:prstGeom>
          <a:noFill/>
        </p:spPr>
        <p:txBody>
          <a:bodyPr wrap="square">
            <a:spAutoFit/>
          </a:bodyPr>
          <a:lstStyle/>
          <a:p>
            <a:r>
              <a:rPr lang="en-US" sz="1400" dirty="0">
                <a:latin typeface="Abadi" panose="020B0604020104020204" pitchFamily="34" charset="0"/>
              </a:rPr>
              <a:t>		https://doi.org/10.3390/plants10081734</a:t>
            </a:r>
          </a:p>
        </p:txBody>
      </p:sp>
    </p:spTree>
    <p:extLst>
      <p:ext uri="{BB962C8B-B14F-4D97-AF65-F5344CB8AC3E}">
        <p14:creationId xmlns:p14="http://schemas.microsoft.com/office/powerpoint/2010/main" val="923764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EDE8-503A-4959-B8BC-A838EB0DDD35}"/>
              </a:ext>
            </a:extLst>
          </p:cNvPr>
          <p:cNvSpPr>
            <a:spLocks noGrp="1"/>
          </p:cNvSpPr>
          <p:nvPr>
            <p:ph type="title"/>
          </p:nvPr>
        </p:nvSpPr>
        <p:spPr>
          <a:xfrm>
            <a:off x="457200" y="123478"/>
            <a:ext cx="8363272" cy="792088"/>
          </a:xfrm>
        </p:spPr>
        <p:txBody>
          <a:bodyPr/>
          <a:lstStyle/>
          <a:p>
            <a:r>
              <a:rPr lang="en-US" sz="2400" dirty="0">
                <a:solidFill>
                  <a:schemeClr val="tx1"/>
                </a:solidFill>
                <a:latin typeface="Abadi" panose="020B0604020104020204" pitchFamily="34" charset="0"/>
              </a:rPr>
              <a:t>About LAMMC – Institute Overview</a:t>
            </a:r>
            <a:br>
              <a:rPr lang="en-US" sz="2400" dirty="0">
                <a:solidFill>
                  <a:schemeClr val="tx1"/>
                </a:solidFill>
                <a:latin typeface="Abadi" panose="020B0604020104020204" pitchFamily="34" charset="0"/>
              </a:rPr>
            </a:br>
            <a:r>
              <a:rPr lang="en-US" sz="2400" dirty="0">
                <a:solidFill>
                  <a:schemeClr val="tx1"/>
                </a:solidFill>
                <a:latin typeface="Abadi" panose="020B0604020104020204" pitchFamily="34" charset="0"/>
              </a:rPr>
              <a:t>(</a:t>
            </a:r>
            <a:r>
              <a:rPr lang="en-US" sz="2000" dirty="0">
                <a:solidFill>
                  <a:schemeClr val="tx1"/>
                </a:solidFill>
                <a:latin typeface="Abadi" panose="020B0604020104020204" pitchFamily="34" charset="0"/>
              </a:rPr>
              <a:t>2024 Activity report</a:t>
            </a:r>
            <a:r>
              <a:rPr lang="en-US" sz="2400" dirty="0">
                <a:solidFill>
                  <a:schemeClr val="tx1"/>
                </a:solidFill>
                <a:latin typeface="Abadi" panose="020B0604020104020204" pitchFamily="34" charset="0"/>
              </a:rPr>
              <a:t>)</a:t>
            </a:r>
          </a:p>
        </p:txBody>
      </p:sp>
      <p:sp>
        <p:nvSpPr>
          <p:cNvPr id="3" name="Content Placeholder 2">
            <a:extLst>
              <a:ext uri="{FF2B5EF4-FFF2-40B4-BE49-F238E27FC236}">
                <a16:creationId xmlns:a16="http://schemas.microsoft.com/office/drawing/2014/main" id="{81488EDF-55A4-6E32-66FF-50B85E2BF1AC}"/>
              </a:ext>
            </a:extLst>
          </p:cNvPr>
          <p:cNvSpPr>
            <a:spLocks noGrp="1"/>
          </p:cNvSpPr>
          <p:nvPr>
            <p:ph idx="1"/>
          </p:nvPr>
        </p:nvSpPr>
        <p:spPr>
          <a:xfrm>
            <a:off x="457200" y="843558"/>
            <a:ext cx="8686800" cy="3751065"/>
          </a:xfrm>
        </p:spPr>
        <p:txBody>
          <a:bodyPr>
            <a:normAutofit/>
          </a:bodyPr>
          <a:lstStyle/>
          <a:p>
            <a:pPr>
              <a:buFont typeface="Wingdings" panose="05000000000000000000" pitchFamily="2" charset="2"/>
              <a:buChar char="q"/>
            </a:pPr>
            <a:r>
              <a:rPr lang="en-US" sz="1400" dirty="0">
                <a:solidFill>
                  <a:schemeClr val="tx1"/>
                </a:solidFill>
                <a:latin typeface="Abadi" panose="020B0604020104020204" pitchFamily="34" charset="0"/>
              </a:rPr>
              <a:t>Formerly known as the Academy of Agriculture, established in 1922</a:t>
            </a:r>
          </a:p>
          <a:p>
            <a:pPr>
              <a:buFont typeface="Wingdings" panose="05000000000000000000" pitchFamily="2" charset="2"/>
              <a:buChar char="q"/>
            </a:pPr>
            <a:endParaRPr lang="en-US" sz="1400" dirty="0">
              <a:solidFill>
                <a:schemeClr val="tx1"/>
              </a:solidFill>
              <a:latin typeface="Abadi" panose="020B0604020104020204" pitchFamily="34" charset="0"/>
            </a:endParaRPr>
          </a:p>
          <a:p>
            <a:pPr>
              <a:buFont typeface="Wingdings" panose="05000000000000000000" pitchFamily="2" charset="2"/>
              <a:buChar char="q"/>
            </a:pPr>
            <a:r>
              <a:rPr lang="en-US" sz="1400" dirty="0">
                <a:solidFill>
                  <a:schemeClr val="tx1"/>
                </a:solidFill>
                <a:latin typeface="Abadi" panose="020B0604020104020204" pitchFamily="34" charset="0"/>
              </a:rPr>
              <a:t>Lithuanian Research Centre for Agriculture and Forestry (LAMMC)- 2009</a:t>
            </a:r>
          </a:p>
          <a:p>
            <a:pPr>
              <a:buFont typeface="Wingdings" panose="05000000000000000000" pitchFamily="2" charset="2"/>
              <a:buChar char="q"/>
            </a:pPr>
            <a:r>
              <a:rPr lang="en-US" sz="1400" dirty="0">
                <a:solidFill>
                  <a:schemeClr val="tx1"/>
                </a:solidFill>
                <a:latin typeface="Abadi" panose="020B0604020104020204" pitchFamily="34" charset="0"/>
              </a:rPr>
              <a:t>The strategic goal of the Centre is to conduct scientific research and experimental development in the fields of agricultural sciences: </a:t>
            </a:r>
          </a:p>
          <a:p>
            <a:pPr>
              <a:buFont typeface="Wingdings" panose="05000000000000000000" pitchFamily="2" charset="2"/>
              <a:buChar char="q"/>
            </a:pPr>
            <a:r>
              <a:rPr lang="en-US" sz="1400" dirty="0">
                <a:solidFill>
                  <a:schemeClr val="tx1"/>
                </a:solidFill>
                <a:latin typeface="Abadi" panose="020B0604020104020204" pitchFamily="34" charset="0"/>
              </a:rPr>
              <a:t>3 main Research Institutes (the Lithuanian Institute of Agriculture, the Lithuanian Institute of Horticulture, and the Lithuanian Institute of Forestry). </a:t>
            </a:r>
          </a:p>
          <a:p>
            <a:pPr>
              <a:buFont typeface="Wingdings" panose="05000000000000000000" pitchFamily="2" charset="2"/>
              <a:buChar char="q"/>
            </a:pPr>
            <a:r>
              <a:rPr lang="en-US" sz="1400" dirty="0">
                <a:solidFill>
                  <a:schemeClr val="tx1"/>
                </a:solidFill>
                <a:latin typeface="Abadi" panose="020B0604020104020204" pitchFamily="34" charset="0"/>
              </a:rPr>
              <a:t>&gt;466 employees, including 184  researchers and 67  doctoral students.</a:t>
            </a:r>
          </a:p>
          <a:p>
            <a:pPr>
              <a:buFont typeface="Wingdings" panose="05000000000000000000" pitchFamily="2" charset="2"/>
              <a:buChar char="q"/>
            </a:pPr>
            <a:r>
              <a:rPr lang="en-US" sz="1400" dirty="0">
                <a:solidFill>
                  <a:schemeClr val="tx1"/>
                </a:solidFill>
                <a:latin typeface="Abadi" panose="020B0604020104020204" pitchFamily="34" charset="0"/>
              </a:rPr>
              <a:t>Interdisciplinary focus: agronomy and forestry, and related areas of ecology and environmental science, biology, biophysics, botany, and zoology.</a:t>
            </a:r>
          </a:p>
          <a:p>
            <a:pPr>
              <a:buFont typeface="Wingdings" panose="05000000000000000000" pitchFamily="2" charset="2"/>
              <a:buChar char="q"/>
            </a:pPr>
            <a:r>
              <a:rPr lang="en-US" sz="1400" dirty="0">
                <a:solidFill>
                  <a:schemeClr val="tx1"/>
                </a:solidFill>
                <a:latin typeface="Abadi" panose="020B0604020104020204" pitchFamily="34" charset="0"/>
              </a:rPr>
              <a:t>International collaborations (conducted 58 national and international projects).</a:t>
            </a:r>
          </a:p>
          <a:p>
            <a:pPr>
              <a:buFont typeface="Wingdings" panose="05000000000000000000" pitchFamily="2" charset="2"/>
              <a:buChar char="q"/>
            </a:pPr>
            <a:r>
              <a:rPr lang="en-US" sz="1400" dirty="0">
                <a:solidFill>
                  <a:schemeClr val="tx1"/>
                </a:solidFill>
                <a:latin typeface="Abadi" panose="020B0604020104020204" pitchFamily="34" charset="0"/>
              </a:rPr>
              <a:t> Institute of Agriculture ( 8 departments - </a:t>
            </a:r>
            <a:r>
              <a:rPr lang="en-US" sz="2000" dirty="0">
                <a:solidFill>
                  <a:schemeClr val="tx1"/>
                </a:solidFill>
                <a:latin typeface="Abadi" panose="020B0604020104020204" pitchFamily="34" charset="0"/>
              </a:rPr>
              <a:t>Agrobiology</a:t>
            </a:r>
            <a:r>
              <a:rPr lang="en-US" sz="1400" dirty="0">
                <a:solidFill>
                  <a:schemeClr val="tx1"/>
                </a:solidFill>
                <a:latin typeface="Abadi" panose="020B0604020104020204" pitchFamily="34" charset="0"/>
              </a:rPr>
              <a:t>, Microbiology, Chemical Research, Genetics and Physiology, Herb Breeding, Cereal Breeding, Plant Nutrition and Agroecology, Plant Pathology and Protection, and Soil and Crop Production</a:t>
            </a:r>
          </a:p>
          <a:p>
            <a:pPr marL="0" indent="0">
              <a:buNone/>
            </a:pPr>
            <a:endParaRPr lang="en-US" sz="2000" dirty="0">
              <a:solidFill>
                <a:schemeClr val="tx1"/>
              </a:solidFill>
              <a:latin typeface="Abadi" panose="020B0604020104020204" pitchFamily="34" charset="0"/>
            </a:endParaRPr>
          </a:p>
        </p:txBody>
      </p:sp>
      <p:sp>
        <p:nvSpPr>
          <p:cNvPr id="4" name="Slide Number Placeholder 3">
            <a:extLst>
              <a:ext uri="{FF2B5EF4-FFF2-40B4-BE49-F238E27FC236}">
                <a16:creationId xmlns:a16="http://schemas.microsoft.com/office/drawing/2014/main" id="{F301812B-865C-EED7-FBCF-8056393DEA9B}"/>
              </a:ext>
            </a:extLst>
          </p:cNvPr>
          <p:cNvSpPr>
            <a:spLocks noGrp="1"/>
          </p:cNvSpPr>
          <p:nvPr>
            <p:ph type="sldNum" sz="quarter" idx="12"/>
          </p:nvPr>
        </p:nvSpPr>
        <p:spPr/>
        <p:txBody>
          <a:bodyPr/>
          <a:lstStyle/>
          <a:p>
            <a:fld id="{A226E2A6-6D93-4997-8D45-933F879E6E5B}" type="slidenum">
              <a:rPr lang="lt-LT" smtClean="0"/>
              <a:pPr/>
              <a:t>2</a:t>
            </a:fld>
            <a:endParaRPr lang="lt-LT" dirty="0"/>
          </a:p>
        </p:txBody>
      </p:sp>
    </p:spTree>
    <p:extLst>
      <p:ext uri="{BB962C8B-B14F-4D97-AF65-F5344CB8AC3E}">
        <p14:creationId xmlns:p14="http://schemas.microsoft.com/office/powerpoint/2010/main" val="2288667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4437-B75C-A97D-A6DD-646F94126C5A}"/>
              </a:ext>
            </a:extLst>
          </p:cNvPr>
          <p:cNvSpPr>
            <a:spLocks noGrp="1"/>
          </p:cNvSpPr>
          <p:nvPr>
            <p:ph type="title"/>
          </p:nvPr>
        </p:nvSpPr>
        <p:spPr>
          <a:xfrm>
            <a:off x="251520" y="0"/>
            <a:ext cx="8229600" cy="421556"/>
          </a:xfrm>
        </p:spPr>
        <p:txBody>
          <a:bodyPr/>
          <a:lstStyle/>
          <a:p>
            <a:r>
              <a:rPr lang="en-US" sz="2400" dirty="0">
                <a:latin typeface="Abadi" panose="020B0604020104020204" pitchFamily="34" charset="0"/>
              </a:rPr>
              <a:t>Study 2</a:t>
            </a:r>
          </a:p>
        </p:txBody>
      </p:sp>
      <p:sp>
        <p:nvSpPr>
          <p:cNvPr id="3" name="Slide Number Placeholder 2">
            <a:extLst>
              <a:ext uri="{FF2B5EF4-FFF2-40B4-BE49-F238E27FC236}">
                <a16:creationId xmlns:a16="http://schemas.microsoft.com/office/drawing/2014/main" id="{BA185439-0C54-9CE7-A445-EC311093FE60}"/>
              </a:ext>
            </a:extLst>
          </p:cNvPr>
          <p:cNvSpPr>
            <a:spLocks noGrp="1"/>
          </p:cNvSpPr>
          <p:nvPr>
            <p:ph type="sldNum" sz="quarter" idx="12"/>
          </p:nvPr>
        </p:nvSpPr>
        <p:spPr/>
        <p:txBody>
          <a:bodyPr/>
          <a:lstStyle/>
          <a:p>
            <a:fld id="{A226E2A6-6D93-4997-8D45-933F879E6E5B}" type="slidenum">
              <a:rPr lang="lt-LT" smtClean="0"/>
              <a:pPr/>
              <a:t>20</a:t>
            </a:fld>
            <a:endParaRPr lang="lt-LT" dirty="0"/>
          </a:p>
        </p:txBody>
      </p:sp>
      <p:sp>
        <p:nvSpPr>
          <p:cNvPr id="5" name="TextBox 4">
            <a:extLst>
              <a:ext uri="{FF2B5EF4-FFF2-40B4-BE49-F238E27FC236}">
                <a16:creationId xmlns:a16="http://schemas.microsoft.com/office/drawing/2014/main" id="{A3A2A23A-E378-E25D-AD13-1340855669C3}"/>
              </a:ext>
            </a:extLst>
          </p:cNvPr>
          <p:cNvSpPr txBox="1"/>
          <p:nvPr/>
        </p:nvSpPr>
        <p:spPr>
          <a:xfrm>
            <a:off x="2051720" y="555526"/>
            <a:ext cx="5670376" cy="369332"/>
          </a:xfrm>
          <a:prstGeom prst="rect">
            <a:avLst/>
          </a:prstGeom>
          <a:noFill/>
        </p:spPr>
        <p:txBody>
          <a:bodyPr wrap="square">
            <a:spAutoFit/>
          </a:bodyPr>
          <a:lstStyle/>
          <a:p>
            <a:r>
              <a:rPr lang="en-US" dirty="0">
                <a:latin typeface="Abadi" panose="020B0604020104020204" pitchFamily="34" charset="0"/>
              </a:rPr>
              <a:t>Rethinking Biomass for Sustainable Agriculture</a:t>
            </a:r>
          </a:p>
        </p:txBody>
      </p:sp>
      <p:sp>
        <p:nvSpPr>
          <p:cNvPr id="9" name="TextBox 8">
            <a:extLst>
              <a:ext uri="{FF2B5EF4-FFF2-40B4-BE49-F238E27FC236}">
                <a16:creationId xmlns:a16="http://schemas.microsoft.com/office/drawing/2014/main" id="{C612DC5A-35E4-8650-7545-1EB9E080F89A}"/>
              </a:ext>
            </a:extLst>
          </p:cNvPr>
          <p:cNvSpPr txBox="1"/>
          <p:nvPr/>
        </p:nvSpPr>
        <p:spPr>
          <a:xfrm>
            <a:off x="-8657" y="924858"/>
            <a:ext cx="6804248" cy="1923604"/>
          </a:xfrm>
          <a:prstGeom prst="rect">
            <a:avLst/>
          </a:prstGeom>
          <a:noFill/>
        </p:spPr>
        <p:txBody>
          <a:bodyPr wrap="square">
            <a:spAutoFit/>
          </a:bodyPr>
          <a:lstStyle/>
          <a:p>
            <a:pPr marL="285750" indent="-285750">
              <a:buFont typeface="Wingdings" panose="05000000000000000000" pitchFamily="2" charset="2"/>
              <a:buChar char="§"/>
            </a:pPr>
            <a:r>
              <a:rPr lang="en-US" sz="1700" dirty="0">
                <a:latin typeface="Abadi" panose="020B0604020104020204" pitchFamily="34" charset="0"/>
              </a:rPr>
              <a:t>Global agriculture is shifting toward bio-based and low-input systems that align with the EU Green Deal and Circular Bioeconomy Strategy.</a:t>
            </a:r>
          </a:p>
          <a:p>
            <a:pPr marL="285750" indent="-285750">
              <a:buFont typeface="Wingdings" panose="05000000000000000000" pitchFamily="2" charset="2"/>
              <a:buChar char="§"/>
            </a:pPr>
            <a:r>
              <a:rPr lang="en-US" sz="1700" dirty="0">
                <a:latin typeface="Abadi" panose="020B0604020104020204" pitchFamily="34" charset="0"/>
              </a:rPr>
              <a:t>Non-food industrial crops like nettle (Urtica dioica), Artemisia (A. </a:t>
            </a:r>
            <a:r>
              <a:rPr lang="en-US" sz="1700" dirty="0" err="1">
                <a:latin typeface="Abadi" panose="020B0604020104020204" pitchFamily="34" charset="0"/>
              </a:rPr>
              <a:t>dubia</a:t>
            </a:r>
            <a:r>
              <a:rPr lang="en-US" sz="1700" dirty="0">
                <a:latin typeface="Abadi" panose="020B0604020104020204" pitchFamily="34" charset="0"/>
              </a:rPr>
              <a:t>), </a:t>
            </a:r>
          </a:p>
          <a:p>
            <a:r>
              <a:rPr lang="en-US" sz="1700" dirty="0">
                <a:latin typeface="Abadi" panose="020B0604020104020204" pitchFamily="34" charset="0"/>
              </a:rPr>
              <a:t>and industrial hemp (Cannabis sativa) offer sustainable alternatives to conventional high-input crops</a:t>
            </a:r>
          </a:p>
        </p:txBody>
      </p:sp>
      <p:sp>
        <p:nvSpPr>
          <p:cNvPr id="11" name="TextBox 10">
            <a:extLst>
              <a:ext uri="{FF2B5EF4-FFF2-40B4-BE49-F238E27FC236}">
                <a16:creationId xmlns:a16="http://schemas.microsoft.com/office/drawing/2014/main" id="{F144B8B8-3BE4-82E6-68BB-23E0337A22A0}"/>
              </a:ext>
            </a:extLst>
          </p:cNvPr>
          <p:cNvSpPr txBox="1"/>
          <p:nvPr/>
        </p:nvSpPr>
        <p:spPr>
          <a:xfrm>
            <a:off x="-8657" y="3158399"/>
            <a:ext cx="9145016" cy="1400383"/>
          </a:xfrm>
          <a:prstGeom prst="rect">
            <a:avLst/>
          </a:prstGeom>
          <a:noFill/>
        </p:spPr>
        <p:txBody>
          <a:bodyPr wrap="square">
            <a:spAutoFit/>
          </a:bodyPr>
          <a:lstStyle/>
          <a:p>
            <a:r>
              <a:rPr lang="en-US" sz="1700" dirty="0">
                <a:latin typeface="Abadi" panose="020B0604020104020204" pitchFamily="34" charset="0"/>
              </a:rPr>
              <a:t>🔬 LAMMC Research Focus:</a:t>
            </a:r>
          </a:p>
          <a:p>
            <a:pPr marL="285750" indent="-285750">
              <a:buFont typeface="Wingdings" panose="05000000000000000000" pitchFamily="2" charset="2"/>
              <a:buChar char="§"/>
            </a:pPr>
            <a:r>
              <a:rPr lang="en-US" sz="1700" dirty="0">
                <a:latin typeface="Abadi" panose="020B0604020104020204" pitchFamily="34" charset="0"/>
              </a:rPr>
              <a:t>Exploring the multifunctional potential of nettle, Artemisia, and hemp biomass for soil health improvement.</a:t>
            </a:r>
          </a:p>
          <a:p>
            <a:pPr marL="285750" indent="-285750">
              <a:buFont typeface="Wingdings" panose="05000000000000000000" pitchFamily="2" charset="2"/>
              <a:buChar char="§"/>
            </a:pPr>
            <a:r>
              <a:rPr lang="en-US" sz="1700" dirty="0">
                <a:latin typeface="Abadi" panose="020B0604020104020204" pitchFamily="34" charset="0"/>
              </a:rPr>
              <a:t>Developing bio-based pest and disease control solutions from plant-derived </a:t>
            </a:r>
            <a:r>
              <a:rPr lang="en-US" sz="1700" dirty="0" err="1">
                <a:latin typeface="Abadi" panose="020B0604020104020204" pitchFamily="34" charset="0"/>
              </a:rPr>
              <a:t>bioactives</a:t>
            </a:r>
            <a:r>
              <a:rPr lang="en-US" sz="1700" dirty="0">
                <a:latin typeface="Abadi" panose="020B0604020104020204" pitchFamily="34" charset="0"/>
              </a:rPr>
              <a:t>.</a:t>
            </a:r>
          </a:p>
          <a:p>
            <a:pPr marL="285750" indent="-285750">
              <a:buFont typeface="Wingdings" panose="05000000000000000000" pitchFamily="2" charset="2"/>
              <a:buChar char="§"/>
            </a:pPr>
            <a:r>
              <a:rPr lang="en-US" sz="1700" dirty="0">
                <a:latin typeface="Abadi" panose="020B0604020104020204" pitchFamily="34" charset="0"/>
              </a:rPr>
              <a:t>Utilizing digestates and plant slurries as biofertilizers to stimulate soil microbiota and fertility.</a:t>
            </a:r>
          </a:p>
        </p:txBody>
      </p:sp>
      <p:pic>
        <p:nvPicPr>
          <p:cNvPr id="13" name="Picture 12">
            <a:extLst>
              <a:ext uri="{FF2B5EF4-FFF2-40B4-BE49-F238E27FC236}">
                <a16:creationId xmlns:a16="http://schemas.microsoft.com/office/drawing/2014/main" id="{719A4F55-796C-6D44-2F51-1F0CDA87C1BE}"/>
              </a:ext>
            </a:extLst>
          </p:cNvPr>
          <p:cNvPicPr>
            <a:picLocks noChangeAspect="1"/>
          </p:cNvPicPr>
          <p:nvPr/>
        </p:nvPicPr>
        <p:blipFill>
          <a:blip r:embed="rId2"/>
          <a:stretch>
            <a:fillRect/>
          </a:stretch>
        </p:blipFill>
        <p:spPr>
          <a:xfrm>
            <a:off x="7614846" y="407374"/>
            <a:ext cx="1493648" cy="1577727"/>
          </a:xfrm>
          <a:prstGeom prst="rect">
            <a:avLst/>
          </a:prstGeom>
        </p:spPr>
      </p:pic>
    </p:spTree>
    <p:extLst>
      <p:ext uri="{BB962C8B-B14F-4D97-AF65-F5344CB8AC3E}">
        <p14:creationId xmlns:p14="http://schemas.microsoft.com/office/powerpoint/2010/main" val="2210972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E142-6BE6-B37F-A752-9D7DB1433F81}"/>
              </a:ext>
            </a:extLst>
          </p:cNvPr>
          <p:cNvSpPr>
            <a:spLocks noGrp="1"/>
          </p:cNvSpPr>
          <p:nvPr>
            <p:ph type="title"/>
          </p:nvPr>
        </p:nvSpPr>
        <p:spPr>
          <a:xfrm>
            <a:off x="323528" y="0"/>
            <a:ext cx="8229600" cy="421556"/>
          </a:xfrm>
        </p:spPr>
        <p:txBody>
          <a:bodyPr/>
          <a:lstStyle/>
          <a:p>
            <a:r>
              <a:rPr lang="en-US" dirty="0"/>
              <a:t>Study 2</a:t>
            </a:r>
          </a:p>
        </p:txBody>
      </p:sp>
      <p:sp>
        <p:nvSpPr>
          <p:cNvPr id="4" name="Slide Number Placeholder 3">
            <a:extLst>
              <a:ext uri="{FF2B5EF4-FFF2-40B4-BE49-F238E27FC236}">
                <a16:creationId xmlns:a16="http://schemas.microsoft.com/office/drawing/2014/main" id="{6E17A1F4-F08C-BD3D-A0E8-F2BEC9D5BEE1}"/>
              </a:ext>
            </a:extLst>
          </p:cNvPr>
          <p:cNvSpPr>
            <a:spLocks noGrp="1"/>
          </p:cNvSpPr>
          <p:nvPr>
            <p:ph type="sldNum" sz="quarter" idx="12"/>
          </p:nvPr>
        </p:nvSpPr>
        <p:spPr/>
        <p:txBody>
          <a:bodyPr/>
          <a:lstStyle/>
          <a:p>
            <a:fld id="{A226E2A6-6D93-4997-8D45-933F879E6E5B}" type="slidenum">
              <a:rPr lang="lt-LT" smtClean="0"/>
              <a:pPr/>
              <a:t>21</a:t>
            </a:fld>
            <a:endParaRPr lang="lt-LT" dirty="0"/>
          </a:p>
        </p:txBody>
      </p:sp>
      <p:pic>
        <p:nvPicPr>
          <p:cNvPr id="10" name="Picture 9">
            <a:extLst>
              <a:ext uri="{FF2B5EF4-FFF2-40B4-BE49-F238E27FC236}">
                <a16:creationId xmlns:a16="http://schemas.microsoft.com/office/drawing/2014/main" id="{442923BA-1BC5-5DE3-E289-095C13F8F3F2}"/>
              </a:ext>
            </a:extLst>
          </p:cNvPr>
          <p:cNvPicPr>
            <a:picLocks noChangeAspect="1"/>
          </p:cNvPicPr>
          <p:nvPr/>
        </p:nvPicPr>
        <p:blipFill>
          <a:blip r:embed="rId2"/>
          <a:stretch>
            <a:fillRect/>
          </a:stretch>
        </p:blipFill>
        <p:spPr>
          <a:xfrm>
            <a:off x="4212619" y="627889"/>
            <a:ext cx="4933950" cy="1799845"/>
          </a:xfrm>
          <a:prstGeom prst="rect">
            <a:avLst/>
          </a:prstGeom>
        </p:spPr>
      </p:pic>
      <p:pic>
        <p:nvPicPr>
          <p:cNvPr id="16" name="Picture 15">
            <a:extLst>
              <a:ext uri="{FF2B5EF4-FFF2-40B4-BE49-F238E27FC236}">
                <a16:creationId xmlns:a16="http://schemas.microsoft.com/office/drawing/2014/main" id="{A26F5BD6-2CE6-4AED-A009-92AFBC8D0FC8}"/>
              </a:ext>
            </a:extLst>
          </p:cNvPr>
          <p:cNvPicPr>
            <a:picLocks noChangeAspect="1"/>
          </p:cNvPicPr>
          <p:nvPr/>
        </p:nvPicPr>
        <p:blipFill>
          <a:blip r:embed="rId3"/>
          <a:stretch>
            <a:fillRect/>
          </a:stretch>
        </p:blipFill>
        <p:spPr>
          <a:xfrm>
            <a:off x="4362897" y="2713358"/>
            <a:ext cx="4190231" cy="1667430"/>
          </a:xfrm>
          <a:prstGeom prst="rect">
            <a:avLst/>
          </a:prstGeom>
        </p:spPr>
      </p:pic>
      <p:sp>
        <p:nvSpPr>
          <p:cNvPr id="18" name="TextBox 17">
            <a:extLst>
              <a:ext uri="{FF2B5EF4-FFF2-40B4-BE49-F238E27FC236}">
                <a16:creationId xmlns:a16="http://schemas.microsoft.com/office/drawing/2014/main" id="{63A8F28C-9759-0413-95B5-90BA42EB90A7}"/>
              </a:ext>
            </a:extLst>
          </p:cNvPr>
          <p:cNvSpPr txBox="1"/>
          <p:nvPr/>
        </p:nvSpPr>
        <p:spPr>
          <a:xfrm>
            <a:off x="0" y="642930"/>
            <a:ext cx="4212619" cy="2123658"/>
          </a:xfrm>
          <a:prstGeom prst="rect">
            <a:avLst/>
          </a:prstGeom>
          <a:noFill/>
        </p:spPr>
        <p:txBody>
          <a:bodyPr wrap="square">
            <a:spAutoFit/>
          </a:bodyPr>
          <a:lstStyle/>
          <a:p>
            <a:r>
              <a:rPr lang="en-US" sz="1200" dirty="0">
                <a:latin typeface="Abadi" panose="020B0604020104020204" pitchFamily="34" charset="0"/>
              </a:rPr>
              <a:t>Key Conclusions </a:t>
            </a:r>
          </a:p>
          <a:p>
            <a:pPr marL="171450" indent="-171450">
              <a:buFont typeface="Wingdings" panose="05000000000000000000" pitchFamily="2" charset="2"/>
              <a:buChar char="q"/>
            </a:pPr>
            <a:r>
              <a:rPr lang="en-US" sz="1200" dirty="0">
                <a:latin typeface="Abadi" panose="020B0604020104020204" pitchFamily="34" charset="0"/>
              </a:rPr>
              <a:t>In the Nordic–Baltic region, Miscanthus demonstrated the highest fiber extraction potential, yielding up to 38.0% high-quality fiber, with consistent biomass production, no annual replanting, and reduced labor costs—making it the most viable perennial fiber crop.</a:t>
            </a:r>
          </a:p>
          <a:p>
            <a:pPr marL="171450" indent="-171450">
              <a:buFont typeface="Wingdings" panose="05000000000000000000" pitchFamily="2" charset="2"/>
              <a:buChar char="q"/>
            </a:pPr>
            <a:r>
              <a:rPr lang="en-US" sz="1200" dirty="0">
                <a:latin typeface="Abadi" panose="020B0604020104020204" pitchFamily="34" charset="0"/>
              </a:rPr>
              <a:t>Miscanthus had the highest cellulose content (≈43%), </a:t>
            </a:r>
            <a:r>
              <a:rPr lang="en-US" sz="1200" dirty="0" err="1">
                <a:latin typeface="Abadi" panose="020B0604020104020204" pitchFamily="34" charset="0"/>
              </a:rPr>
              <a:t>mugwort</a:t>
            </a:r>
            <a:r>
              <a:rPr lang="en-US" sz="1200" dirty="0">
                <a:latin typeface="Abadi" panose="020B0604020104020204" pitchFamily="34" charset="0"/>
              </a:rPr>
              <a:t> exhibited a C/N ratio of ~96.2 favorable for decomposition and high lignin concentration, while Virginia mallow presented superior fiber length and width characteristics.</a:t>
            </a:r>
          </a:p>
        </p:txBody>
      </p:sp>
    </p:spTree>
    <p:extLst>
      <p:ext uri="{BB962C8B-B14F-4D97-AF65-F5344CB8AC3E}">
        <p14:creationId xmlns:p14="http://schemas.microsoft.com/office/powerpoint/2010/main" val="3470573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F45F-76EF-5E22-23E6-8B29A480C8B8}"/>
              </a:ext>
            </a:extLst>
          </p:cNvPr>
          <p:cNvSpPr>
            <a:spLocks noGrp="1"/>
          </p:cNvSpPr>
          <p:nvPr>
            <p:ph type="title"/>
          </p:nvPr>
        </p:nvSpPr>
        <p:spPr>
          <a:xfrm>
            <a:off x="323528" y="9956"/>
            <a:ext cx="8229600" cy="637580"/>
          </a:xfrm>
        </p:spPr>
        <p:txBody>
          <a:bodyPr/>
          <a:lstStyle/>
          <a:p>
            <a:r>
              <a:rPr lang="en-US" sz="2400" dirty="0">
                <a:solidFill>
                  <a:schemeClr val="tx1"/>
                </a:solidFill>
                <a:latin typeface="Abadi" panose="020B0604020104020204" pitchFamily="34" charset="0"/>
              </a:rPr>
              <a:t>Research Interests</a:t>
            </a:r>
          </a:p>
        </p:txBody>
      </p:sp>
      <p:sp>
        <p:nvSpPr>
          <p:cNvPr id="3" name="Content Placeholder 2">
            <a:extLst>
              <a:ext uri="{FF2B5EF4-FFF2-40B4-BE49-F238E27FC236}">
                <a16:creationId xmlns:a16="http://schemas.microsoft.com/office/drawing/2014/main" id="{FD989537-9301-EF69-D917-474AD7F5A4A5}"/>
              </a:ext>
            </a:extLst>
          </p:cNvPr>
          <p:cNvSpPr>
            <a:spLocks noGrp="1"/>
          </p:cNvSpPr>
          <p:nvPr>
            <p:ph idx="1"/>
          </p:nvPr>
        </p:nvSpPr>
        <p:spPr>
          <a:xfrm>
            <a:off x="323528" y="843558"/>
            <a:ext cx="8363272" cy="3751065"/>
          </a:xfrm>
        </p:spPr>
        <p:txBody>
          <a:bodyPr>
            <a:normAutofit/>
          </a:bodyPr>
          <a:lstStyle/>
          <a:p>
            <a:r>
              <a:rPr lang="en-US" sz="2400" dirty="0">
                <a:latin typeface="Abadi" panose="020B0604020104020204" pitchFamily="34" charset="0"/>
              </a:rPr>
              <a:t>Soil microbiome responses to bio-based amendments</a:t>
            </a:r>
          </a:p>
          <a:p>
            <a:r>
              <a:rPr lang="en-US" sz="2400" dirty="0">
                <a:latin typeface="Abadi" panose="020B0604020104020204" pitchFamily="34" charset="0"/>
              </a:rPr>
              <a:t>Waste valorization for agroecological inputs</a:t>
            </a:r>
          </a:p>
          <a:p>
            <a:r>
              <a:rPr lang="en-US" sz="2400" dirty="0">
                <a:latin typeface="Abadi" panose="020B0604020104020204" pitchFamily="34" charset="0"/>
              </a:rPr>
              <a:t>Plant-derived </a:t>
            </a:r>
            <a:r>
              <a:rPr lang="en-US" sz="2400" dirty="0" err="1">
                <a:latin typeface="Abadi" panose="020B0604020104020204" pitchFamily="34" charset="0"/>
              </a:rPr>
              <a:t>biostimulants</a:t>
            </a:r>
            <a:r>
              <a:rPr lang="en-US" sz="2400" dirty="0">
                <a:latin typeface="Abadi" panose="020B0604020104020204" pitchFamily="34" charset="0"/>
              </a:rPr>
              <a:t> and biopesticides (nettle, Artemisia)</a:t>
            </a:r>
          </a:p>
          <a:p>
            <a:r>
              <a:rPr lang="en-US" sz="2400" dirty="0">
                <a:latin typeface="Abadi" panose="020B0604020104020204" pitchFamily="34" charset="0"/>
              </a:rPr>
              <a:t>Soil pollution mitigation and nutrient recovery</a:t>
            </a:r>
          </a:p>
          <a:p>
            <a:r>
              <a:rPr lang="en-US" sz="2400" dirty="0">
                <a:latin typeface="Abadi" panose="020B0604020104020204" pitchFamily="34" charset="0"/>
              </a:rPr>
              <a:t>Sustainable management of lignocellulosic biomass</a:t>
            </a:r>
          </a:p>
        </p:txBody>
      </p:sp>
      <p:sp>
        <p:nvSpPr>
          <p:cNvPr id="4" name="Slide Number Placeholder 3">
            <a:extLst>
              <a:ext uri="{FF2B5EF4-FFF2-40B4-BE49-F238E27FC236}">
                <a16:creationId xmlns:a16="http://schemas.microsoft.com/office/drawing/2014/main" id="{558F2424-6537-7FB7-9E38-2C5FC814F3BA}"/>
              </a:ext>
            </a:extLst>
          </p:cNvPr>
          <p:cNvSpPr>
            <a:spLocks noGrp="1"/>
          </p:cNvSpPr>
          <p:nvPr>
            <p:ph type="sldNum" sz="quarter" idx="12"/>
          </p:nvPr>
        </p:nvSpPr>
        <p:spPr/>
        <p:txBody>
          <a:bodyPr/>
          <a:lstStyle/>
          <a:p>
            <a:fld id="{A226E2A6-6D93-4997-8D45-933F879E6E5B}" type="slidenum">
              <a:rPr lang="lt-LT" smtClean="0"/>
              <a:pPr/>
              <a:t>22</a:t>
            </a:fld>
            <a:endParaRPr lang="lt-LT" dirty="0"/>
          </a:p>
        </p:txBody>
      </p:sp>
    </p:spTree>
    <p:extLst>
      <p:ext uri="{BB962C8B-B14F-4D97-AF65-F5344CB8AC3E}">
        <p14:creationId xmlns:p14="http://schemas.microsoft.com/office/powerpoint/2010/main" val="1899055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DA94-68AC-AC97-DC47-8BD79254369B}"/>
              </a:ext>
            </a:extLst>
          </p:cNvPr>
          <p:cNvSpPr>
            <a:spLocks noGrp="1"/>
          </p:cNvSpPr>
          <p:nvPr>
            <p:ph type="title"/>
          </p:nvPr>
        </p:nvSpPr>
        <p:spPr>
          <a:xfrm>
            <a:off x="457200" y="205978"/>
            <a:ext cx="8229600" cy="342899"/>
          </a:xfrm>
        </p:spPr>
        <p:txBody>
          <a:bodyPr/>
          <a:lstStyle/>
          <a:p>
            <a:r>
              <a:rPr lang="en-US" sz="2400" dirty="0">
                <a:solidFill>
                  <a:schemeClr val="tx1"/>
                </a:solidFill>
                <a:latin typeface="Abadi" panose="020B0604020104020204" pitchFamily="34" charset="0"/>
              </a:rPr>
              <a:t>Key Ongoing &amp; Planned Projects</a:t>
            </a:r>
          </a:p>
        </p:txBody>
      </p:sp>
      <p:sp>
        <p:nvSpPr>
          <p:cNvPr id="3" name="Content Placeholder 2">
            <a:extLst>
              <a:ext uri="{FF2B5EF4-FFF2-40B4-BE49-F238E27FC236}">
                <a16:creationId xmlns:a16="http://schemas.microsoft.com/office/drawing/2014/main" id="{4B3454DD-AE6B-2706-FD62-7DD53C32321E}"/>
              </a:ext>
            </a:extLst>
          </p:cNvPr>
          <p:cNvSpPr>
            <a:spLocks noGrp="1"/>
          </p:cNvSpPr>
          <p:nvPr>
            <p:ph idx="1"/>
          </p:nvPr>
        </p:nvSpPr>
        <p:spPr>
          <a:xfrm>
            <a:off x="457200" y="874514"/>
            <a:ext cx="8229600" cy="3394472"/>
          </a:xfrm>
        </p:spPr>
        <p:txBody>
          <a:bodyPr>
            <a:normAutofit/>
          </a:bodyPr>
          <a:lstStyle/>
          <a:p>
            <a:r>
              <a:rPr lang="en-US" sz="2400" dirty="0">
                <a:latin typeface="Abadi" panose="020B0604020104020204" pitchFamily="34" charset="0"/>
              </a:rPr>
              <a:t>A.D.A.P.T. Project – </a:t>
            </a:r>
            <a:r>
              <a:rPr lang="en-US" sz="2400" dirty="0" err="1">
                <a:latin typeface="Abadi" panose="020B0604020104020204" pitchFamily="34" charset="0"/>
              </a:rPr>
              <a:t>Assesing</a:t>
            </a:r>
            <a:r>
              <a:rPr lang="en-US" sz="2400" dirty="0">
                <a:latin typeface="Abadi" panose="020B0604020104020204" pitchFamily="34" charset="0"/>
              </a:rPr>
              <a:t> the multifunctionality of Artemisia </a:t>
            </a:r>
            <a:r>
              <a:rPr lang="en-US" sz="2400" dirty="0" err="1">
                <a:latin typeface="Abadi" panose="020B0604020104020204" pitchFamily="34" charset="0"/>
              </a:rPr>
              <a:t>dubia</a:t>
            </a:r>
            <a:endParaRPr lang="en-US" sz="2400" dirty="0">
              <a:latin typeface="Abadi" panose="020B0604020104020204" pitchFamily="34" charset="0"/>
            </a:endParaRPr>
          </a:p>
          <a:p>
            <a:pPr>
              <a:buFont typeface="Wingdings" panose="05000000000000000000" pitchFamily="2" charset="2"/>
              <a:buChar char="v"/>
            </a:pPr>
            <a:r>
              <a:rPr lang="en-US" sz="2400" dirty="0">
                <a:latin typeface="Abadi" panose="020B0604020104020204" pitchFamily="34" charset="0"/>
              </a:rPr>
              <a:t>Biofertilizer</a:t>
            </a:r>
          </a:p>
          <a:p>
            <a:pPr>
              <a:buFont typeface="Wingdings" panose="05000000000000000000" pitchFamily="2" charset="2"/>
              <a:buChar char="v"/>
            </a:pPr>
            <a:r>
              <a:rPr lang="en-US" sz="2400" dirty="0">
                <a:latin typeface="Abadi" panose="020B0604020104020204" pitchFamily="34" charset="0"/>
              </a:rPr>
              <a:t>Biopesticide</a:t>
            </a:r>
          </a:p>
          <a:p>
            <a:pPr>
              <a:buFont typeface="Wingdings" panose="05000000000000000000" pitchFamily="2" charset="2"/>
              <a:buChar char="v"/>
            </a:pPr>
            <a:r>
              <a:rPr lang="en-US" sz="2400" dirty="0">
                <a:latin typeface="Abadi" panose="020B0604020104020204" pitchFamily="34" charset="0"/>
              </a:rPr>
              <a:t> Antimicrobial properties</a:t>
            </a:r>
          </a:p>
        </p:txBody>
      </p:sp>
      <p:sp>
        <p:nvSpPr>
          <p:cNvPr id="4" name="Slide Number Placeholder 3">
            <a:extLst>
              <a:ext uri="{FF2B5EF4-FFF2-40B4-BE49-F238E27FC236}">
                <a16:creationId xmlns:a16="http://schemas.microsoft.com/office/drawing/2014/main" id="{26F87075-E766-A42D-0F32-9A223AC116B1}"/>
              </a:ext>
            </a:extLst>
          </p:cNvPr>
          <p:cNvSpPr>
            <a:spLocks noGrp="1"/>
          </p:cNvSpPr>
          <p:nvPr>
            <p:ph type="sldNum" sz="quarter" idx="12"/>
          </p:nvPr>
        </p:nvSpPr>
        <p:spPr/>
        <p:txBody>
          <a:bodyPr/>
          <a:lstStyle/>
          <a:p>
            <a:fld id="{A226E2A6-6D93-4997-8D45-933F879E6E5B}" type="slidenum">
              <a:rPr lang="lt-LT" smtClean="0"/>
              <a:pPr/>
              <a:t>23</a:t>
            </a:fld>
            <a:endParaRPr lang="lt-LT" dirty="0"/>
          </a:p>
        </p:txBody>
      </p:sp>
    </p:spTree>
    <p:extLst>
      <p:ext uri="{BB962C8B-B14F-4D97-AF65-F5344CB8AC3E}">
        <p14:creationId xmlns:p14="http://schemas.microsoft.com/office/powerpoint/2010/main" val="3128452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3ACC-AC4B-D7A1-5448-10A9B80F5FC3}"/>
              </a:ext>
            </a:extLst>
          </p:cNvPr>
          <p:cNvSpPr>
            <a:spLocks noGrp="1"/>
          </p:cNvSpPr>
          <p:nvPr>
            <p:ph type="title"/>
          </p:nvPr>
        </p:nvSpPr>
        <p:spPr>
          <a:xfrm>
            <a:off x="457200" y="205978"/>
            <a:ext cx="8229600" cy="493564"/>
          </a:xfrm>
        </p:spPr>
        <p:txBody>
          <a:bodyPr/>
          <a:lstStyle/>
          <a:p>
            <a:r>
              <a:rPr lang="en-US" sz="2400" dirty="0">
                <a:solidFill>
                  <a:schemeClr val="tx1"/>
                </a:solidFill>
                <a:latin typeface="Abadi" panose="020B0604020104020204" pitchFamily="34" charset="0"/>
              </a:rPr>
              <a:t>Potential Collaboration Areas</a:t>
            </a:r>
          </a:p>
        </p:txBody>
      </p:sp>
      <p:sp>
        <p:nvSpPr>
          <p:cNvPr id="3" name="Content Placeholder 2">
            <a:extLst>
              <a:ext uri="{FF2B5EF4-FFF2-40B4-BE49-F238E27FC236}">
                <a16:creationId xmlns:a16="http://schemas.microsoft.com/office/drawing/2014/main" id="{310DF8C1-89FA-6B90-1EEA-DF77A0EB553D}"/>
              </a:ext>
            </a:extLst>
          </p:cNvPr>
          <p:cNvSpPr>
            <a:spLocks noGrp="1"/>
          </p:cNvSpPr>
          <p:nvPr>
            <p:ph idx="1"/>
          </p:nvPr>
        </p:nvSpPr>
        <p:spPr>
          <a:xfrm>
            <a:off x="457200" y="874514"/>
            <a:ext cx="8579296" cy="3394472"/>
          </a:xfrm>
        </p:spPr>
        <p:txBody>
          <a:bodyPr>
            <a:normAutofit fontScale="92500"/>
          </a:bodyPr>
          <a:lstStyle/>
          <a:p>
            <a:r>
              <a:rPr lang="en-US" sz="2400" dirty="0">
                <a:latin typeface="Abadi" panose="020B0604020104020204" pitchFamily="34" charset="0"/>
              </a:rPr>
              <a:t>Joint EU proposals (Horizon, COST</a:t>
            </a:r>
            <a:r>
              <a:rPr lang="en-US" sz="2400">
                <a:latin typeface="Abadi" panose="020B0604020104020204" pitchFamily="34" charset="0"/>
              </a:rPr>
              <a:t>, Interreg)</a:t>
            </a:r>
            <a:endParaRPr lang="en-US" sz="2400" dirty="0">
              <a:latin typeface="Abadi" panose="020B0604020104020204" pitchFamily="34" charset="0"/>
            </a:endParaRPr>
          </a:p>
          <a:p>
            <a:endParaRPr lang="en-US" sz="2400" dirty="0">
              <a:latin typeface="Abadi" panose="020B0604020104020204" pitchFamily="34" charset="0"/>
            </a:endParaRPr>
          </a:p>
          <a:p>
            <a:endParaRPr lang="en-US" sz="2400" dirty="0">
              <a:latin typeface="Abadi" panose="020B0604020104020204" pitchFamily="34" charset="0"/>
            </a:endParaRPr>
          </a:p>
          <a:p>
            <a:endParaRPr lang="en-US" sz="2400" dirty="0">
              <a:latin typeface="Abadi" panose="020B0604020104020204" pitchFamily="34" charset="0"/>
            </a:endParaRPr>
          </a:p>
          <a:p>
            <a:endParaRPr lang="en-US" sz="2400" dirty="0">
              <a:latin typeface="Abadi" panose="020B0604020104020204" pitchFamily="34" charset="0"/>
            </a:endParaRPr>
          </a:p>
          <a:p>
            <a:pPr marL="0" indent="0">
              <a:buNone/>
            </a:pPr>
            <a:endParaRPr lang="en-US" sz="2400" dirty="0">
              <a:latin typeface="Abadi" panose="020B0604020104020204" pitchFamily="34" charset="0"/>
            </a:endParaRPr>
          </a:p>
          <a:p>
            <a:r>
              <a:rPr lang="en-US" sz="2400" dirty="0">
                <a:latin typeface="Abadi" panose="020B0604020104020204" pitchFamily="34" charset="0"/>
              </a:rPr>
              <a:t>Collaboration and Knowledge Exchange </a:t>
            </a:r>
          </a:p>
          <a:p>
            <a:r>
              <a:rPr lang="en-US" sz="2400" dirty="0">
                <a:latin typeface="Abadi" panose="020B0604020104020204" pitchFamily="34" charset="0"/>
              </a:rPr>
              <a:t>Mobility of early-career researchers &amp; Doctoral/ graduate students</a:t>
            </a:r>
          </a:p>
        </p:txBody>
      </p:sp>
      <p:sp>
        <p:nvSpPr>
          <p:cNvPr id="4" name="Slide Number Placeholder 3">
            <a:extLst>
              <a:ext uri="{FF2B5EF4-FFF2-40B4-BE49-F238E27FC236}">
                <a16:creationId xmlns:a16="http://schemas.microsoft.com/office/drawing/2014/main" id="{BB238A79-DFF5-31F6-A7DE-0C6AADDC77BD}"/>
              </a:ext>
            </a:extLst>
          </p:cNvPr>
          <p:cNvSpPr>
            <a:spLocks noGrp="1"/>
          </p:cNvSpPr>
          <p:nvPr>
            <p:ph type="sldNum" sz="quarter" idx="12"/>
          </p:nvPr>
        </p:nvSpPr>
        <p:spPr/>
        <p:txBody>
          <a:bodyPr/>
          <a:lstStyle/>
          <a:p>
            <a:fld id="{A226E2A6-6D93-4997-8D45-933F879E6E5B}" type="slidenum">
              <a:rPr lang="lt-LT" smtClean="0"/>
              <a:pPr/>
              <a:t>24</a:t>
            </a:fld>
            <a:endParaRPr lang="lt-LT" dirty="0"/>
          </a:p>
        </p:txBody>
      </p:sp>
      <p:pic>
        <p:nvPicPr>
          <p:cNvPr id="6" name="Picture 5">
            <a:extLst>
              <a:ext uri="{FF2B5EF4-FFF2-40B4-BE49-F238E27FC236}">
                <a16:creationId xmlns:a16="http://schemas.microsoft.com/office/drawing/2014/main" id="{BD2E836E-ABD8-1BBA-5D0E-FA60E2001A66}"/>
              </a:ext>
            </a:extLst>
          </p:cNvPr>
          <p:cNvPicPr>
            <a:picLocks noChangeAspect="1"/>
          </p:cNvPicPr>
          <p:nvPr/>
        </p:nvPicPr>
        <p:blipFill>
          <a:blip r:embed="rId3"/>
          <a:stretch>
            <a:fillRect/>
          </a:stretch>
        </p:blipFill>
        <p:spPr>
          <a:xfrm>
            <a:off x="5148064" y="1203598"/>
            <a:ext cx="4004997" cy="2217820"/>
          </a:xfrm>
          <a:prstGeom prst="rect">
            <a:avLst/>
          </a:prstGeom>
        </p:spPr>
      </p:pic>
    </p:spTree>
    <p:extLst>
      <p:ext uri="{BB962C8B-B14F-4D97-AF65-F5344CB8AC3E}">
        <p14:creationId xmlns:p14="http://schemas.microsoft.com/office/powerpoint/2010/main" val="2195672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79D6-A1EE-51ED-CD01-F613B739E6AB}"/>
              </a:ext>
            </a:extLst>
          </p:cNvPr>
          <p:cNvSpPr>
            <a:spLocks noGrp="1"/>
          </p:cNvSpPr>
          <p:nvPr>
            <p:ph type="title"/>
          </p:nvPr>
        </p:nvSpPr>
        <p:spPr>
          <a:xfrm>
            <a:off x="444286" y="-81739"/>
            <a:ext cx="8229600" cy="565257"/>
          </a:xfrm>
        </p:spPr>
        <p:txBody>
          <a:bodyPr/>
          <a:lstStyle/>
          <a:p>
            <a:r>
              <a:rPr lang="en-US" sz="2400" dirty="0">
                <a:solidFill>
                  <a:schemeClr val="tx1"/>
                </a:solidFill>
                <a:latin typeface="Abadi" panose="020B0604020104020204" pitchFamily="34" charset="0"/>
              </a:rPr>
              <a:t>Take home messages</a:t>
            </a:r>
          </a:p>
        </p:txBody>
      </p:sp>
      <p:sp>
        <p:nvSpPr>
          <p:cNvPr id="3" name="Content Placeholder 2">
            <a:extLst>
              <a:ext uri="{FF2B5EF4-FFF2-40B4-BE49-F238E27FC236}">
                <a16:creationId xmlns:a16="http://schemas.microsoft.com/office/drawing/2014/main" id="{632F0BBD-9CEB-F305-6D81-1D30291D1819}"/>
              </a:ext>
            </a:extLst>
          </p:cNvPr>
          <p:cNvSpPr>
            <a:spLocks noGrp="1"/>
          </p:cNvSpPr>
          <p:nvPr>
            <p:ph idx="1"/>
          </p:nvPr>
        </p:nvSpPr>
        <p:spPr>
          <a:xfrm>
            <a:off x="457200" y="973517"/>
            <a:ext cx="8229600" cy="3394472"/>
          </a:xfrm>
        </p:spPr>
        <p:txBody>
          <a:bodyPr>
            <a:normAutofit/>
          </a:bodyPr>
          <a:lstStyle/>
          <a:p>
            <a:r>
              <a:rPr lang="en-US" sz="2400" dirty="0">
                <a:solidFill>
                  <a:schemeClr val="tx1"/>
                </a:solidFill>
                <a:latin typeface="Abadi" panose="020B0604020104020204" pitchFamily="34" charset="0"/>
              </a:rPr>
              <a:t>LAMMC is a hub for </a:t>
            </a:r>
            <a:r>
              <a:rPr lang="en-US" sz="2400" dirty="0" err="1">
                <a:solidFill>
                  <a:schemeClr val="tx1"/>
                </a:solidFill>
                <a:latin typeface="Abadi" panose="020B0604020104020204" pitchFamily="34" charset="0"/>
              </a:rPr>
              <a:t>agrobiological</a:t>
            </a:r>
            <a:r>
              <a:rPr lang="en-US" sz="2400" dirty="0">
                <a:solidFill>
                  <a:schemeClr val="tx1"/>
                </a:solidFill>
                <a:latin typeface="Abadi" panose="020B0604020104020204" pitchFamily="34" charset="0"/>
              </a:rPr>
              <a:t> and circular bioeconomy research.</a:t>
            </a:r>
          </a:p>
          <a:p>
            <a:r>
              <a:rPr lang="en-US" sz="2400" dirty="0">
                <a:solidFill>
                  <a:schemeClr val="tx1"/>
                </a:solidFill>
                <a:latin typeface="Abadi" panose="020B0604020104020204" pitchFamily="34" charset="0"/>
              </a:rPr>
              <a:t>Our lab transforms waste into functional soil amendments.</a:t>
            </a:r>
          </a:p>
          <a:p>
            <a:r>
              <a:rPr lang="en-US" sz="2400" dirty="0">
                <a:solidFill>
                  <a:schemeClr val="tx1"/>
                </a:solidFill>
                <a:latin typeface="Abadi" panose="020B0604020104020204" pitchFamily="34" charset="0"/>
              </a:rPr>
              <a:t>There is strong alignment with EU Soil Mission and Green Deal </a:t>
            </a:r>
            <a:r>
              <a:rPr lang="en-US" sz="2400" dirty="0" err="1">
                <a:solidFill>
                  <a:schemeClr val="tx1"/>
                </a:solidFill>
                <a:latin typeface="Abadi" panose="020B0604020104020204" pitchFamily="34" charset="0"/>
              </a:rPr>
              <a:t>prioritiesWe</a:t>
            </a:r>
            <a:r>
              <a:rPr lang="en-US" sz="2400" dirty="0">
                <a:solidFill>
                  <a:schemeClr val="tx1"/>
                </a:solidFill>
                <a:latin typeface="Abadi" panose="020B0604020104020204" pitchFamily="34" charset="0"/>
              </a:rPr>
              <a:t> welcome collaboration for multi-institutional and EU-level projects</a:t>
            </a:r>
          </a:p>
        </p:txBody>
      </p:sp>
      <p:sp>
        <p:nvSpPr>
          <p:cNvPr id="4" name="Slide Number Placeholder 3">
            <a:extLst>
              <a:ext uri="{FF2B5EF4-FFF2-40B4-BE49-F238E27FC236}">
                <a16:creationId xmlns:a16="http://schemas.microsoft.com/office/drawing/2014/main" id="{B2209320-62EB-C175-F0C1-8BDC2337AF4E}"/>
              </a:ext>
            </a:extLst>
          </p:cNvPr>
          <p:cNvSpPr>
            <a:spLocks noGrp="1"/>
          </p:cNvSpPr>
          <p:nvPr>
            <p:ph type="sldNum" sz="quarter" idx="12"/>
          </p:nvPr>
        </p:nvSpPr>
        <p:spPr/>
        <p:txBody>
          <a:bodyPr/>
          <a:lstStyle/>
          <a:p>
            <a:fld id="{A226E2A6-6D93-4997-8D45-933F879E6E5B}" type="slidenum">
              <a:rPr lang="lt-LT" smtClean="0"/>
              <a:pPr/>
              <a:t>25</a:t>
            </a:fld>
            <a:endParaRPr lang="lt-LT" dirty="0"/>
          </a:p>
        </p:txBody>
      </p:sp>
    </p:spTree>
    <p:extLst>
      <p:ext uri="{BB962C8B-B14F-4D97-AF65-F5344CB8AC3E}">
        <p14:creationId xmlns:p14="http://schemas.microsoft.com/office/powerpoint/2010/main" val="917108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A51B44-BE98-6F38-79C1-03614B03ADF2}"/>
              </a:ext>
            </a:extLst>
          </p:cNvPr>
          <p:cNvSpPr>
            <a:spLocks noGrp="1"/>
          </p:cNvSpPr>
          <p:nvPr>
            <p:ph idx="1"/>
          </p:nvPr>
        </p:nvSpPr>
        <p:spPr>
          <a:xfrm>
            <a:off x="323528" y="0"/>
            <a:ext cx="8820472" cy="4602162"/>
          </a:xfrm>
        </p:spPr>
        <p:txBody>
          <a:bodyPr/>
          <a:lstStyle/>
          <a:p>
            <a:pPr marL="0" indent="0" algn="ctr">
              <a:buNone/>
            </a:pPr>
            <a:r>
              <a:rPr lang="en-US" dirty="0">
                <a:solidFill>
                  <a:schemeClr val="tx1"/>
                </a:solidFill>
                <a:latin typeface="Abadi" panose="020B0604020104020204" pitchFamily="34" charset="0"/>
              </a:rPr>
              <a:t>Thank you very much for your attention. I welcome your questions and ideas for potential collaborations.</a:t>
            </a:r>
          </a:p>
        </p:txBody>
      </p:sp>
      <p:sp>
        <p:nvSpPr>
          <p:cNvPr id="4" name="Slide Number Placeholder 3">
            <a:extLst>
              <a:ext uri="{FF2B5EF4-FFF2-40B4-BE49-F238E27FC236}">
                <a16:creationId xmlns:a16="http://schemas.microsoft.com/office/drawing/2014/main" id="{2C9D7241-1969-9CB8-38DC-36C1F9107715}"/>
              </a:ext>
            </a:extLst>
          </p:cNvPr>
          <p:cNvSpPr>
            <a:spLocks noGrp="1"/>
          </p:cNvSpPr>
          <p:nvPr>
            <p:ph type="sldNum" sz="quarter" idx="12"/>
          </p:nvPr>
        </p:nvSpPr>
        <p:spPr/>
        <p:txBody>
          <a:bodyPr/>
          <a:lstStyle/>
          <a:p>
            <a:fld id="{A226E2A6-6D93-4997-8D45-933F879E6E5B}" type="slidenum">
              <a:rPr lang="lt-LT" smtClean="0"/>
              <a:pPr/>
              <a:t>26</a:t>
            </a:fld>
            <a:endParaRPr lang="lt-LT" dirty="0"/>
          </a:p>
        </p:txBody>
      </p:sp>
    </p:spTree>
    <p:extLst>
      <p:ext uri="{BB962C8B-B14F-4D97-AF65-F5344CB8AC3E}">
        <p14:creationId xmlns:p14="http://schemas.microsoft.com/office/powerpoint/2010/main" val="883183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B49B-DF4C-9520-8750-3E750FD0BD1C}"/>
              </a:ext>
            </a:extLst>
          </p:cNvPr>
          <p:cNvSpPr>
            <a:spLocks noGrp="1"/>
          </p:cNvSpPr>
          <p:nvPr>
            <p:ph type="title"/>
          </p:nvPr>
        </p:nvSpPr>
        <p:spPr>
          <a:xfrm>
            <a:off x="611560" y="-12970"/>
            <a:ext cx="8229600" cy="343297"/>
          </a:xfrm>
        </p:spPr>
        <p:txBody>
          <a:bodyPr/>
          <a:lstStyle/>
          <a:p>
            <a:r>
              <a:rPr lang="en-US" sz="2400" dirty="0">
                <a:solidFill>
                  <a:schemeClr val="tx1"/>
                </a:solidFill>
                <a:latin typeface="Abadi" panose="020B0604020104020204" pitchFamily="34" charset="0"/>
              </a:rPr>
              <a:t>The Agrobiology Laboratory – Core Expertise</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0CD6F448-7999-BA87-186D-1106FB67690D}"/>
              </a:ext>
            </a:extLst>
          </p:cNvPr>
          <p:cNvSpPr>
            <a:spLocks noGrp="1"/>
          </p:cNvSpPr>
          <p:nvPr>
            <p:ph type="sldNum" sz="quarter" idx="12"/>
          </p:nvPr>
        </p:nvSpPr>
        <p:spPr/>
        <p:txBody>
          <a:bodyPr/>
          <a:lstStyle/>
          <a:p>
            <a:fld id="{A226E2A6-6D93-4997-8D45-933F879E6E5B}" type="slidenum">
              <a:rPr lang="lt-LT" smtClean="0"/>
              <a:pPr/>
              <a:t>3</a:t>
            </a:fld>
            <a:endParaRPr lang="lt-LT" dirty="0"/>
          </a:p>
        </p:txBody>
      </p:sp>
      <p:graphicFrame>
        <p:nvGraphicFramePr>
          <p:cNvPr id="10" name="Content Placeholder 9">
            <a:extLst>
              <a:ext uri="{FF2B5EF4-FFF2-40B4-BE49-F238E27FC236}">
                <a16:creationId xmlns:a16="http://schemas.microsoft.com/office/drawing/2014/main" id="{AA387D22-B772-889C-F2B3-EC08586E4715}"/>
              </a:ext>
            </a:extLst>
          </p:cNvPr>
          <p:cNvGraphicFramePr>
            <a:graphicFrameLocks noGrp="1"/>
          </p:cNvGraphicFramePr>
          <p:nvPr>
            <p:ph idx="1"/>
            <p:extLst>
              <p:ext uri="{D42A27DB-BD31-4B8C-83A1-F6EECF244321}">
                <p14:modId xmlns:p14="http://schemas.microsoft.com/office/powerpoint/2010/main" val="992977606"/>
              </p:ext>
            </p:extLst>
          </p:nvPr>
        </p:nvGraphicFramePr>
        <p:xfrm>
          <a:off x="2987824" y="381335"/>
          <a:ext cx="6840760" cy="3974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F6663C0-D5F9-12DB-7478-A46045958E63}"/>
              </a:ext>
            </a:extLst>
          </p:cNvPr>
          <p:cNvSpPr txBox="1"/>
          <p:nvPr/>
        </p:nvSpPr>
        <p:spPr>
          <a:xfrm>
            <a:off x="0" y="381335"/>
            <a:ext cx="3505200" cy="4524315"/>
          </a:xfrm>
          <a:prstGeom prst="rect">
            <a:avLst/>
          </a:prstGeom>
          <a:noFill/>
        </p:spPr>
        <p:txBody>
          <a:bodyPr wrap="square">
            <a:spAutoFit/>
          </a:bodyPr>
          <a:lstStyle/>
          <a:p>
            <a:pPr marL="285750" indent="-285750">
              <a:buFont typeface="Wingdings" panose="05000000000000000000" pitchFamily="2" charset="2"/>
              <a:buChar char="q"/>
            </a:pPr>
            <a:r>
              <a:rPr lang="en-US" sz="1800" dirty="0">
                <a:latin typeface="Abadi" panose="020B0604020104020204" pitchFamily="34" charset="0"/>
              </a:rPr>
              <a:t>Soil–microbe–plant interactions</a:t>
            </a:r>
          </a:p>
          <a:p>
            <a:pPr marL="285750" indent="-285750">
              <a:buFont typeface="Wingdings" panose="05000000000000000000" pitchFamily="2" charset="2"/>
              <a:buChar char="q"/>
            </a:pPr>
            <a:r>
              <a:rPr lang="en-US" sz="1800" dirty="0">
                <a:latin typeface="Abadi" panose="020B0604020104020204" pitchFamily="34" charset="0"/>
              </a:rPr>
              <a:t>Soil agrochemical properties and pollution studies</a:t>
            </a:r>
          </a:p>
          <a:p>
            <a:pPr marL="285750" indent="-285750">
              <a:buFont typeface="Wingdings" panose="05000000000000000000" pitchFamily="2" charset="2"/>
              <a:buChar char="q"/>
            </a:pPr>
            <a:r>
              <a:rPr lang="en-US" sz="1800" dirty="0">
                <a:latin typeface="Abadi" panose="020B0604020104020204" pitchFamily="34" charset="0"/>
              </a:rPr>
              <a:t>Application of plant nutrition diagnostics – assessment of macro- and micronutrient deficiencies and optimization of their amounts</a:t>
            </a:r>
          </a:p>
          <a:p>
            <a:pPr marL="285750" indent="-285750">
              <a:buFont typeface="Wingdings" panose="05000000000000000000" pitchFamily="2" charset="2"/>
              <a:buChar char="q"/>
            </a:pPr>
            <a:r>
              <a:rPr lang="en-US" sz="1800" dirty="0">
                <a:latin typeface="Abadi" panose="020B0604020104020204" pitchFamily="34" charset="0"/>
              </a:rPr>
              <a:t>Development and use of new mineral and organic fertilizers and liming materials</a:t>
            </a:r>
          </a:p>
          <a:p>
            <a:pPr marL="285750" indent="-285750">
              <a:buFont typeface="Wingdings" panose="05000000000000000000" pitchFamily="2" charset="2"/>
              <a:buChar char="q"/>
            </a:pPr>
            <a:r>
              <a:rPr lang="en-US" sz="1800" dirty="0">
                <a:latin typeface="Abadi" panose="020B0604020104020204" pitchFamily="34" charset="0"/>
              </a:rPr>
              <a:t>Quality, potential pollution, use of soil improvement materials</a:t>
            </a:r>
          </a:p>
          <a:p>
            <a:pPr marL="285750" indent="-285750">
              <a:buFont typeface="Wingdings" panose="05000000000000000000" pitchFamily="2" charset="2"/>
              <a:buChar char="q"/>
            </a:pPr>
            <a:r>
              <a:rPr lang="en-US" sz="1800" dirty="0">
                <a:latin typeface="Abadi" panose="020B0604020104020204" pitchFamily="34" charset="0"/>
              </a:rPr>
              <a:t>Environmental pollution prevention</a:t>
            </a:r>
          </a:p>
        </p:txBody>
      </p:sp>
    </p:spTree>
    <p:extLst>
      <p:ext uri="{BB962C8B-B14F-4D97-AF65-F5344CB8AC3E}">
        <p14:creationId xmlns:p14="http://schemas.microsoft.com/office/powerpoint/2010/main" val="2249453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lack electronic devices&#10;&#10;AI-generated content may be incorrect.">
            <a:extLst>
              <a:ext uri="{FF2B5EF4-FFF2-40B4-BE49-F238E27FC236}">
                <a16:creationId xmlns:a16="http://schemas.microsoft.com/office/drawing/2014/main" id="{2E4FEC6A-2A12-8AE3-1414-D39A56A419E8}"/>
              </a:ext>
            </a:extLst>
          </p:cNvPr>
          <p:cNvPicPr>
            <a:picLocks noChangeAspect="1"/>
          </p:cNvPicPr>
          <p:nvPr/>
        </p:nvPicPr>
        <p:blipFill>
          <a:blip r:embed="rId3" cstate="print">
            <a:extLst>
              <a:ext uri="{28A0092B-C50C-407E-A947-70E740481C1C}">
                <a14:useLocalDpi xmlns:a14="http://schemas.microsoft.com/office/drawing/2010/main" val="0"/>
              </a:ext>
            </a:extLst>
          </a:blip>
          <a:srcRect l="9057" r="20052"/>
          <a:stretch/>
        </p:blipFill>
        <p:spPr>
          <a:xfrm>
            <a:off x="1690980" y="3068425"/>
            <a:ext cx="1944670" cy="1267358"/>
          </a:xfrm>
          <a:prstGeom prst="rect">
            <a:avLst/>
          </a:prstGeom>
          <a:ln>
            <a:noFill/>
          </a:ln>
          <a:effectLst>
            <a:softEdge rad="112500"/>
          </a:effectLst>
        </p:spPr>
      </p:pic>
      <p:sp>
        <p:nvSpPr>
          <p:cNvPr id="18" name="TextBox 17">
            <a:extLst>
              <a:ext uri="{FF2B5EF4-FFF2-40B4-BE49-F238E27FC236}">
                <a16:creationId xmlns:a16="http://schemas.microsoft.com/office/drawing/2014/main" id="{83FA50F0-B6E0-9467-B3DB-A5D2EB586A7F}"/>
              </a:ext>
            </a:extLst>
          </p:cNvPr>
          <p:cNvSpPr txBox="1"/>
          <p:nvPr/>
        </p:nvSpPr>
        <p:spPr>
          <a:xfrm>
            <a:off x="127784" y="2938115"/>
            <a:ext cx="1465256" cy="707886"/>
          </a:xfrm>
          <a:prstGeom prst="rect">
            <a:avLst/>
          </a:prstGeom>
          <a:noFill/>
          <a:ln>
            <a:solidFill>
              <a:schemeClr val="bg1"/>
            </a:solidFill>
          </a:ln>
        </p:spPr>
        <p:txBody>
          <a:bodyPr wrap="square" rtlCol="0">
            <a:spAutoFit/>
          </a:bodyPr>
          <a:lstStyle/>
          <a:p>
            <a:pPr algn="ctr" defTabSz="543397" fontAlgn="auto">
              <a:spcBef>
                <a:spcPct val="50000"/>
              </a:spcBef>
              <a:spcAft>
                <a:spcPts val="0"/>
              </a:spcAft>
              <a:defRPr/>
            </a:pPr>
            <a:r>
              <a:rPr lang="lt-LT" sz="1000" dirty="0" err="1">
                <a:latin typeface="+mn-lt"/>
                <a:cs typeface="Times New Roman" pitchFamily="18" charset="0"/>
              </a:rPr>
              <a:t>Controled</a:t>
            </a:r>
            <a:r>
              <a:rPr lang="lt-LT" sz="1000" dirty="0">
                <a:latin typeface="+mn-lt"/>
                <a:cs typeface="Times New Roman" pitchFamily="18" charset="0"/>
              </a:rPr>
              <a:t> </a:t>
            </a:r>
            <a:r>
              <a:rPr lang="lt-LT" sz="1000" dirty="0" err="1">
                <a:latin typeface="+mn-lt"/>
                <a:cs typeface="Times New Roman" pitchFamily="18" charset="0"/>
              </a:rPr>
              <a:t>climate</a:t>
            </a:r>
            <a:r>
              <a:rPr lang="lt-LT" sz="1000" dirty="0">
                <a:latin typeface="+mn-lt"/>
                <a:cs typeface="Times New Roman" pitchFamily="18" charset="0"/>
              </a:rPr>
              <a:t> </a:t>
            </a:r>
            <a:r>
              <a:rPr lang="lt-LT" sz="1000" dirty="0" err="1">
                <a:latin typeface="+mn-lt"/>
                <a:cs typeface="Times New Roman" pitchFamily="18" charset="0"/>
              </a:rPr>
              <a:t>chamber</a:t>
            </a:r>
            <a:r>
              <a:rPr lang="en-US" sz="1000" dirty="0">
                <a:latin typeface="+mn-lt"/>
                <a:cs typeface="Times New Roman" pitchFamily="18" charset="0"/>
              </a:rPr>
              <a:t> </a:t>
            </a:r>
            <a:r>
              <a:rPr lang="lt-LT" sz="1000" dirty="0">
                <a:latin typeface="+mn-lt"/>
                <a:cs typeface="Times New Roman" pitchFamily="18" charset="0"/>
              </a:rPr>
              <a:t>CLIMACELL 707, MMM </a:t>
            </a:r>
            <a:r>
              <a:rPr lang="lt-LT" sz="1000" dirty="0" err="1">
                <a:latin typeface="+mn-lt"/>
                <a:cs typeface="Times New Roman" pitchFamily="18" charset="0"/>
              </a:rPr>
              <a:t>Medcenter</a:t>
            </a:r>
            <a:r>
              <a:rPr lang="lt-LT" sz="1000" dirty="0">
                <a:latin typeface="+mn-lt"/>
                <a:cs typeface="Times New Roman" pitchFamily="18" charset="0"/>
              </a:rPr>
              <a:t> </a:t>
            </a:r>
            <a:r>
              <a:rPr lang="lt-LT" sz="1000" dirty="0" err="1">
                <a:latin typeface="+mn-lt"/>
                <a:cs typeface="Times New Roman" pitchFamily="18" charset="0"/>
              </a:rPr>
              <a:t>Einrichtungen</a:t>
            </a:r>
            <a:r>
              <a:rPr lang="lt-LT" sz="1000" dirty="0">
                <a:latin typeface="+mn-lt"/>
                <a:cs typeface="Times New Roman" pitchFamily="18" charset="0"/>
              </a:rPr>
              <a:t> </a:t>
            </a:r>
            <a:r>
              <a:rPr lang="lt-LT" sz="1000" dirty="0" err="1">
                <a:latin typeface="+mn-lt"/>
                <a:cs typeface="Times New Roman" pitchFamily="18" charset="0"/>
              </a:rPr>
              <a:t>GmbH</a:t>
            </a:r>
            <a:endParaRPr lang="en-US" sz="1000" kern="0" dirty="0">
              <a:solidFill>
                <a:sysClr val="windowText" lastClr="000000"/>
              </a:solidFill>
              <a:latin typeface="Arial" panose="020B0604020202020204" pitchFamily="34" charset="0"/>
              <a:cs typeface="Arial" panose="020B0604020202020204" pitchFamily="34" charset="0"/>
            </a:endParaRPr>
          </a:p>
        </p:txBody>
      </p:sp>
      <p:pic>
        <p:nvPicPr>
          <p:cNvPr id="5" name="Picture 6">
            <a:extLst>
              <a:ext uri="{FF2B5EF4-FFF2-40B4-BE49-F238E27FC236}">
                <a16:creationId xmlns:a16="http://schemas.microsoft.com/office/drawing/2014/main" id="{87C4A7EB-7358-AF8E-6EDE-DC2D3FED47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44" y="778370"/>
            <a:ext cx="1828800" cy="13547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429CBFB4-7273-14C3-0732-452CD0C90972}"/>
              </a:ext>
            </a:extLst>
          </p:cNvPr>
          <p:cNvPicPr>
            <a:picLocks noChangeAspect="1"/>
          </p:cNvPicPr>
          <p:nvPr/>
        </p:nvPicPr>
        <p:blipFill>
          <a:blip r:embed="rId5"/>
          <a:stretch>
            <a:fillRect/>
          </a:stretch>
        </p:blipFill>
        <p:spPr>
          <a:xfrm>
            <a:off x="1828800" y="822065"/>
            <a:ext cx="1371600" cy="1648733"/>
          </a:xfrm>
          <a:prstGeom prst="rect">
            <a:avLst/>
          </a:prstGeom>
          <a:ln>
            <a:noFill/>
          </a:ln>
          <a:effectLst>
            <a:softEdge rad="112500"/>
          </a:effectLst>
        </p:spPr>
      </p:pic>
      <p:pic>
        <p:nvPicPr>
          <p:cNvPr id="7" name="Picture 8">
            <a:extLst>
              <a:ext uri="{FF2B5EF4-FFF2-40B4-BE49-F238E27FC236}">
                <a16:creationId xmlns:a16="http://schemas.microsoft.com/office/drawing/2014/main" id="{30C2B747-85BD-0694-B21B-991A64863F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2606772"/>
            <a:ext cx="1828800" cy="14091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person standing next to a large aquarium&#10;&#10;Description automatically generated with low confidence">
            <a:extLst>
              <a:ext uri="{FF2B5EF4-FFF2-40B4-BE49-F238E27FC236}">
                <a16:creationId xmlns:a16="http://schemas.microsoft.com/office/drawing/2014/main" id="{0E8A0B8E-91CC-DEF5-5CF0-D92CB89F94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249" r="2405" b="10001"/>
          <a:stretch/>
        </p:blipFill>
        <p:spPr>
          <a:xfrm>
            <a:off x="127784" y="733668"/>
            <a:ext cx="1371600" cy="2248633"/>
          </a:xfrm>
          <a:prstGeom prst="rect">
            <a:avLst/>
          </a:prstGeom>
          <a:ln>
            <a:noFill/>
          </a:ln>
          <a:effectLst>
            <a:softEdge rad="112500"/>
          </a:effectLst>
        </p:spPr>
      </p:pic>
      <p:pic>
        <p:nvPicPr>
          <p:cNvPr id="10" name="Picture 9" descr="A machine on a table&#10;&#10;AI-generated content may be incorrect.">
            <a:extLst>
              <a:ext uri="{FF2B5EF4-FFF2-40B4-BE49-F238E27FC236}">
                <a16:creationId xmlns:a16="http://schemas.microsoft.com/office/drawing/2014/main" id="{8E70567B-F361-23B0-64CA-2EF0270AD2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1308" y="822065"/>
            <a:ext cx="2743200" cy="1267359"/>
          </a:xfrm>
          <a:prstGeom prst="rect">
            <a:avLst/>
          </a:prstGeom>
          <a:ln>
            <a:noFill/>
          </a:ln>
          <a:effectLst>
            <a:softEdge rad="112500"/>
          </a:effectLst>
        </p:spPr>
      </p:pic>
      <p:pic>
        <p:nvPicPr>
          <p:cNvPr id="12" name="Picture 11" descr="A white machine with a green border&#10;&#10;AI-generated content may be incorrect.">
            <a:extLst>
              <a:ext uri="{FF2B5EF4-FFF2-40B4-BE49-F238E27FC236}">
                <a16:creationId xmlns:a16="http://schemas.microsoft.com/office/drawing/2014/main" id="{D9E084A9-153A-9D3B-7ADA-B11D9372F168}"/>
              </a:ext>
            </a:extLst>
          </p:cNvPr>
          <p:cNvPicPr>
            <a:picLocks noChangeAspect="1"/>
          </p:cNvPicPr>
          <p:nvPr/>
        </p:nvPicPr>
        <p:blipFill>
          <a:blip r:embed="rId9" cstate="print">
            <a:extLst>
              <a:ext uri="{28A0092B-C50C-407E-A947-70E740481C1C}">
                <a14:useLocalDpi xmlns:a14="http://schemas.microsoft.com/office/drawing/2010/main" val="0"/>
              </a:ext>
            </a:extLst>
          </a:blip>
          <a:srcRect r="22222"/>
          <a:stretch/>
        </p:blipFill>
        <p:spPr>
          <a:xfrm>
            <a:off x="6033268" y="2460492"/>
            <a:ext cx="2743200" cy="1629461"/>
          </a:xfrm>
          <a:prstGeom prst="rect">
            <a:avLst/>
          </a:prstGeom>
          <a:ln>
            <a:noFill/>
          </a:ln>
          <a:effectLst>
            <a:softEdge rad="112500"/>
          </a:effectLst>
        </p:spPr>
      </p:pic>
      <p:sp>
        <p:nvSpPr>
          <p:cNvPr id="13" name="Pavadinimas 1">
            <a:extLst>
              <a:ext uri="{FF2B5EF4-FFF2-40B4-BE49-F238E27FC236}">
                <a16:creationId xmlns:a16="http://schemas.microsoft.com/office/drawing/2014/main" id="{B13197A3-241D-EF41-59AF-77516ED50FAE}"/>
              </a:ext>
            </a:extLst>
          </p:cNvPr>
          <p:cNvSpPr>
            <a:spLocks noGrp="1"/>
          </p:cNvSpPr>
          <p:nvPr>
            <p:ph type="title"/>
          </p:nvPr>
        </p:nvSpPr>
        <p:spPr>
          <a:xfrm>
            <a:off x="457200" y="-35185"/>
            <a:ext cx="8229600" cy="857250"/>
          </a:xfrm>
        </p:spPr>
        <p:txBody>
          <a:bodyPr/>
          <a:lstStyle/>
          <a:p>
            <a:r>
              <a:rPr lang="en-US" dirty="0"/>
              <a:t>Instrumental analysis</a:t>
            </a:r>
            <a:r>
              <a:rPr lang="lt-LT" dirty="0"/>
              <a:t> </a:t>
            </a:r>
            <a:r>
              <a:rPr lang="lt-LT" dirty="0" err="1"/>
              <a:t>facilities</a:t>
            </a:r>
            <a:endParaRPr lang="lt-LT" dirty="0"/>
          </a:p>
        </p:txBody>
      </p:sp>
      <p:sp>
        <p:nvSpPr>
          <p:cNvPr id="15" name="TextBox 14">
            <a:extLst>
              <a:ext uri="{FF2B5EF4-FFF2-40B4-BE49-F238E27FC236}">
                <a16:creationId xmlns:a16="http://schemas.microsoft.com/office/drawing/2014/main" id="{34D634E6-6DEF-5CB1-6426-587552E00D0A}"/>
              </a:ext>
            </a:extLst>
          </p:cNvPr>
          <p:cNvSpPr txBox="1"/>
          <p:nvPr/>
        </p:nvSpPr>
        <p:spPr>
          <a:xfrm>
            <a:off x="1763688" y="2582191"/>
            <a:ext cx="1469268" cy="400110"/>
          </a:xfrm>
          <a:prstGeom prst="rect">
            <a:avLst/>
          </a:prstGeom>
          <a:noFill/>
          <a:ln>
            <a:solidFill>
              <a:schemeClr val="bg1"/>
            </a:solidFill>
          </a:ln>
        </p:spPr>
        <p:txBody>
          <a:bodyPr wrap="square" rtlCol="0">
            <a:spAutoFit/>
          </a:bodyPr>
          <a:lstStyle/>
          <a:p>
            <a:pPr algn="ctr" defTabSz="543397" fontAlgn="auto">
              <a:spcBef>
                <a:spcPct val="50000"/>
              </a:spcBef>
              <a:spcAft>
                <a:spcPts val="0"/>
              </a:spcAft>
              <a:defRPr/>
            </a:pPr>
            <a:r>
              <a:rPr lang="en-US" sz="1000" kern="0" dirty="0" err="1">
                <a:solidFill>
                  <a:sysClr val="windowText" lastClr="000000"/>
                </a:solidFill>
                <a:latin typeface="Arial" panose="020B0604020202020204" pitchFamily="34" charset="0"/>
                <a:cs typeface="Arial" panose="020B0604020202020204" pitchFamily="34" charset="0"/>
              </a:rPr>
              <a:t>Pyr</a:t>
            </a:r>
            <a:r>
              <a:rPr lang="en-US" sz="1000" kern="0" dirty="0">
                <a:solidFill>
                  <a:sysClr val="windowText" lastClr="000000"/>
                </a:solidFill>
                <a:latin typeface="Arial" panose="020B0604020202020204" pitchFamily="34" charset="0"/>
                <a:cs typeface="Arial" panose="020B0604020202020204" pitchFamily="34" charset="0"/>
              </a:rPr>
              <a:t>-GC-MS</a:t>
            </a:r>
            <a:r>
              <a:rPr lang="lt-LT" sz="1000" kern="0" dirty="0">
                <a:solidFill>
                  <a:sysClr val="windowText" lastClr="000000"/>
                </a:solidFill>
                <a:latin typeface="Arial" panose="020B0604020202020204" pitchFamily="34" charset="0"/>
                <a:cs typeface="Arial" panose="020B0604020202020204" pitchFamily="34" charset="0"/>
              </a:rPr>
              <a:t> </a:t>
            </a:r>
            <a:r>
              <a:rPr lang="en-US" sz="1000" kern="0" dirty="0">
                <a:solidFill>
                  <a:sysClr val="windowText" lastClr="000000"/>
                </a:solidFill>
                <a:latin typeface="Arial" panose="020B0604020202020204" pitchFamily="34" charset="0"/>
                <a:cs typeface="Arial" panose="020B0604020202020204" pitchFamily="34" charset="0"/>
              </a:rPr>
              <a:t>QP2010 Series, Shimadzu </a:t>
            </a:r>
          </a:p>
        </p:txBody>
      </p:sp>
      <p:sp>
        <p:nvSpPr>
          <p:cNvPr id="16" name="Rectangle: Rounded Corners 15">
            <a:extLst>
              <a:ext uri="{FF2B5EF4-FFF2-40B4-BE49-F238E27FC236}">
                <a16:creationId xmlns:a16="http://schemas.microsoft.com/office/drawing/2014/main" id="{6C978A60-432D-B8D1-0487-48655FA28524}"/>
              </a:ext>
            </a:extLst>
          </p:cNvPr>
          <p:cNvSpPr/>
          <p:nvPr/>
        </p:nvSpPr>
        <p:spPr>
          <a:xfrm>
            <a:off x="1763688" y="2537321"/>
            <a:ext cx="1436712" cy="475758"/>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AD8CDA1-351B-B7DB-806A-E8ED36520040}"/>
              </a:ext>
            </a:extLst>
          </p:cNvPr>
          <p:cNvSpPr/>
          <p:nvPr/>
        </p:nvSpPr>
        <p:spPr>
          <a:xfrm>
            <a:off x="82408" y="2921279"/>
            <a:ext cx="1609272" cy="707886"/>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69F56A1-B3E3-C0EE-E9C5-C088468BD5B6}"/>
              </a:ext>
            </a:extLst>
          </p:cNvPr>
          <p:cNvSpPr txBox="1"/>
          <p:nvPr/>
        </p:nvSpPr>
        <p:spPr>
          <a:xfrm>
            <a:off x="6043508" y="4044228"/>
            <a:ext cx="2781422" cy="400110"/>
          </a:xfrm>
          <a:prstGeom prst="rect">
            <a:avLst/>
          </a:prstGeom>
          <a:noFill/>
          <a:ln>
            <a:solidFill>
              <a:schemeClr val="bg1"/>
            </a:solidFill>
          </a:ln>
        </p:spPr>
        <p:txBody>
          <a:bodyPr wrap="square" rtlCol="0">
            <a:spAutoFit/>
          </a:bodyPr>
          <a:lstStyle/>
          <a:p>
            <a:pPr algn="ctr"/>
            <a:r>
              <a:rPr lang="en-US" sz="1000" dirty="0">
                <a:latin typeface="+mn-lt"/>
                <a:cs typeface="Times New Roman" pitchFamily="18" charset="0"/>
              </a:rPr>
              <a:t>Inductively coupled plasma with optical emission spectrometer detector, PerkinElmer</a:t>
            </a:r>
            <a:endParaRPr lang="lt-LT" sz="1000" dirty="0">
              <a:latin typeface="+mn-lt"/>
              <a:cs typeface="Times New Roman" pitchFamily="18" charset="0"/>
            </a:endParaRPr>
          </a:p>
        </p:txBody>
      </p:sp>
      <p:sp>
        <p:nvSpPr>
          <p:cNvPr id="20" name="Rectangle: Rounded Corners 19">
            <a:extLst>
              <a:ext uri="{FF2B5EF4-FFF2-40B4-BE49-F238E27FC236}">
                <a16:creationId xmlns:a16="http://schemas.microsoft.com/office/drawing/2014/main" id="{1E69FB66-03F9-7C80-D35A-A1C053B956B5}"/>
              </a:ext>
            </a:extLst>
          </p:cNvPr>
          <p:cNvSpPr/>
          <p:nvPr/>
        </p:nvSpPr>
        <p:spPr>
          <a:xfrm>
            <a:off x="3613596" y="2133076"/>
            <a:ext cx="1782822" cy="416075"/>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A084260-3FEE-F5F5-D77F-4E9DD0A1C0DA}"/>
              </a:ext>
            </a:extLst>
          </p:cNvPr>
          <p:cNvSpPr/>
          <p:nvPr/>
        </p:nvSpPr>
        <p:spPr>
          <a:xfrm>
            <a:off x="3699746" y="4053265"/>
            <a:ext cx="1766070" cy="400110"/>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4859A5F-8B02-0EE0-3996-AA2E4C6B1664}"/>
              </a:ext>
            </a:extLst>
          </p:cNvPr>
          <p:cNvSpPr/>
          <p:nvPr/>
        </p:nvSpPr>
        <p:spPr>
          <a:xfrm>
            <a:off x="5965360" y="2061563"/>
            <a:ext cx="2743200" cy="290663"/>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9593216B-2953-EF65-35D5-B528CD2FB8AB}"/>
              </a:ext>
            </a:extLst>
          </p:cNvPr>
          <p:cNvSpPr/>
          <p:nvPr/>
        </p:nvSpPr>
        <p:spPr>
          <a:xfrm>
            <a:off x="6033268" y="4066301"/>
            <a:ext cx="2743200" cy="400110"/>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F39A88E-27B9-D803-E00C-12462C6A1984}"/>
              </a:ext>
            </a:extLst>
          </p:cNvPr>
          <p:cNvSpPr txBox="1"/>
          <p:nvPr/>
        </p:nvSpPr>
        <p:spPr>
          <a:xfrm>
            <a:off x="6001308" y="2084034"/>
            <a:ext cx="2685492" cy="246221"/>
          </a:xfrm>
          <a:prstGeom prst="rect">
            <a:avLst/>
          </a:prstGeom>
          <a:noFill/>
          <a:ln w="9525">
            <a:solidFill>
              <a:schemeClr val="bg1"/>
            </a:solidFill>
          </a:ln>
        </p:spPr>
        <p:txBody>
          <a:bodyPr wrap="square" rtlCol="0">
            <a:spAutoFit/>
          </a:bodyPr>
          <a:lstStyle/>
          <a:p>
            <a:pPr algn="ctr"/>
            <a:r>
              <a:rPr lang="en-US" sz="1000" dirty="0">
                <a:latin typeface="+mn-lt"/>
                <a:cs typeface="Times New Roman" pitchFamily="18" charset="0"/>
              </a:rPr>
              <a:t>FTIR-Raman spectrometer, Shimadzu</a:t>
            </a:r>
            <a:endParaRPr lang="lt-LT" sz="1000" dirty="0">
              <a:latin typeface="+mn-lt"/>
              <a:cs typeface="Times New Roman" pitchFamily="18" charset="0"/>
            </a:endParaRPr>
          </a:p>
        </p:txBody>
      </p:sp>
      <p:sp>
        <p:nvSpPr>
          <p:cNvPr id="25" name="TextBox 24">
            <a:extLst>
              <a:ext uri="{FF2B5EF4-FFF2-40B4-BE49-F238E27FC236}">
                <a16:creationId xmlns:a16="http://schemas.microsoft.com/office/drawing/2014/main" id="{7B186CDC-BA16-0F73-7590-1C7D63931342}"/>
              </a:ext>
            </a:extLst>
          </p:cNvPr>
          <p:cNvSpPr txBox="1"/>
          <p:nvPr/>
        </p:nvSpPr>
        <p:spPr>
          <a:xfrm>
            <a:off x="3535740" y="2171640"/>
            <a:ext cx="1891882" cy="400110"/>
          </a:xfrm>
          <a:prstGeom prst="rect">
            <a:avLst/>
          </a:prstGeom>
          <a:noFill/>
          <a:ln w="9525">
            <a:solidFill>
              <a:schemeClr val="bg1"/>
            </a:solidFill>
          </a:ln>
        </p:spPr>
        <p:txBody>
          <a:bodyPr wrap="square" rtlCol="0">
            <a:spAutoFit/>
          </a:bodyPr>
          <a:lstStyle/>
          <a:p>
            <a:pPr algn="ctr"/>
            <a:r>
              <a:rPr lang="en-US" sz="1000" kern="0" dirty="0">
                <a:solidFill>
                  <a:sysClr val="windowText" lastClr="000000"/>
                </a:solidFill>
                <a:latin typeface="+mn-lt"/>
                <a:cs typeface="Times New Roman" pitchFamily="18" charset="0"/>
              </a:rPr>
              <a:t>UPLC-MS, </a:t>
            </a:r>
            <a:r>
              <a:rPr lang="en-US" sz="1000" kern="0" dirty="0" err="1">
                <a:solidFill>
                  <a:sysClr val="windowText" lastClr="000000"/>
                </a:solidFill>
                <a:latin typeface="+mn-lt"/>
                <a:cs typeface="Times New Roman" pitchFamily="18" charset="0"/>
              </a:rPr>
              <a:t>Xevo</a:t>
            </a:r>
            <a:r>
              <a:rPr lang="en-US" sz="1000" kern="0" dirty="0">
                <a:solidFill>
                  <a:sysClr val="windowText" lastClr="000000"/>
                </a:solidFill>
                <a:latin typeface="+mn-lt"/>
                <a:cs typeface="Times New Roman" pitchFamily="18" charset="0"/>
              </a:rPr>
              <a:t> G2-XS </a:t>
            </a:r>
            <a:r>
              <a:rPr lang="en-US" sz="1000" kern="0" dirty="0" err="1">
                <a:solidFill>
                  <a:sysClr val="windowText" lastClr="000000"/>
                </a:solidFill>
                <a:latin typeface="+mn-lt"/>
                <a:cs typeface="Times New Roman" pitchFamily="18" charset="0"/>
              </a:rPr>
              <a:t>QTof</a:t>
            </a:r>
            <a:r>
              <a:rPr lang="en-US" sz="1000" kern="0" dirty="0">
                <a:solidFill>
                  <a:sysClr val="windowText" lastClr="000000"/>
                </a:solidFill>
                <a:latin typeface="+mn-lt"/>
                <a:cs typeface="Times New Roman" pitchFamily="18" charset="0"/>
              </a:rPr>
              <a:t>, Waters</a:t>
            </a:r>
            <a:endParaRPr lang="lt-LT" sz="1050" dirty="0">
              <a:latin typeface="+mn-lt"/>
            </a:endParaRPr>
          </a:p>
        </p:txBody>
      </p:sp>
      <p:sp>
        <p:nvSpPr>
          <p:cNvPr id="26" name="TextBox 25">
            <a:extLst>
              <a:ext uri="{FF2B5EF4-FFF2-40B4-BE49-F238E27FC236}">
                <a16:creationId xmlns:a16="http://schemas.microsoft.com/office/drawing/2014/main" id="{598B2976-3E7A-68B4-5B92-F8B8B0D3BE8E}"/>
              </a:ext>
            </a:extLst>
          </p:cNvPr>
          <p:cNvSpPr txBox="1"/>
          <p:nvPr/>
        </p:nvSpPr>
        <p:spPr>
          <a:xfrm>
            <a:off x="3727212" y="4037626"/>
            <a:ext cx="1689576" cy="400110"/>
          </a:xfrm>
          <a:prstGeom prst="rect">
            <a:avLst/>
          </a:prstGeom>
          <a:noFill/>
          <a:ln>
            <a:solidFill>
              <a:schemeClr val="bg1"/>
            </a:solidFill>
          </a:ln>
        </p:spPr>
        <p:txBody>
          <a:bodyPr wrap="square" rtlCol="0">
            <a:spAutoFit/>
          </a:bodyPr>
          <a:lstStyle/>
          <a:p>
            <a:pPr algn="ctr"/>
            <a:r>
              <a:rPr lang="lt-LT" sz="1000" dirty="0">
                <a:latin typeface="+mn-lt"/>
                <a:cs typeface="Times New Roman" pitchFamily="18" charset="0"/>
              </a:rPr>
              <a:t>CHNS-O </a:t>
            </a:r>
            <a:r>
              <a:rPr lang="lt-LT" sz="1000" dirty="0" err="1">
                <a:latin typeface="+mn-lt"/>
                <a:cs typeface="Times New Roman" pitchFamily="18" charset="0"/>
              </a:rPr>
              <a:t>elemental</a:t>
            </a:r>
            <a:r>
              <a:rPr lang="lt-LT" sz="1000" dirty="0">
                <a:latin typeface="+mn-lt"/>
                <a:cs typeface="Times New Roman" pitchFamily="18" charset="0"/>
              </a:rPr>
              <a:t> </a:t>
            </a:r>
            <a:r>
              <a:rPr lang="lt-LT" sz="1000" dirty="0" err="1">
                <a:latin typeface="+mn-lt"/>
                <a:cs typeface="Times New Roman" pitchFamily="18" charset="0"/>
              </a:rPr>
              <a:t>analyzer</a:t>
            </a:r>
            <a:r>
              <a:rPr lang="lt-LT" sz="1000" dirty="0">
                <a:latin typeface="+mn-lt"/>
                <a:cs typeface="Times New Roman" pitchFamily="18" charset="0"/>
              </a:rPr>
              <a:t>, </a:t>
            </a:r>
            <a:r>
              <a:rPr lang="lt-LT" sz="1000" dirty="0" err="1">
                <a:latin typeface="+mn-lt"/>
                <a:cs typeface="Times New Roman" pitchFamily="18" charset="0"/>
              </a:rPr>
              <a:t>Costech</a:t>
            </a:r>
            <a:r>
              <a:rPr lang="lt-LT" sz="1000" dirty="0">
                <a:latin typeface="+mn-lt"/>
                <a:cs typeface="Times New Roman" pitchFamily="18" charset="0"/>
              </a:rPr>
              <a:t> </a:t>
            </a:r>
            <a:r>
              <a:rPr lang="en-US" sz="1000" dirty="0">
                <a:latin typeface="+mn-lt"/>
                <a:cs typeface="Times New Roman" pitchFamily="18" charset="0"/>
              </a:rPr>
              <a:t>I</a:t>
            </a:r>
            <a:r>
              <a:rPr lang="lt-LT" sz="1000" dirty="0" err="1">
                <a:latin typeface="+mn-lt"/>
                <a:cs typeface="Times New Roman" pitchFamily="18" charset="0"/>
              </a:rPr>
              <a:t>nstruments</a:t>
            </a:r>
            <a:endParaRPr lang="lt-LT" sz="1000" dirty="0">
              <a:latin typeface="+mn-lt"/>
              <a:cs typeface="Times New Roman" pitchFamily="18" charset="0"/>
            </a:endParaRPr>
          </a:p>
        </p:txBody>
      </p:sp>
      <p:sp>
        <p:nvSpPr>
          <p:cNvPr id="9" name="Rectangle: Rounded Corners 8">
            <a:extLst>
              <a:ext uri="{FF2B5EF4-FFF2-40B4-BE49-F238E27FC236}">
                <a16:creationId xmlns:a16="http://schemas.microsoft.com/office/drawing/2014/main" id="{F7DA956E-88B8-F2D0-6CF3-B7B8C3B982F5}"/>
              </a:ext>
            </a:extLst>
          </p:cNvPr>
          <p:cNvSpPr/>
          <p:nvPr/>
        </p:nvSpPr>
        <p:spPr>
          <a:xfrm>
            <a:off x="1499384" y="4277647"/>
            <a:ext cx="2030374" cy="188764"/>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9F9F24C-48DB-D564-9BCC-1C05C1CCFA21}"/>
              </a:ext>
            </a:extLst>
          </p:cNvPr>
          <p:cNvSpPr txBox="1"/>
          <p:nvPr/>
        </p:nvSpPr>
        <p:spPr>
          <a:xfrm>
            <a:off x="1171825" y="4253320"/>
            <a:ext cx="2685492" cy="246221"/>
          </a:xfrm>
          <a:prstGeom prst="rect">
            <a:avLst/>
          </a:prstGeom>
          <a:noFill/>
          <a:ln w="9525">
            <a:solidFill>
              <a:schemeClr val="bg1"/>
            </a:solidFill>
          </a:ln>
        </p:spPr>
        <p:txBody>
          <a:bodyPr wrap="square" rtlCol="0">
            <a:spAutoFit/>
          </a:bodyPr>
          <a:lstStyle/>
          <a:p>
            <a:pPr algn="ctr"/>
            <a:r>
              <a:rPr lang="en-US" sz="1000" dirty="0">
                <a:cs typeface="Times New Roman" pitchFamily="18" charset="0"/>
              </a:rPr>
              <a:t>Ion chromatograph</a:t>
            </a:r>
            <a:r>
              <a:rPr lang="en-US" sz="1000" dirty="0">
                <a:latin typeface="+mn-lt"/>
                <a:cs typeface="Times New Roman" pitchFamily="18" charset="0"/>
              </a:rPr>
              <a:t>, Shimadzu</a:t>
            </a:r>
            <a:endParaRPr lang="lt-LT" sz="1000" dirty="0">
              <a:latin typeface="+mn-lt"/>
              <a:cs typeface="Times New Roman" pitchFamily="18" charset="0"/>
            </a:endParaRPr>
          </a:p>
        </p:txBody>
      </p:sp>
    </p:spTree>
    <p:extLst>
      <p:ext uri="{BB962C8B-B14F-4D97-AF65-F5344CB8AC3E}">
        <p14:creationId xmlns:p14="http://schemas.microsoft.com/office/powerpoint/2010/main" val="569638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20479-F92D-E88C-03B6-39260DD2482A}"/>
              </a:ext>
            </a:extLst>
          </p:cNvPr>
          <p:cNvSpPr>
            <a:spLocks noGrp="1"/>
          </p:cNvSpPr>
          <p:nvPr>
            <p:ph type="title"/>
          </p:nvPr>
        </p:nvSpPr>
        <p:spPr>
          <a:xfrm>
            <a:off x="457200" y="-9044"/>
            <a:ext cx="7427168" cy="429657"/>
          </a:xfrm>
        </p:spPr>
        <p:txBody>
          <a:bodyPr/>
          <a:lstStyle/>
          <a:p>
            <a:r>
              <a:rPr lang="en-US" sz="2400" dirty="0">
                <a:solidFill>
                  <a:schemeClr val="tx1"/>
                </a:solidFill>
                <a:latin typeface="Abadi" panose="020B0604020104020204" pitchFamily="34" charset="0"/>
              </a:rPr>
              <a:t>Introduction</a:t>
            </a:r>
          </a:p>
        </p:txBody>
      </p:sp>
      <p:graphicFrame>
        <p:nvGraphicFramePr>
          <p:cNvPr id="9" name="Content Placeholder 8">
            <a:extLst>
              <a:ext uri="{FF2B5EF4-FFF2-40B4-BE49-F238E27FC236}">
                <a16:creationId xmlns:a16="http://schemas.microsoft.com/office/drawing/2014/main" id="{45E2DB7E-394C-F74C-E9D5-FA696CD51AEE}"/>
              </a:ext>
            </a:extLst>
          </p:cNvPr>
          <p:cNvGraphicFramePr>
            <a:graphicFrameLocks noGrp="1"/>
          </p:cNvGraphicFramePr>
          <p:nvPr>
            <p:ph idx="1"/>
            <p:extLst>
              <p:ext uri="{D42A27DB-BD31-4B8C-83A1-F6EECF244321}">
                <p14:modId xmlns:p14="http://schemas.microsoft.com/office/powerpoint/2010/main" val="1210640904"/>
              </p:ext>
            </p:extLst>
          </p:nvPr>
        </p:nvGraphicFramePr>
        <p:xfrm>
          <a:off x="107504" y="420614"/>
          <a:ext cx="8928993" cy="3865012"/>
        </p:xfrm>
        <a:graphic>
          <a:graphicData uri="http://schemas.openxmlformats.org/drawingml/2006/table">
            <a:tbl>
              <a:tblPr firstRow="1" firstCol="1" bandRow="1"/>
              <a:tblGrid>
                <a:gridCol w="2976331">
                  <a:extLst>
                    <a:ext uri="{9D8B030D-6E8A-4147-A177-3AD203B41FA5}">
                      <a16:colId xmlns:a16="http://schemas.microsoft.com/office/drawing/2014/main" val="1576834083"/>
                    </a:ext>
                  </a:extLst>
                </a:gridCol>
                <a:gridCol w="2976331">
                  <a:extLst>
                    <a:ext uri="{9D8B030D-6E8A-4147-A177-3AD203B41FA5}">
                      <a16:colId xmlns:a16="http://schemas.microsoft.com/office/drawing/2014/main" val="1430948285"/>
                    </a:ext>
                  </a:extLst>
                </a:gridCol>
                <a:gridCol w="2976331">
                  <a:extLst>
                    <a:ext uri="{9D8B030D-6E8A-4147-A177-3AD203B41FA5}">
                      <a16:colId xmlns:a16="http://schemas.microsoft.com/office/drawing/2014/main" val="57439169"/>
                    </a:ext>
                  </a:extLst>
                </a:gridCol>
              </a:tblGrid>
              <a:tr h="3865012">
                <a:tc>
                  <a:txBody>
                    <a:bodyPr/>
                    <a:lstStyle/>
                    <a:p>
                      <a:pPr marL="0" marR="0">
                        <a:lnSpc>
                          <a:spcPct val="115000"/>
                        </a:lnSpc>
                        <a:spcAft>
                          <a:spcPts val="1000"/>
                        </a:spcAft>
                        <a:buNone/>
                      </a:pPr>
                      <a:r>
                        <a:rPr lang="en-US" sz="11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algn="l">
                        <a:lnSpc>
                          <a:spcPct val="100000"/>
                        </a:lnSpc>
                        <a:spcAft>
                          <a:spcPts val="0"/>
                        </a:spcAft>
                        <a:buNone/>
                      </a:pPr>
                      <a:r>
                        <a:rPr lang="en-US" sz="1200" b="1" dirty="0">
                          <a:effectLst/>
                          <a:latin typeface="Cambria" panose="02040503050406030204" pitchFamily="18" charset="0"/>
                          <a:ea typeface="MS Mincho" panose="02020609040205080304" pitchFamily="49" charset="-128"/>
                          <a:cs typeface="Times New Roman" panose="02020603050405020304" pitchFamily="18" charset="0"/>
                        </a:rPr>
                        <a:t>Challenges of modern agriculture</a:t>
                      </a:r>
                      <a:br>
                        <a:rPr lang="en-US" sz="1200" b="1" dirty="0">
                          <a:effectLst/>
                          <a:latin typeface="Cambria" panose="02040503050406030204" pitchFamily="18" charset="0"/>
                          <a:ea typeface="MS Mincho" panose="02020609040205080304" pitchFamily="49" charset="-128"/>
                          <a:cs typeface="Times New Roman" panose="02020603050405020304" pitchFamily="18" charset="0"/>
                        </a:rPr>
                      </a:br>
                      <a:endParaRPr lang="en-US" sz="1400" dirty="0">
                        <a:solidFill>
                          <a:srgbClr val="00B050"/>
                        </a:solidFill>
                        <a:effectLst/>
                        <a:latin typeface="Abadi" panose="020B0604020104020204" pitchFamily="34" charset="0"/>
                        <a:ea typeface="MS Mincho" panose="02020609040205080304" pitchFamily="49" charset="-128"/>
                        <a:cs typeface="Times New Roman" panose="02020603050405020304" pitchFamily="18" charset="0"/>
                      </a:endParaRPr>
                    </a:p>
                    <a:p>
                      <a:pPr marL="171450" marR="0" indent="-171450" algn="l">
                        <a:lnSpc>
                          <a:spcPct val="100000"/>
                        </a:lnSpc>
                        <a:spcAft>
                          <a:spcPts val="0"/>
                        </a:spcAft>
                        <a:buFont typeface="Wingdings" panose="05000000000000000000" pitchFamily="2" charset="2"/>
                        <a:buChar char="q"/>
                      </a:pPr>
                      <a:r>
                        <a:rPr lang="en-US" sz="1400" dirty="0">
                          <a:solidFill>
                            <a:srgbClr val="00B050"/>
                          </a:solidFill>
                          <a:effectLst/>
                          <a:latin typeface="Abadi" panose="020B0604020104020204" pitchFamily="34" charset="0"/>
                          <a:ea typeface="MS Mincho" panose="02020609040205080304" pitchFamily="49" charset="-128"/>
                          <a:cs typeface="Times New Roman" panose="02020603050405020304" pitchFamily="18" charset="0"/>
                        </a:rPr>
                        <a:t>Soil degradation and nutrient depletion</a:t>
                      </a:r>
                    </a:p>
                    <a:p>
                      <a:pPr marL="171450" marR="0" indent="-171450" algn="l">
                        <a:lnSpc>
                          <a:spcPct val="100000"/>
                        </a:lnSpc>
                        <a:spcAft>
                          <a:spcPts val="0"/>
                        </a:spcAft>
                        <a:buFont typeface="Wingdings" panose="05000000000000000000" pitchFamily="2" charset="2"/>
                        <a:buChar char="q"/>
                      </a:pPr>
                      <a:r>
                        <a:rPr lang="en-US" sz="1400" dirty="0">
                          <a:solidFill>
                            <a:srgbClr val="00B050"/>
                          </a:solidFill>
                          <a:effectLst/>
                          <a:latin typeface="Abadi" panose="020B0604020104020204" pitchFamily="34" charset="0"/>
                          <a:ea typeface="MS Mincho" panose="02020609040205080304" pitchFamily="49" charset="-128"/>
                          <a:cs typeface="Times New Roman" panose="02020603050405020304" pitchFamily="18" charset="0"/>
                        </a:rPr>
                        <a:t>Microbial decline and biodiversity loss</a:t>
                      </a:r>
                    </a:p>
                    <a:p>
                      <a:pPr marL="171450" marR="0" indent="-171450" algn="l">
                        <a:lnSpc>
                          <a:spcPct val="100000"/>
                        </a:lnSpc>
                        <a:spcAft>
                          <a:spcPts val="0"/>
                        </a:spcAft>
                        <a:buFont typeface="Wingdings" panose="05000000000000000000" pitchFamily="2" charset="2"/>
                        <a:buChar char="q"/>
                      </a:pPr>
                      <a:r>
                        <a:rPr lang="en-US" sz="1400" dirty="0">
                          <a:solidFill>
                            <a:srgbClr val="00B050"/>
                          </a:solidFill>
                          <a:effectLst/>
                          <a:latin typeface="Abadi" panose="020B0604020104020204" pitchFamily="34" charset="0"/>
                          <a:ea typeface="MS Mincho" panose="02020609040205080304" pitchFamily="49" charset="-128"/>
                          <a:cs typeface="Times New Roman" panose="02020603050405020304" pitchFamily="18" charset="0"/>
                        </a:rPr>
                        <a:t>Accumulation of pollutants ( agrochemicals, heavy metals, microplastics) and GHG emissions</a:t>
                      </a:r>
                    </a:p>
                    <a:p>
                      <a:pPr marL="171450" marR="0" indent="-171450" algn="l">
                        <a:lnSpc>
                          <a:spcPct val="100000"/>
                        </a:lnSpc>
                        <a:spcAft>
                          <a:spcPts val="0"/>
                        </a:spcAft>
                        <a:buFont typeface="Wingdings" panose="05000000000000000000" pitchFamily="2" charset="2"/>
                        <a:buChar char="q"/>
                      </a:pPr>
                      <a:r>
                        <a:rPr lang="en-US" sz="1400" dirty="0">
                          <a:solidFill>
                            <a:srgbClr val="00B050"/>
                          </a:solidFill>
                          <a:effectLst/>
                          <a:latin typeface="Abadi" panose="020B0604020104020204" pitchFamily="34" charset="0"/>
                          <a:ea typeface="MS Mincho" panose="02020609040205080304" pitchFamily="49" charset="-128"/>
                          <a:cs typeface="Times New Roman" panose="02020603050405020304" pitchFamily="18" charset="0"/>
                        </a:rPr>
                        <a:t>Inefficient utilization of agricultural and agro‑industrial waste</a:t>
                      </a:r>
                    </a:p>
                    <a:p>
                      <a:pPr marL="171450" marR="0" indent="-171450" algn="l">
                        <a:lnSpc>
                          <a:spcPct val="100000"/>
                        </a:lnSpc>
                        <a:spcAft>
                          <a:spcPts val="0"/>
                        </a:spcAft>
                        <a:buFont typeface="Wingdings" panose="05000000000000000000" pitchFamily="2" charset="2"/>
                        <a:buChar char="q"/>
                      </a:pPr>
                      <a:r>
                        <a:rPr lang="en-US" sz="1400" dirty="0">
                          <a:solidFill>
                            <a:srgbClr val="00B050"/>
                          </a:solidFill>
                          <a:effectLst/>
                          <a:latin typeface="Abadi" panose="020B0604020104020204" pitchFamily="34" charset="0"/>
                          <a:ea typeface="MS Mincho" panose="02020609040205080304" pitchFamily="49" charset="-128"/>
                          <a:cs typeface="Times New Roman" panose="02020603050405020304" pitchFamily="18" charset="0"/>
                        </a:rPr>
                        <a:t>Dependence on non‑renewable inputs and energy‑intensive systems</a:t>
                      </a:r>
                    </a:p>
                    <a:p>
                      <a:pPr marL="0" marR="0">
                        <a:lnSpc>
                          <a:spcPct val="115000"/>
                        </a:lnSpc>
                        <a:spcAft>
                          <a:spcPts val="1000"/>
                        </a:spcAft>
                        <a:buNone/>
                      </a:pP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15000"/>
                        </a:lnSpc>
                        <a:spcAft>
                          <a:spcPts val="1000"/>
                        </a:spcAft>
                        <a:buNone/>
                      </a:pPr>
                      <a:r>
                        <a:rPr lang="en-US" sz="11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algn="ctr">
                        <a:lnSpc>
                          <a:spcPct val="115000"/>
                        </a:lnSpc>
                        <a:spcAft>
                          <a:spcPts val="1000"/>
                        </a:spcAft>
                        <a:buNone/>
                      </a:pPr>
                      <a:br>
                        <a:rPr lang="en-US" sz="1200" b="1" dirty="0">
                          <a:effectLst/>
                          <a:latin typeface="Cambria" panose="02040503050406030204" pitchFamily="18" charset="0"/>
                          <a:ea typeface="MS Mincho" panose="02020609040205080304" pitchFamily="49" charset="-128"/>
                          <a:cs typeface="Times New Roman" panose="02020603050405020304" pitchFamily="18" charset="0"/>
                        </a:rPr>
                      </a:b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noFill/>
                  </a:tcPr>
                </a:tc>
                <a:tc>
                  <a:txBody>
                    <a:bodyPr/>
                    <a:lstStyle/>
                    <a:p>
                      <a:pPr marL="0" marR="0">
                        <a:lnSpc>
                          <a:spcPct val="115000"/>
                        </a:lnSpc>
                        <a:spcAft>
                          <a:spcPts val="1000"/>
                        </a:spcAft>
                        <a:buNone/>
                      </a:pPr>
                      <a:r>
                        <a:rPr lang="en-US" sz="1100" dirty="0">
                          <a:effectLst/>
                          <a:latin typeface="Cambria" panose="02040503050406030204" pitchFamily="18" charset="0"/>
                          <a:ea typeface="MS Mincho" panose="02020609040205080304" pitchFamily="49" charset="-128"/>
                          <a:cs typeface="Times New Roman" panose="02020603050405020304" pitchFamily="18" charset="0"/>
                        </a:rPr>
                        <a:t> </a:t>
                      </a:r>
                    </a:p>
                  </a:txBody>
                  <a:tcPr marL="68580" marR="68580" marT="0" marB="0">
                    <a:lnL>
                      <a:noFill/>
                    </a:lnL>
                    <a:lnR>
                      <a:noFill/>
                    </a:lnR>
                    <a:lnT>
                      <a:noFill/>
                    </a:lnT>
                    <a:lnB>
                      <a:noFill/>
                    </a:lnB>
                    <a:noFill/>
                  </a:tcPr>
                </a:tc>
                <a:extLst>
                  <a:ext uri="{0D108BD9-81ED-4DB2-BD59-A6C34878D82A}">
                    <a16:rowId xmlns:a16="http://schemas.microsoft.com/office/drawing/2014/main" val="3960940123"/>
                  </a:ext>
                </a:extLst>
              </a:tr>
            </a:tbl>
          </a:graphicData>
        </a:graphic>
      </p:graphicFrame>
      <p:sp>
        <p:nvSpPr>
          <p:cNvPr id="4" name="Slide Number Placeholder 3">
            <a:extLst>
              <a:ext uri="{FF2B5EF4-FFF2-40B4-BE49-F238E27FC236}">
                <a16:creationId xmlns:a16="http://schemas.microsoft.com/office/drawing/2014/main" id="{3673E233-D0B4-B489-6DFD-FBDC9A14D60F}"/>
              </a:ext>
            </a:extLst>
          </p:cNvPr>
          <p:cNvSpPr>
            <a:spLocks noGrp="1"/>
          </p:cNvSpPr>
          <p:nvPr>
            <p:ph type="sldNum" sz="quarter" idx="12"/>
          </p:nvPr>
        </p:nvSpPr>
        <p:spPr/>
        <p:txBody>
          <a:bodyPr/>
          <a:lstStyle/>
          <a:p>
            <a:fld id="{A226E2A6-6D93-4997-8D45-933F879E6E5B}" type="slidenum">
              <a:rPr lang="lt-LT" smtClean="0"/>
              <a:pPr/>
              <a:t>5</a:t>
            </a:fld>
            <a:endParaRPr lang="lt-LT" dirty="0"/>
          </a:p>
        </p:txBody>
      </p:sp>
      <p:pic>
        <p:nvPicPr>
          <p:cNvPr id="16" name="Picture 15" descr="A diagram of a waste processing process&#10;&#10;AI-generated content may be incorrect.">
            <a:extLst>
              <a:ext uri="{FF2B5EF4-FFF2-40B4-BE49-F238E27FC236}">
                <a16:creationId xmlns:a16="http://schemas.microsoft.com/office/drawing/2014/main" id="{5F835522-9231-3E88-5078-03BDAD98FB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420613"/>
            <a:ext cx="5946549" cy="3865013"/>
          </a:xfrm>
          <a:prstGeom prst="rect">
            <a:avLst/>
          </a:prstGeom>
          <a:noFill/>
          <a:ln>
            <a:noFill/>
          </a:ln>
        </p:spPr>
      </p:pic>
    </p:spTree>
    <p:extLst>
      <p:ext uri="{BB962C8B-B14F-4D97-AF65-F5344CB8AC3E}">
        <p14:creationId xmlns:p14="http://schemas.microsoft.com/office/powerpoint/2010/main" val="2705178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FFA8A-D092-40F8-9244-F44270172A28}"/>
              </a:ext>
            </a:extLst>
          </p:cNvPr>
          <p:cNvSpPr>
            <a:spLocks noGrp="1"/>
          </p:cNvSpPr>
          <p:nvPr>
            <p:ph type="title"/>
          </p:nvPr>
        </p:nvSpPr>
        <p:spPr>
          <a:xfrm>
            <a:off x="401266" y="279222"/>
            <a:ext cx="8594387" cy="370100"/>
          </a:xfrm>
        </p:spPr>
        <p:txBody>
          <a:bodyPr/>
          <a:lstStyle/>
          <a:p>
            <a:r>
              <a:rPr lang="en-US" sz="2400" b="1" i="1" dirty="0">
                <a:solidFill>
                  <a:schemeClr val="tx1"/>
                </a:solidFill>
                <a:latin typeface="Abadi" panose="020B0604020104020204" pitchFamily="34" charset="0"/>
                <a:cs typeface="Times New Roman" panose="02020603050405020304" pitchFamily="18" charset="0"/>
              </a:rPr>
              <a:t>Relevance of research</a:t>
            </a:r>
            <a:br>
              <a:rPr lang="en-US" sz="2400" b="1" i="1" dirty="0">
                <a:solidFill>
                  <a:schemeClr val="tx1"/>
                </a:solidFill>
                <a:latin typeface="Abadi" panose="020B0604020104020204" pitchFamily="34" charset="0"/>
                <a:cs typeface="Times New Roman" panose="02020603050405020304" pitchFamily="18" charset="0"/>
              </a:rPr>
            </a:br>
            <a:r>
              <a:rPr lang="en-GB" sz="2400" b="1" dirty="0">
                <a:solidFill>
                  <a:schemeClr val="tx1"/>
                </a:solidFill>
                <a:latin typeface="Abadi" panose="020B0604020104020204" pitchFamily="34" charset="0"/>
                <a:ea typeface="Calibri" panose="020F0502020204030204" pitchFamily="34" charset="0"/>
                <a:cs typeface="Times New Roman" panose="02020603050405020304" pitchFamily="18" charset="0"/>
              </a:rPr>
              <a:t>Interconnection between waste recycling and agriculture</a:t>
            </a:r>
            <a:br>
              <a:rPr lang="en-GB"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br>
              <a:rPr lang="en-US" sz="1500" b="1" i="1" dirty="0"/>
            </a:br>
            <a:endParaRPr lang="en-US" sz="1500" b="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4FB102E1-1A94-46DF-9222-636957A18FAC}"/>
              </a:ext>
            </a:extLst>
          </p:cNvPr>
          <p:cNvSpPr>
            <a:spLocks noGrp="1"/>
          </p:cNvSpPr>
          <p:nvPr>
            <p:ph type="sldNum" sz="quarter" idx="12"/>
          </p:nvPr>
        </p:nvSpPr>
        <p:spPr/>
        <p:txBody>
          <a:bodyPr/>
          <a:lstStyle/>
          <a:p>
            <a:fld id="{A226E2A6-6D93-4997-8D45-933F879E6E5B}" type="slidenum">
              <a:rPr lang="lt-LT" smtClean="0"/>
              <a:pPr/>
              <a:t>6</a:t>
            </a:fld>
            <a:endParaRPr lang="lt-LT"/>
          </a:p>
        </p:txBody>
      </p:sp>
      <p:graphicFrame>
        <p:nvGraphicFramePr>
          <p:cNvPr id="4" name="Diagram 3">
            <a:extLst>
              <a:ext uri="{FF2B5EF4-FFF2-40B4-BE49-F238E27FC236}">
                <a16:creationId xmlns:a16="http://schemas.microsoft.com/office/drawing/2014/main" id="{015CEEB1-6CA8-4CCB-AC8D-80BB5C9C1DF5}"/>
              </a:ext>
            </a:extLst>
          </p:cNvPr>
          <p:cNvGraphicFramePr/>
          <p:nvPr>
            <p:extLst>
              <p:ext uri="{D42A27DB-BD31-4B8C-83A1-F6EECF244321}">
                <p14:modId xmlns:p14="http://schemas.microsoft.com/office/powerpoint/2010/main" val="616645628"/>
              </p:ext>
            </p:extLst>
          </p:nvPr>
        </p:nvGraphicFramePr>
        <p:xfrm>
          <a:off x="65661" y="751461"/>
          <a:ext cx="8791373" cy="3312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llout: Up Arrow 7">
            <a:extLst>
              <a:ext uri="{FF2B5EF4-FFF2-40B4-BE49-F238E27FC236}">
                <a16:creationId xmlns:a16="http://schemas.microsoft.com/office/drawing/2014/main" id="{96085F47-3EC8-49DC-9F6F-5C4297B93156}"/>
              </a:ext>
            </a:extLst>
          </p:cNvPr>
          <p:cNvSpPr/>
          <p:nvPr/>
        </p:nvSpPr>
        <p:spPr>
          <a:xfrm>
            <a:off x="3607744" y="4063728"/>
            <a:ext cx="1590473" cy="800550"/>
          </a:xfrm>
          <a:prstGeom prst="upArrowCallo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Times New Roman" panose="02020603050405020304" pitchFamily="18" charset="0"/>
              <a:cs typeface="Times New Roman" panose="02020603050405020304" pitchFamily="18" charset="0"/>
            </a:endParaRPr>
          </a:p>
          <a:p>
            <a:pPr algn="ctr"/>
            <a:r>
              <a:rPr lang="en-US" sz="1600" b="1" dirty="0">
                <a:solidFill>
                  <a:srgbClr val="FF0000"/>
                </a:solidFill>
                <a:latin typeface="Times New Roman" panose="02020603050405020304" pitchFamily="18" charset="0"/>
                <a:cs typeface="Times New Roman" panose="02020603050405020304" pitchFamily="18" charset="0"/>
              </a:rPr>
              <a:t>Livestock waste digestate</a:t>
            </a:r>
            <a:endParaRPr lang="lt-LT" sz="1600" b="1" dirty="0">
              <a:solidFill>
                <a:srgbClr val="FF0000"/>
              </a:solidFill>
              <a:latin typeface="Times New Roman" panose="02020603050405020304" pitchFamily="18" charset="0"/>
              <a:cs typeface="Times New Roman" panose="02020603050405020304" pitchFamily="18" charset="0"/>
            </a:endParaRPr>
          </a:p>
          <a:p>
            <a:pPr algn="ctr"/>
            <a:endParaRPr lang="en-US" sz="105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5092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E1D122C-DDE6-4968-BA64-4E0E136AE1C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68B955C-6C68-415A-B46C-198955746CF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1918B28B-54BD-4E7E-85EA-35CA99862F80}"/>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845E1CF5-2E5E-4592-911E-231494DC49D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3A4BB172-9BB6-43BF-9424-02B15E1909D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09D105C9-702E-4D81-AF1B-188DFFB08F4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80E49F33-28CD-4D5A-9893-88799D3CBFC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A2834192-7F0B-4425-81AE-77D17AF358C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40E8E79A-5FB2-4B1B-862C-AD12BF09EE0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792E2C24-2576-41FA-ADDD-87DDDB1AB048}"/>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73CE50D7-95A0-4222-91AF-DCD019C01EF6}"/>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D3B12762-7920-4128-9614-45EFEAF8C464}"/>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16891D0A-77D5-4520-B71D-5A19A2CF585D}"/>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6A0-DA7D-7C1F-4D82-C8745E6EA34A}"/>
              </a:ext>
            </a:extLst>
          </p:cNvPr>
          <p:cNvSpPr>
            <a:spLocks noGrp="1"/>
          </p:cNvSpPr>
          <p:nvPr>
            <p:ph type="title"/>
          </p:nvPr>
        </p:nvSpPr>
        <p:spPr>
          <a:xfrm>
            <a:off x="457200" y="-29801"/>
            <a:ext cx="8229600" cy="441311"/>
          </a:xfrm>
        </p:spPr>
        <p:txBody>
          <a:bodyPr/>
          <a:lstStyle/>
          <a:p>
            <a:r>
              <a:rPr lang="en-US" sz="2400" dirty="0">
                <a:latin typeface="Abadi" panose="020B0604020104020204" pitchFamily="34" charset="0"/>
              </a:rPr>
              <a:t>Study 1</a:t>
            </a:r>
          </a:p>
        </p:txBody>
      </p:sp>
      <p:sp>
        <p:nvSpPr>
          <p:cNvPr id="3" name="Content Placeholder 2">
            <a:extLst>
              <a:ext uri="{FF2B5EF4-FFF2-40B4-BE49-F238E27FC236}">
                <a16:creationId xmlns:a16="http://schemas.microsoft.com/office/drawing/2014/main" id="{95B62782-F3FF-0021-2F04-38BB6C7BAD55}"/>
              </a:ext>
            </a:extLst>
          </p:cNvPr>
          <p:cNvSpPr>
            <a:spLocks noGrp="1"/>
          </p:cNvSpPr>
          <p:nvPr>
            <p:ph idx="1"/>
          </p:nvPr>
        </p:nvSpPr>
        <p:spPr>
          <a:xfrm>
            <a:off x="179512" y="627534"/>
            <a:ext cx="8229600" cy="3641452"/>
          </a:xfrm>
        </p:spPr>
        <p:txBody>
          <a:bodyPr>
            <a:normAutofit/>
          </a:bodyPr>
          <a:lstStyle/>
          <a:p>
            <a:pPr marL="0" indent="0" algn="just">
              <a:buNone/>
            </a:pPr>
            <a:r>
              <a:rPr lang="en-US" sz="2400" dirty="0">
                <a:solidFill>
                  <a:schemeClr val="tx1"/>
                </a:solidFill>
                <a:latin typeface="Abadi" panose="020B0604020104020204" pitchFamily="34" charset="0"/>
              </a:rPr>
              <a:t>Aim:</a:t>
            </a:r>
          </a:p>
          <a:p>
            <a:pPr marL="0" indent="0" algn="just">
              <a:buNone/>
            </a:pPr>
            <a:r>
              <a:rPr lang="en-US" sz="1800" dirty="0">
                <a:solidFill>
                  <a:schemeClr val="tx1"/>
                </a:solidFill>
                <a:latin typeface="Abadi" panose="020B0604020104020204" pitchFamily="34" charset="0"/>
              </a:rPr>
              <a:t>To evaluate the effect of animal manure digestates on the soil quality, microbial activity, greenhouse gas emissions, and productivity of agricultural crops.</a:t>
            </a:r>
          </a:p>
          <a:p>
            <a:pPr marL="0" indent="0" algn="just">
              <a:buNone/>
            </a:pPr>
            <a:r>
              <a:rPr lang="en-US" sz="2400" dirty="0">
                <a:solidFill>
                  <a:schemeClr val="tx1"/>
                </a:solidFill>
                <a:latin typeface="Abadi" panose="020B0604020104020204" pitchFamily="34" charset="0"/>
              </a:rPr>
              <a:t>Hypothesis:</a:t>
            </a:r>
          </a:p>
          <a:p>
            <a:pPr marL="0" indent="0" algn="just">
              <a:buNone/>
            </a:pPr>
            <a:r>
              <a:rPr lang="en-US" sz="1800" dirty="0">
                <a:solidFill>
                  <a:schemeClr val="tx1"/>
                </a:solidFill>
                <a:latin typeface="Abadi" panose="020B0604020104020204" pitchFamily="34" charset="0"/>
              </a:rPr>
              <a:t>It was hypothesized that the application of different types of animal waste digestate would reduce the emissions of GHG, improve soil microbial activity, and increase yield and quality of agricultural crops compared to synthetic nitrogen fertilizer in the soil. </a:t>
            </a:r>
          </a:p>
          <a:p>
            <a:pPr marL="0" indent="0">
              <a:buNone/>
            </a:pPr>
            <a:endParaRPr lang="en-US" sz="2400" dirty="0">
              <a:latin typeface="Abadi" panose="020B0604020104020204" pitchFamily="34" charset="0"/>
            </a:endParaRPr>
          </a:p>
          <a:p>
            <a:endParaRPr lang="en-US" dirty="0"/>
          </a:p>
        </p:txBody>
      </p:sp>
      <p:sp>
        <p:nvSpPr>
          <p:cNvPr id="4" name="Slide Number Placeholder 3">
            <a:extLst>
              <a:ext uri="{FF2B5EF4-FFF2-40B4-BE49-F238E27FC236}">
                <a16:creationId xmlns:a16="http://schemas.microsoft.com/office/drawing/2014/main" id="{F67527A9-D9B2-37C6-EE2E-0254E998D646}"/>
              </a:ext>
            </a:extLst>
          </p:cNvPr>
          <p:cNvSpPr>
            <a:spLocks noGrp="1"/>
          </p:cNvSpPr>
          <p:nvPr>
            <p:ph type="sldNum" sz="quarter" idx="12"/>
          </p:nvPr>
        </p:nvSpPr>
        <p:spPr/>
        <p:txBody>
          <a:bodyPr/>
          <a:lstStyle/>
          <a:p>
            <a:fld id="{A226E2A6-6D93-4997-8D45-933F879E6E5B}" type="slidenum">
              <a:rPr lang="lt-LT" smtClean="0"/>
              <a:pPr/>
              <a:t>7</a:t>
            </a:fld>
            <a:endParaRPr lang="lt-LT" dirty="0"/>
          </a:p>
        </p:txBody>
      </p:sp>
    </p:spTree>
    <p:extLst>
      <p:ext uri="{BB962C8B-B14F-4D97-AF65-F5344CB8AC3E}">
        <p14:creationId xmlns:p14="http://schemas.microsoft.com/office/powerpoint/2010/main" val="4145477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ED52-C415-4DB6-A707-D555CBEE6D19}"/>
              </a:ext>
            </a:extLst>
          </p:cNvPr>
          <p:cNvSpPr>
            <a:spLocks noGrp="1"/>
          </p:cNvSpPr>
          <p:nvPr>
            <p:ph type="title"/>
          </p:nvPr>
        </p:nvSpPr>
        <p:spPr>
          <a:xfrm>
            <a:off x="368985" y="-119172"/>
            <a:ext cx="8369086" cy="484748"/>
          </a:xfrm>
        </p:spPr>
        <p:txBody>
          <a:bodyPr/>
          <a:lstStyle/>
          <a:p>
            <a:r>
              <a:rPr lang="lt-LT" sz="2100" b="1" dirty="0">
                <a:solidFill>
                  <a:prstClr val="black"/>
                </a:solidFill>
                <a:latin typeface="Times New Roman" panose="02020603050405020304" pitchFamily="18" charset="0"/>
                <a:cs typeface="Times New Roman" panose="02020603050405020304" pitchFamily="18" charset="0"/>
              </a:rPr>
              <a:t>Methodology</a:t>
            </a:r>
            <a:endParaRPr lang="lt-LT" sz="2100" i="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E0CFD22-41B3-4E7E-94A0-40032D013B39}"/>
              </a:ext>
            </a:extLst>
          </p:cNvPr>
          <p:cNvSpPr>
            <a:spLocks noGrp="1"/>
          </p:cNvSpPr>
          <p:nvPr>
            <p:ph type="sldNum" sz="quarter" idx="12"/>
          </p:nvPr>
        </p:nvSpPr>
        <p:spPr/>
        <p:txBody>
          <a:bodyPr/>
          <a:lstStyle/>
          <a:p>
            <a:fld id="{A226E2A6-6D93-4997-8D45-933F879E6E5B}" type="slidenum">
              <a:rPr lang="lt-LT" smtClean="0"/>
              <a:pPr/>
              <a:t>8</a:t>
            </a:fld>
            <a:endParaRPr lang="lt-LT"/>
          </a:p>
        </p:txBody>
      </p:sp>
      <p:sp>
        <p:nvSpPr>
          <p:cNvPr id="7" name="TextBox 6">
            <a:extLst>
              <a:ext uri="{FF2B5EF4-FFF2-40B4-BE49-F238E27FC236}">
                <a16:creationId xmlns:a16="http://schemas.microsoft.com/office/drawing/2014/main" id="{9C962B8B-7A90-4835-B877-CEDFDCE5F0E1}"/>
              </a:ext>
            </a:extLst>
          </p:cNvPr>
          <p:cNvSpPr txBox="1"/>
          <p:nvPr/>
        </p:nvSpPr>
        <p:spPr>
          <a:xfrm>
            <a:off x="-466929" y="320745"/>
            <a:ext cx="6259751" cy="276999"/>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Field trials (3 years- Spring wheat, Triticale and Barley ) with 5 treatments</a:t>
            </a:r>
          </a:p>
        </p:txBody>
      </p:sp>
      <p:graphicFrame>
        <p:nvGraphicFramePr>
          <p:cNvPr id="6" name="Diagram 5">
            <a:extLst>
              <a:ext uri="{FF2B5EF4-FFF2-40B4-BE49-F238E27FC236}">
                <a16:creationId xmlns:a16="http://schemas.microsoft.com/office/drawing/2014/main" id="{FCD7DDAF-8ABF-42E4-8C5B-C09F9287647A}"/>
              </a:ext>
            </a:extLst>
          </p:cNvPr>
          <p:cNvGraphicFramePr/>
          <p:nvPr>
            <p:extLst>
              <p:ext uri="{D42A27DB-BD31-4B8C-83A1-F6EECF244321}">
                <p14:modId xmlns:p14="http://schemas.microsoft.com/office/powerpoint/2010/main" val="4056266079"/>
              </p:ext>
            </p:extLst>
          </p:nvPr>
        </p:nvGraphicFramePr>
        <p:xfrm>
          <a:off x="-150679" y="441994"/>
          <a:ext cx="5099726" cy="1508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5">
            <a:extLst>
              <a:ext uri="{FF2B5EF4-FFF2-40B4-BE49-F238E27FC236}">
                <a16:creationId xmlns:a16="http://schemas.microsoft.com/office/drawing/2014/main" id="{24D22D80-BB91-4D04-A45A-6F76B483DA25}"/>
              </a:ext>
            </a:extLst>
          </p:cNvPr>
          <p:cNvGraphicFramePr>
            <a:graphicFrameLocks noGrp="1"/>
          </p:cNvGraphicFramePr>
          <p:nvPr>
            <p:ph idx="1"/>
            <p:extLst>
              <p:ext uri="{D42A27DB-BD31-4B8C-83A1-F6EECF244321}">
                <p14:modId xmlns:p14="http://schemas.microsoft.com/office/powerpoint/2010/main" val="166344959"/>
              </p:ext>
            </p:extLst>
          </p:nvPr>
        </p:nvGraphicFramePr>
        <p:xfrm>
          <a:off x="32830" y="2100196"/>
          <a:ext cx="8705240" cy="33163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Callout: Up Arrow 2">
            <a:extLst>
              <a:ext uri="{FF2B5EF4-FFF2-40B4-BE49-F238E27FC236}">
                <a16:creationId xmlns:a16="http://schemas.microsoft.com/office/drawing/2014/main" id="{73398526-8C34-418C-8989-018E53775BA9}"/>
              </a:ext>
            </a:extLst>
          </p:cNvPr>
          <p:cNvSpPr/>
          <p:nvPr/>
        </p:nvSpPr>
        <p:spPr>
          <a:xfrm>
            <a:off x="-2" y="1945049"/>
            <a:ext cx="4916217" cy="300083"/>
          </a:xfrm>
          <a:prstGeom prst="upArrowCallout">
            <a:avLst>
              <a:gd name="adj1" fmla="val 25000"/>
              <a:gd name="adj2" fmla="val 25000"/>
              <a:gd name="adj3" fmla="val 25000"/>
              <a:gd name="adj4" fmla="val 64977"/>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19D68799-BE3B-427A-849C-AAD824A3FAB3}"/>
              </a:ext>
            </a:extLst>
          </p:cNvPr>
          <p:cNvSpPr txBox="1"/>
          <p:nvPr/>
        </p:nvSpPr>
        <p:spPr>
          <a:xfrm>
            <a:off x="-1" y="2040399"/>
            <a:ext cx="6228185"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Split fertilized at an application rate of 90 and 80 kg N ha</a:t>
            </a:r>
            <a:r>
              <a:rPr lang="en-US" sz="1200" b="1" baseline="30000" dirty="0">
                <a:latin typeface="Times New Roman" panose="02020603050405020304" pitchFamily="18" charset="0"/>
                <a:cs typeface="Times New Roman" panose="02020603050405020304" pitchFamily="18" charset="0"/>
              </a:rPr>
              <a:t>−</a:t>
            </a:r>
            <a:r>
              <a:rPr lang="en-US" sz="900" b="1" baseline="30000" dirty="0">
                <a:latin typeface="Times New Roman" panose="02020603050405020304" pitchFamily="18" charset="0"/>
                <a:cs typeface="Times New Roman" panose="02020603050405020304" pitchFamily="18" charset="0"/>
              </a:rPr>
              <a:t>1 </a:t>
            </a:r>
            <a:endParaRPr lang="en-US" sz="900" b="1" i="1" baseline="30000" dirty="0">
              <a:solidFill>
                <a:srgbClr val="00B05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862FC1-F3BA-D23B-C1E0-D7C87273F59C}"/>
              </a:ext>
            </a:extLst>
          </p:cNvPr>
          <p:cNvSpPr txBox="1"/>
          <p:nvPr/>
        </p:nvSpPr>
        <p:spPr>
          <a:xfrm>
            <a:off x="4385450" y="331682"/>
            <a:ext cx="5266717" cy="461665"/>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Laboratory experiments with two soil texture types </a:t>
            </a:r>
          </a:p>
          <a:p>
            <a:pPr algn="ctr"/>
            <a:r>
              <a:rPr lang="en-US" sz="1200" dirty="0">
                <a:latin typeface="Times New Roman" panose="02020603050405020304" pitchFamily="18" charset="0"/>
                <a:cs typeface="Times New Roman" panose="02020603050405020304" pitchFamily="18" charset="0"/>
              </a:rPr>
              <a:t>5 treatments</a:t>
            </a:r>
          </a:p>
        </p:txBody>
      </p:sp>
      <p:sp>
        <p:nvSpPr>
          <p:cNvPr id="14" name="Arrow: Left-Right-Up 13">
            <a:extLst>
              <a:ext uri="{FF2B5EF4-FFF2-40B4-BE49-F238E27FC236}">
                <a16:creationId xmlns:a16="http://schemas.microsoft.com/office/drawing/2014/main" id="{B9FE9B98-ACC9-66CD-0BF0-20BF782B46AA}"/>
              </a:ext>
            </a:extLst>
          </p:cNvPr>
          <p:cNvSpPr/>
          <p:nvPr/>
        </p:nvSpPr>
        <p:spPr>
          <a:xfrm>
            <a:off x="5865969" y="789534"/>
            <a:ext cx="1918782" cy="625747"/>
          </a:xfrm>
          <a:prstGeom prst="leftRigh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D47DD903-CA03-74A2-06A7-4C8F170ACD8D}"/>
              </a:ext>
            </a:extLst>
          </p:cNvPr>
          <p:cNvSpPr txBox="1"/>
          <p:nvPr/>
        </p:nvSpPr>
        <p:spPr>
          <a:xfrm>
            <a:off x="4891568" y="1159342"/>
            <a:ext cx="933856" cy="300082"/>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Loam soil</a:t>
            </a:r>
          </a:p>
        </p:txBody>
      </p:sp>
      <p:sp>
        <p:nvSpPr>
          <p:cNvPr id="17" name="TextBox 16">
            <a:extLst>
              <a:ext uri="{FF2B5EF4-FFF2-40B4-BE49-F238E27FC236}">
                <a16:creationId xmlns:a16="http://schemas.microsoft.com/office/drawing/2014/main" id="{BA9F2CA8-6BD4-74B8-B69C-519824E86A62}"/>
              </a:ext>
            </a:extLst>
          </p:cNvPr>
          <p:cNvSpPr txBox="1"/>
          <p:nvPr/>
        </p:nvSpPr>
        <p:spPr>
          <a:xfrm>
            <a:off x="7843436" y="1036687"/>
            <a:ext cx="1262015" cy="507831"/>
          </a:xfrm>
          <a:prstGeom prst="rect">
            <a:avLst/>
          </a:prstGeom>
          <a:noFill/>
        </p:spPr>
        <p:txBody>
          <a:bodyPr wrap="square" rtlCol="0">
            <a:spAutoFit/>
          </a:bodyPr>
          <a:lstStyle/>
          <a:p>
            <a:r>
              <a:rPr lang="en-US" sz="1350" dirty="0">
                <a:latin typeface="Times New Roman" panose="02020603050405020304" pitchFamily="18" charset="0"/>
                <a:cs typeface="Times New Roman" panose="02020603050405020304" pitchFamily="18" charset="0"/>
              </a:rPr>
              <a:t>Sandy loam soil</a:t>
            </a:r>
          </a:p>
        </p:txBody>
      </p:sp>
      <p:sp>
        <p:nvSpPr>
          <p:cNvPr id="18" name="Rectangle: Rounded Corners 17">
            <a:extLst>
              <a:ext uri="{FF2B5EF4-FFF2-40B4-BE49-F238E27FC236}">
                <a16:creationId xmlns:a16="http://schemas.microsoft.com/office/drawing/2014/main" id="{927AA615-893B-52A7-360F-9F4DB19438DB}"/>
              </a:ext>
            </a:extLst>
          </p:cNvPr>
          <p:cNvSpPr/>
          <p:nvPr/>
        </p:nvSpPr>
        <p:spPr>
          <a:xfrm>
            <a:off x="4815929" y="1069099"/>
            <a:ext cx="981212" cy="43693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Rounded Corners 18">
            <a:extLst>
              <a:ext uri="{FF2B5EF4-FFF2-40B4-BE49-F238E27FC236}">
                <a16:creationId xmlns:a16="http://schemas.microsoft.com/office/drawing/2014/main" id="{BB92FCE7-0AC2-58D5-2362-A97DD30A1D77}"/>
              </a:ext>
            </a:extLst>
          </p:cNvPr>
          <p:cNvSpPr/>
          <p:nvPr/>
        </p:nvSpPr>
        <p:spPr>
          <a:xfrm>
            <a:off x="7881985" y="1037699"/>
            <a:ext cx="1173908" cy="4589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7337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6" grpId="0">
        <p:bldAsOne/>
      </p:bldGraphic>
      <p:bldGraphic spid="9" grpId="0">
        <p:bldAsOne/>
      </p:bldGraphic>
      <p:bldP spid="3" grpId="0" animBg="1"/>
      <p:bldP spid="8" grpId="0"/>
      <p:bldP spid="10" grpId="0"/>
      <p:bldP spid="14" grpId="0" animBg="1"/>
      <p:bldP spid="16" grpId="0"/>
      <p:bldP spid="17" grpId="0"/>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519E-8B27-E5EB-BFD8-67664F29051A}"/>
              </a:ext>
            </a:extLst>
          </p:cNvPr>
          <p:cNvSpPr>
            <a:spLocks noGrp="1"/>
          </p:cNvSpPr>
          <p:nvPr>
            <p:ph type="title"/>
          </p:nvPr>
        </p:nvSpPr>
        <p:spPr>
          <a:xfrm>
            <a:off x="251520" y="-23327"/>
            <a:ext cx="7244903" cy="358928"/>
          </a:xfrm>
        </p:spPr>
        <p:txBody>
          <a:bodyPr/>
          <a:lstStyle/>
          <a:p>
            <a:r>
              <a:rPr lang="en-US" sz="2400" dirty="0">
                <a:latin typeface="Abadi" panose="020B0604020104020204" pitchFamily="34" charset="0"/>
              </a:rPr>
              <a:t>Key methods</a:t>
            </a:r>
          </a:p>
        </p:txBody>
      </p:sp>
      <p:sp>
        <p:nvSpPr>
          <p:cNvPr id="3" name="Content Placeholder 2">
            <a:extLst>
              <a:ext uri="{FF2B5EF4-FFF2-40B4-BE49-F238E27FC236}">
                <a16:creationId xmlns:a16="http://schemas.microsoft.com/office/drawing/2014/main" id="{9C9D4F23-B1C8-EBE4-0104-AD2FD33D317B}"/>
              </a:ext>
            </a:extLst>
          </p:cNvPr>
          <p:cNvSpPr>
            <a:spLocks noGrp="1"/>
          </p:cNvSpPr>
          <p:nvPr>
            <p:ph idx="1"/>
          </p:nvPr>
        </p:nvSpPr>
        <p:spPr>
          <a:xfrm>
            <a:off x="-10830" y="219488"/>
            <a:ext cx="9144000" cy="4046636"/>
          </a:xfrm>
        </p:spPr>
        <p:txBody>
          <a:bodyPr>
            <a:normAutofit/>
          </a:bodyPr>
          <a:lstStyle/>
          <a:p>
            <a:pPr marL="0" indent="0">
              <a:buNone/>
            </a:pPr>
            <a:endParaRPr lang="en-US" sz="1000" dirty="0">
              <a:latin typeface="Abadi" panose="020B0604020104020204" pitchFamily="34" charset="0"/>
            </a:endParaRPr>
          </a:p>
        </p:txBody>
      </p:sp>
      <p:sp>
        <p:nvSpPr>
          <p:cNvPr id="4" name="Slide Number Placeholder 3">
            <a:extLst>
              <a:ext uri="{FF2B5EF4-FFF2-40B4-BE49-F238E27FC236}">
                <a16:creationId xmlns:a16="http://schemas.microsoft.com/office/drawing/2014/main" id="{5B7AC0A9-2409-5BE7-EA8E-1C50EFDA9AD1}"/>
              </a:ext>
            </a:extLst>
          </p:cNvPr>
          <p:cNvSpPr>
            <a:spLocks noGrp="1"/>
          </p:cNvSpPr>
          <p:nvPr>
            <p:ph type="sldNum" sz="quarter" idx="12"/>
          </p:nvPr>
        </p:nvSpPr>
        <p:spPr/>
        <p:txBody>
          <a:bodyPr/>
          <a:lstStyle/>
          <a:p>
            <a:fld id="{A226E2A6-6D93-4997-8D45-933F879E6E5B}" type="slidenum">
              <a:rPr lang="lt-LT" smtClean="0"/>
              <a:pPr/>
              <a:t>9</a:t>
            </a:fld>
            <a:endParaRPr lang="lt-LT" dirty="0"/>
          </a:p>
        </p:txBody>
      </p:sp>
      <p:pic>
        <p:nvPicPr>
          <p:cNvPr id="7" name="Picture 6">
            <a:extLst>
              <a:ext uri="{FF2B5EF4-FFF2-40B4-BE49-F238E27FC236}">
                <a16:creationId xmlns:a16="http://schemas.microsoft.com/office/drawing/2014/main" id="{430ED2EF-BFC2-E012-0D4D-701A37B79DF5}"/>
              </a:ext>
            </a:extLst>
          </p:cNvPr>
          <p:cNvPicPr>
            <a:picLocks noChangeAspect="1"/>
          </p:cNvPicPr>
          <p:nvPr/>
        </p:nvPicPr>
        <p:blipFill>
          <a:blip r:embed="rId2"/>
          <a:stretch>
            <a:fillRect/>
          </a:stretch>
        </p:blipFill>
        <p:spPr>
          <a:xfrm>
            <a:off x="3189702" y="805561"/>
            <a:ext cx="1381040" cy="2232248"/>
          </a:xfrm>
          <a:prstGeom prst="rect">
            <a:avLst/>
          </a:prstGeom>
        </p:spPr>
      </p:pic>
      <p:sp>
        <p:nvSpPr>
          <p:cNvPr id="11" name="TextBox 10">
            <a:extLst>
              <a:ext uri="{FF2B5EF4-FFF2-40B4-BE49-F238E27FC236}">
                <a16:creationId xmlns:a16="http://schemas.microsoft.com/office/drawing/2014/main" id="{45C2511A-368E-8D7F-4AC3-282D8007D030}"/>
              </a:ext>
            </a:extLst>
          </p:cNvPr>
          <p:cNvSpPr txBox="1"/>
          <p:nvPr/>
        </p:nvSpPr>
        <p:spPr>
          <a:xfrm>
            <a:off x="251519" y="365368"/>
            <a:ext cx="2718264" cy="2246769"/>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badi" panose="020B0604020104020204" pitchFamily="34" charset="0"/>
              </a:rPr>
              <a:t>For soil microbial analysis, fresh soil samples were homogenized, sieved (2 mm).</a:t>
            </a:r>
          </a:p>
          <a:p>
            <a:pPr marL="285750" indent="-285750">
              <a:buFont typeface="Arial" panose="020B0604020202020204" pitchFamily="34" charset="0"/>
              <a:buChar char="•"/>
            </a:pPr>
            <a:r>
              <a:rPr lang="en-US" sz="1400" dirty="0">
                <a:latin typeface="Abadi" panose="020B0604020104020204" pitchFamily="34" charset="0"/>
              </a:rPr>
              <a:t>A total of 45 samples were taken per cultivation year across three sampling intervals—after each fertilization rate (tillering, stem elongation) and after harvest. </a:t>
            </a:r>
          </a:p>
        </p:txBody>
      </p:sp>
      <p:sp>
        <p:nvSpPr>
          <p:cNvPr id="13" name="TextBox 12">
            <a:extLst>
              <a:ext uri="{FF2B5EF4-FFF2-40B4-BE49-F238E27FC236}">
                <a16:creationId xmlns:a16="http://schemas.microsoft.com/office/drawing/2014/main" id="{0D0D95BB-8495-8D1A-5D58-644021BF9439}"/>
              </a:ext>
            </a:extLst>
          </p:cNvPr>
          <p:cNvSpPr txBox="1"/>
          <p:nvPr/>
        </p:nvSpPr>
        <p:spPr>
          <a:xfrm>
            <a:off x="4790661" y="2657500"/>
            <a:ext cx="4559156" cy="1600438"/>
          </a:xfrm>
          <a:prstGeom prst="rect">
            <a:avLst/>
          </a:prstGeom>
          <a:noFill/>
        </p:spPr>
        <p:txBody>
          <a:bodyPr wrap="square">
            <a:spAutoFit/>
          </a:bodyPr>
          <a:lstStyle/>
          <a:p>
            <a:pPr marL="285750" indent="-285750">
              <a:buFont typeface="Wingdings" panose="05000000000000000000" pitchFamily="2" charset="2"/>
              <a:buChar char="§"/>
            </a:pPr>
            <a:r>
              <a:rPr lang="en-US" sz="1400" dirty="0">
                <a:latin typeface="Abadi" panose="020B0604020104020204" pitchFamily="34" charset="0"/>
              </a:rPr>
              <a:t>The fluxes were measured by the static chamber-gas and measured using the gas chromatography technique.</a:t>
            </a:r>
          </a:p>
          <a:p>
            <a:pPr marL="285750" indent="-285750">
              <a:buFont typeface="Wingdings" panose="05000000000000000000" pitchFamily="2" charset="2"/>
              <a:buChar char="§"/>
            </a:pPr>
            <a:r>
              <a:rPr lang="en-US" sz="1400" dirty="0">
                <a:latin typeface="Abadi" panose="020B0604020104020204" pitchFamily="34" charset="0"/>
              </a:rPr>
              <a:t>For each flux measurement, the chamber was closed for 3 mins and the gas samples were taken in 20 ml by volume using a well-sealed 20 cc syringe.</a:t>
            </a:r>
          </a:p>
          <a:p>
            <a:pPr marL="285750" indent="-285750">
              <a:buFont typeface="Wingdings" panose="05000000000000000000" pitchFamily="2" charset="2"/>
              <a:buChar char="§"/>
            </a:pPr>
            <a:r>
              <a:rPr lang="en-US" sz="1400" dirty="0">
                <a:latin typeface="Abadi" panose="020B0604020104020204" pitchFamily="34" charset="0"/>
              </a:rPr>
              <a:t>Gas sampling at two-week interval</a:t>
            </a:r>
          </a:p>
        </p:txBody>
      </p:sp>
      <p:sp>
        <p:nvSpPr>
          <p:cNvPr id="18" name="TextBox 17">
            <a:extLst>
              <a:ext uri="{FF2B5EF4-FFF2-40B4-BE49-F238E27FC236}">
                <a16:creationId xmlns:a16="http://schemas.microsoft.com/office/drawing/2014/main" id="{10F5F03D-3EB3-4589-316A-FCBFF75CFA0E}"/>
              </a:ext>
            </a:extLst>
          </p:cNvPr>
          <p:cNvSpPr txBox="1"/>
          <p:nvPr/>
        </p:nvSpPr>
        <p:spPr>
          <a:xfrm>
            <a:off x="8345405" y="1491630"/>
            <a:ext cx="1119830" cy="276999"/>
          </a:xfrm>
          <a:prstGeom prst="rect">
            <a:avLst/>
          </a:prstGeom>
          <a:noFill/>
        </p:spPr>
        <p:txBody>
          <a:bodyPr wrap="square">
            <a:spAutoFit/>
          </a:bodyPr>
          <a:lstStyle/>
          <a:p>
            <a:r>
              <a:rPr lang="en-US" sz="1200" dirty="0">
                <a:latin typeface="Abadi" panose="020B0604020104020204" pitchFamily="34" charset="0"/>
              </a:rPr>
              <a:t>0.168 m</a:t>
            </a:r>
            <a:r>
              <a:rPr lang="en-US" sz="1200" baseline="30000" dirty="0">
                <a:latin typeface="Abadi" panose="020B0604020104020204" pitchFamily="34" charset="0"/>
              </a:rPr>
              <a:t>2</a:t>
            </a:r>
            <a:endParaRPr lang="en-US" sz="1200" dirty="0">
              <a:latin typeface="Abadi" panose="020B0604020104020204" pitchFamily="34" charset="0"/>
            </a:endParaRPr>
          </a:p>
        </p:txBody>
      </p:sp>
      <p:cxnSp>
        <p:nvCxnSpPr>
          <p:cNvPr id="20" name="Straight Arrow Connector 19">
            <a:extLst>
              <a:ext uri="{FF2B5EF4-FFF2-40B4-BE49-F238E27FC236}">
                <a16:creationId xmlns:a16="http://schemas.microsoft.com/office/drawing/2014/main" id="{8D4B5419-8D5F-00BD-34EE-53D3C0373571}"/>
              </a:ext>
            </a:extLst>
          </p:cNvPr>
          <p:cNvCxnSpPr>
            <a:cxnSpLocks/>
          </p:cNvCxnSpPr>
          <p:nvPr/>
        </p:nvCxnSpPr>
        <p:spPr>
          <a:xfrm>
            <a:off x="3189702" y="1999522"/>
            <a:ext cx="0" cy="10119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D606F2D-E11E-D6CD-9508-CCA9FB4717A6}"/>
              </a:ext>
            </a:extLst>
          </p:cNvPr>
          <p:cNvSpPr txBox="1"/>
          <p:nvPr/>
        </p:nvSpPr>
        <p:spPr>
          <a:xfrm>
            <a:off x="2947654" y="2362979"/>
            <a:ext cx="574196" cy="276999"/>
          </a:xfrm>
          <a:prstGeom prst="rect">
            <a:avLst/>
          </a:prstGeom>
          <a:noFill/>
        </p:spPr>
        <p:txBody>
          <a:bodyPr wrap="none" rtlCol="0">
            <a:spAutoFit/>
          </a:bodyPr>
          <a:lstStyle/>
          <a:p>
            <a:r>
              <a:rPr lang="en-US" sz="1200" b="1" dirty="0">
                <a:latin typeface="Abadi" panose="020B0604020104020204" pitchFamily="34" charset="0"/>
              </a:rPr>
              <a:t>20cm</a:t>
            </a:r>
          </a:p>
        </p:txBody>
      </p:sp>
      <p:sp>
        <p:nvSpPr>
          <p:cNvPr id="26" name="TextBox 25">
            <a:extLst>
              <a:ext uri="{FF2B5EF4-FFF2-40B4-BE49-F238E27FC236}">
                <a16:creationId xmlns:a16="http://schemas.microsoft.com/office/drawing/2014/main" id="{912FBCD2-74D2-0E05-36E5-25D956D55623}"/>
              </a:ext>
            </a:extLst>
          </p:cNvPr>
          <p:cNvSpPr txBox="1"/>
          <p:nvPr/>
        </p:nvSpPr>
        <p:spPr>
          <a:xfrm>
            <a:off x="-41652" y="3585834"/>
            <a:ext cx="5145418" cy="523220"/>
          </a:xfrm>
          <a:prstGeom prst="rect">
            <a:avLst/>
          </a:prstGeom>
          <a:noFill/>
        </p:spPr>
        <p:txBody>
          <a:bodyPr wrap="square" rtlCol="0">
            <a:spAutoFit/>
          </a:bodyPr>
          <a:lstStyle/>
          <a:p>
            <a:pPr marL="285750" indent="-285750">
              <a:buFont typeface="Wingdings" panose="05000000000000000000" pitchFamily="2" charset="2"/>
              <a:buChar char="§"/>
            </a:pPr>
            <a:r>
              <a:rPr lang="en-US" sz="1400" dirty="0">
                <a:latin typeface="Abadi" panose="020B0604020104020204" pitchFamily="34" charset="0"/>
              </a:rPr>
              <a:t>SMBC- </a:t>
            </a:r>
            <a:r>
              <a:rPr lang="fr-FR" sz="1400" dirty="0" err="1">
                <a:latin typeface="Abadi" panose="020B0604020104020204" pitchFamily="34" charset="0"/>
              </a:rPr>
              <a:t>chloroform</a:t>
            </a:r>
            <a:r>
              <a:rPr lang="fr-FR" sz="1400" dirty="0">
                <a:latin typeface="Abadi" panose="020B0604020104020204" pitchFamily="34" charset="0"/>
              </a:rPr>
              <a:t> fumigation extraction </a:t>
            </a:r>
            <a:r>
              <a:rPr lang="fr-FR" sz="1400" dirty="0" err="1">
                <a:latin typeface="Abadi" panose="020B0604020104020204" pitchFamily="34" charset="0"/>
              </a:rPr>
              <a:t>method</a:t>
            </a:r>
            <a:r>
              <a:rPr lang="fr-FR" sz="1400" dirty="0">
                <a:latin typeface="Abadi" panose="020B0604020104020204" pitchFamily="34" charset="0"/>
              </a:rPr>
              <a:t> (Vance et al., 1987).</a:t>
            </a:r>
            <a:endParaRPr lang="en-US" sz="1400" dirty="0">
              <a:latin typeface="Abadi" panose="020B0604020104020204" pitchFamily="34" charset="0"/>
            </a:endParaRPr>
          </a:p>
        </p:txBody>
      </p:sp>
      <p:pic>
        <p:nvPicPr>
          <p:cNvPr id="28" name="Picture 27" descr="A person sitting on a grass field&#10;&#10;AI-generated content may be incorrect.">
            <a:extLst>
              <a:ext uri="{FF2B5EF4-FFF2-40B4-BE49-F238E27FC236}">
                <a16:creationId xmlns:a16="http://schemas.microsoft.com/office/drawing/2014/main" id="{757AD248-06A5-4D92-B444-590832C81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6248" y="365369"/>
            <a:ext cx="2995693" cy="2246770"/>
          </a:xfrm>
          <a:prstGeom prst="rect">
            <a:avLst/>
          </a:prstGeom>
        </p:spPr>
      </p:pic>
      <p:cxnSp>
        <p:nvCxnSpPr>
          <p:cNvPr id="30" name="Straight Arrow Connector 29">
            <a:extLst>
              <a:ext uri="{FF2B5EF4-FFF2-40B4-BE49-F238E27FC236}">
                <a16:creationId xmlns:a16="http://schemas.microsoft.com/office/drawing/2014/main" id="{B1FD652A-52B4-4599-C7B6-0F0F717EFAAE}"/>
              </a:ext>
            </a:extLst>
          </p:cNvPr>
          <p:cNvCxnSpPr>
            <a:cxnSpLocks/>
            <a:endCxn id="18" idx="1"/>
          </p:cNvCxnSpPr>
          <p:nvPr/>
        </p:nvCxnSpPr>
        <p:spPr>
          <a:xfrm flipV="1">
            <a:off x="6800939" y="1630130"/>
            <a:ext cx="1544466" cy="52518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884629"/>
      </p:ext>
    </p:extLst>
  </p:cSld>
  <p:clrMapOvr>
    <a:masterClrMapping/>
  </p:clrMapOvr>
</p:sld>
</file>

<file path=ppt/theme/theme1.xml><?xml version="1.0" encoding="utf-8"?>
<a:theme xmlns:a="http://schemas.openxmlformats.org/drawingml/2006/main" name="Office tema">
  <a:themeElements>
    <a:clrScheme name="Pasirinktinis 7">
      <a:dk1>
        <a:sysClr val="windowText" lastClr="000000"/>
      </a:dk1>
      <a:lt1>
        <a:sysClr val="window" lastClr="FFFFFF"/>
      </a:lt1>
      <a:dk2>
        <a:srgbClr val="4C6311"/>
      </a:dk2>
      <a:lt2>
        <a:srgbClr val="D8D8D8"/>
      </a:lt2>
      <a:accent1>
        <a:srgbClr val="CF7317"/>
      </a:accent1>
      <a:accent2>
        <a:srgbClr val="72951A"/>
      </a:accent2>
      <a:accent3>
        <a:srgbClr val="C7E778"/>
      </a:accent3>
      <a:accent4>
        <a:srgbClr val="4C6311"/>
      </a:accent4>
      <a:accent5>
        <a:srgbClr val="E8C174"/>
      </a:accent5>
      <a:accent6>
        <a:srgbClr val="67390B"/>
      </a:accent6>
      <a:hlink>
        <a:srgbClr val="DA891C"/>
      </a:hlink>
      <a:folHlink>
        <a:srgbClr val="4C631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3393</TotalTime>
  <Words>2966</Words>
  <Application>Microsoft Office PowerPoint</Application>
  <PresentationFormat>On-screen Show (16:9)</PresentationFormat>
  <Paragraphs>549</Paragraphs>
  <Slides>26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Abadi</vt:lpstr>
      <vt:lpstr>Arial</vt:lpstr>
      <vt:lpstr>Calibri</vt:lpstr>
      <vt:lpstr>Cambria</vt:lpstr>
      <vt:lpstr>Times</vt:lpstr>
      <vt:lpstr>Times New Roman</vt:lpstr>
      <vt:lpstr>Wingdings</vt:lpstr>
      <vt:lpstr>Office tema</vt:lpstr>
      <vt:lpstr>     From Waste to Soil Amendments: LAMMC Agrobiology Laboratory’s Biocircular Approach to Sustainable Soil Health and Pollution Mitigation.      </vt:lpstr>
      <vt:lpstr>About LAMMC – Institute Overview (2024 Activity report)</vt:lpstr>
      <vt:lpstr>The Agrobiology Laboratory – Core Expertise</vt:lpstr>
      <vt:lpstr>Instrumental analysis facilities</vt:lpstr>
      <vt:lpstr>Introduction</vt:lpstr>
      <vt:lpstr>Relevance of research Interconnection between waste recycling and agriculture  </vt:lpstr>
      <vt:lpstr>Study 1</vt:lpstr>
      <vt:lpstr>Methodology</vt:lpstr>
      <vt:lpstr>Key methods</vt:lpstr>
      <vt:lpstr>Table 1. Main analytical characteristics of the animal manure digestate used in the experiment. The treatments were analyzed in triplicates (n = 3, mean ± SD). The treatments were collected and analyzed yearly (2018, 2019, 2020, and 2021). OM – organic matter; TN – total nitrogen; P2O5 - phosphorus pentoxide; K2O - potassium oxide; EC – electrical conductivity; PD – Pig manure digestate; CHD – Chicken manure digestate; COD – Cow manure digestate.</vt:lpstr>
      <vt:lpstr>    N2O and CH4 emission trend for 3 years     </vt:lpstr>
      <vt:lpstr>CO2 emission trend for 3 years </vt:lpstr>
      <vt:lpstr>PowerPoint Presentation</vt:lpstr>
      <vt:lpstr>Field trial (Result 2) - Soil prokaryotic relative abundance</vt:lpstr>
      <vt:lpstr>Correlation between soil chemical features and selected taxonomic groups of microorganisms (genus)</vt:lpstr>
      <vt:lpstr>  Key conclusions 2 </vt:lpstr>
      <vt:lpstr>Field Trial (Result 3) Grain yield of crops</vt:lpstr>
      <vt:lpstr> Field Trial (Result 4) Soil microbial biomass-Carbon </vt:lpstr>
      <vt:lpstr>Key Conclusions 3 &amp;4</vt:lpstr>
      <vt:lpstr>Study 2</vt:lpstr>
      <vt:lpstr>Study 2</vt:lpstr>
      <vt:lpstr>Research Interests</vt:lpstr>
      <vt:lpstr>Key Ongoing &amp; Planned Projects</vt:lpstr>
      <vt:lpstr>Potential Collaboration Areas</vt:lpstr>
      <vt:lpstr>Take home messages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pristatymas</dc:title>
  <dc:creator>Gintare</dc:creator>
  <cp:lastModifiedBy>Modupe Doyeni</cp:lastModifiedBy>
  <cp:revision>61</cp:revision>
  <dcterms:created xsi:type="dcterms:W3CDTF">2017-12-19T07:28:23Z</dcterms:created>
  <dcterms:modified xsi:type="dcterms:W3CDTF">2026-05-13T14:16:02Z</dcterms:modified>
</cp:coreProperties>
</file>