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300" r:id="rId2"/>
    <p:sldId id="268" r:id="rId3"/>
    <p:sldId id="276" r:id="rId4"/>
    <p:sldId id="273" r:id="rId5"/>
    <p:sldId id="301" r:id="rId6"/>
    <p:sldId id="302" r:id="rId7"/>
    <p:sldId id="271"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p:scale>
        <a:sx n="100" d="100"/>
        <a:sy n="100" d="100"/>
      </p:scale>
      <p:origin x="0" y="-10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28895D-112F-4AB0-933B-023284ECE159}"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455A5E-1D54-4C72-AA69-A041F79FE187}" type="slidenum">
              <a:rPr lang="lt-LT" smtClean="0"/>
              <a:t>‹#›</a:t>
            </a:fld>
            <a:endParaRPr lang="lt-LT"/>
          </a:p>
        </p:txBody>
      </p:sp>
    </p:spTree>
    <p:extLst>
      <p:ext uri="{BB962C8B-B14F-4D97-AF65-F5344CB8AC3E}">
        <p14:creationId xmlns:p14="http://schemas.microsoft.com/office/powerpoint/2010/main" val="2168089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3BB4FD1F-71ED-4A93-8D60-A3453905C7E3}" type="slidenum">
              <a:rPr lang="lt-LT" smtClean="0"/>
              <a:t>1</a:t>
            </a:fld>
            <a:endParaRPr lang="lt-LT"/>
          </a:p>
        </p:txBody>
      </p:sp>
    </p:spTree>
    <p:extLst>
      <p:ext uri="{BB962C8B-B14F-4D97-AF65-F5344CB8AC3E}">
        <p14:creationId xmlns:p14="http://schemas.microsoft.com/office/powerpoint/2010/main" val="1945031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1018461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12371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235261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3735241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504360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26302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5048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71237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677226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45874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33459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069924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524000" y="1988288"/>
            <a:ext cx="9144000" cy="2796363"/>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ANALITINĖS KOMPETENCIJOS PAGRINDINIS LYGMUO</a:t>
            </a: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DUOMENŲ ANALITIKA IR VIZUALIZACIJA</a:t>
            </a:r>
            <a:endParaRPr lang="lt-LT" sz="48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450848" y="4965405"/>
            <a:ext cx="9144000" cy="1389675"/>
          </a:xfrm>
        </p:spPr>
        <p:txBody>
          <a:bodyPr>
            <a:normAutofit/>
          </a:bodyPr>
          <a:lstStyle/>
          <a:p>
            <a:pPr>
              <a:lnSpc>
                <a:spcPct val="107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Pagrindinis lygis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duomenimis grįstas sprendimų priėmimas; duomenų įgalinimas situacijos analizei; statistikos pagrindai: ryšių tarp rodiklių nustatymas ir modeliavimas; duomenų vizualizacijos principai; duomenų komunikacijos principai.</a:t>
            </a: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57257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1640125"/>
            <a:ext cx="11094720" cy="4999004"/>
          </a:xfrm>
        </p:spPr>
        <p:txBody>
          <a:bodyPr>
            <a:noAutofit/>
          </a:bodyPr>
          <a:lstStyle/>
          <a:p>
            <a:pPr marL="0" marR="0" lvl="0" indent="0" algn="just" defTabSz="914400" rtl="0" eaLnBrk="1" fontAlgn="auto" latinLnBrk="0" hangingPunct="1">
              <a:lnSpc>
                <a:spcPct val="90000"/>
              </a:lnSpc>
              <a:spcBef>
                <a:spcPts val="1000"/>
              </a:spcBef>
              <a:spcAft>
                <a:spcPts val="0"/>
              </a:spcAft>
              <a:buClrTx/>
              <a:buSzTx/>
              <a:buNone/>
              <a:tabLst/>
              <a:defRPr/>
            </a:pPr>
            <a:r>
              <a:rPr lang="lt-LT" sz="1500" b="1" kern="100" dirty="0">
                <a:solidFill>
                  <a:srgbClr val="000000"/>
                </a:solidFill>
                <a:effectLst/>
                <a:ea typeface="Times New Roman" panose="02020603050405020304" pitchFamily="18" charset="0"/>
                <a:cs typeface="Times New Roman" panose="02020603050405020304" pitchFamily="18" charset="0"/>
              </a:rPr>
              <a:t>Programos tikslas</a:t>
            </a:r>
            <a:r>
              <a:rPr lang="lt-LT" sz="1500" kern="100" dirty="0">
                <a:solidFill>
                  <a:srgbClr val="000000"/>
                </a:solidFill>
                <a:effectLst/>
                <a:ea typeface="Times New Roman" panose="02020603050405020304" pitchFamily="18" charset="0"/>
                <a:cs typeface="Times New Roman" panose="02020603050405020304" pitchFamily="18" charset="0"/>
              </a:rPr>
              <a:t> –</a:t>
            </a:r>
            <a:r>
              <a:rPr lang="lt-LT" sz="1500" b="1" kern="100" dirty="0">
                <a:solidFill>
                  <a:srgbClr val="000000"/>
                </a:solidFill>
                <a:effectLst/>
                <a:ea typeface="Times New Roman" panose="02020603050405020304" pitchFamily="18" charset="0"/>
                <a:cs typeface="Times New Roman" panose="02020603050405020304" pitchFamily="18" charset="0"/>
              </a:rPr>
              <a:t> </a:t>
            </a:r>
            <a:r>
              <a:rPr kumimoji="0" lang="lt-LT" sz="1500" b="0" i="0" u="none" strike="noStrike" kern="1200" cap="none" spc="0" normalizeH="0" baseline="0" noProof="0" dirty="0">
                <a:ln>
                  <a:noFill/>
                </a:ln>
                <a:solidFill>
                  <a:prstClr val="black"/>
                </a:solidFill>
                <a:effectLst/>
                <a:uLnTx/>
                <a:uFillTx/>
                <a:ea typeface="Calibri" panose="020F0502020204030204" pitchFamily="34" charset="0"/>
                <a:cs typeface="+mn-cs"/>
              </a:rPr>
              <a:t>ugdyti pagrindinio lygmens kompetencijų vadovų ir specialistų gebėjimus priimti sprendimus, grindžiamus duomenimis, ir efektyviai taikyti analitikos metodus, siekiant pagerinti organizacijos veiklos efektyvumą ir skaidrumą. Programa orientuota į praktinį duomenų analizės, vizualizacijos ir komunikacijos principų taikymą kasdienėje vadovų veikloje.</a:t>
            </a:r>
          </a:p>
          <a:p>
            <a:pPr marL="0" indent="0" algn="just">
              <a:lnSpc>
                <a:spcPct val="107000"/>
              </a:lnSpc>
              <a:spcAft>
                <a:spcPts val="800"/>
              </a:spcAft>
              <a:buNone/>
            </a:pPr>
            <a:r>
              <a:rPr lang="lt-LT" sz="1500" b="1" kern="100" dirty="0">
                <a:solidFill>
                  <a:srgbClr val="000000"/>
                </a:solidFill>
                <a:effectLst/>
                <a:ea typeface="Times New Roman" panose="02020603050405020304" pitchFamily="18" charset="0"/>
                <a:cs typeface="Times New Roman" panose="02020603050405020304" pitchFamily="18" charset="0"/>
              </a:rPr>
              <a:t>Programos uždaviniai:</a:t>
            </a:r>
            <a:endParaRPr lang="lt-LT" sz="1500" kern="100" dirty="0">
              <a:effectLst/>
              <a:ea typeface="Aptos" panose="020B0004020202020204" pitchFamily="34" charset="0"/>
              <a:cs typeface="Times New Roman" panose="02020603050405020304" pitchFamily="18" charset="0"/>
            </a:endParaRPr>
          </a:p>
          <a:p>
            <a:pPr lvl="1" algn="just"/>
            <a:r>
              <a:rPr lang="lt-LT" sz="1500" dirty="0">
                <a:ea typeface="Symbol" panose="05050102010706020507" pitchFamily="18" charset="2"/>
                <a:cs typeface="Symbol" panose="05050102010706020507" pitchFamily="18" charset="2"/>
              </a:rPr>
              <a:t>Mokyti programos modulių dalyvius rinkti, analizuoti ir interpretuoti duomenis, siekiant priimti informuotus ir pagrįstus sprendimus. </a:t>
            </a:r>
          </a:p>
          <a:p>
            <a:pPr lvl="1" algn="just"/>
            <a:r>
              <a:rPr lang="lt-LT" sz="1500" dirty="0">
                <a:ea typeface="Symbol" panose="05050102010706020507" pitchFamily="18" charset="2"/>
                <a:cs typeface="Symbol" panose="05050102010706020507" pitchFamily="18" charset="2"/>
              </a:rPr>
              <a:t>Padėti išvengti dažniausių su duomenų skaitymu susijusių klaidų (pvz. rodiklio skaičiavimo pasikeitimai, trūkstamų duomenų interpretacija ir pan.), kurios jei laiku nepastebėtos gali lemti netikslias analizes ir prognozes. </a:t>
            </a:r>
          </a:p>
          <a:p>
            <a:pPr lvl="1" algn="just"/>
            <a:r>
              <a:rPr lang="lt-LT" sz="1500" dirty="0">
                <a:ea typeface="Symbol" panose="05050102010706020507" pitchFamily="18" charset="2"/>
                <a:cs typeface="Symbol" panose="05050102010706020507" pitchFamily="18" charset="2"/>
              </a:rPr>
              <a:t>Supažindinti mokymo programos modulių dalyvius su būdais, kaip naudoti duomenis esamoms problemoms ir situacijoms analizuoti bei sprendimų alternatyvoms įvertinti.</a:t>
            </a:r>
          </a:p>
          <a:p>
            <a:pPr lvl="1" algn="just"/>
            <a:r>
              <a:rPr lang="lt-LT" sz="1500" dirty="0">
                <a:ea typeface="Symbol" panose="05050102010706020507" pitchFamily="18" charset="2"/>
                <a:cs typeface="Symbol" panose="05050102010706020507" pitchFamily="18" charset="2"/>
              </a:rPr>
              <a:t>Padėti skaityti ir suprasti mokslinę duomenimis grįstą literatūrą, pristatant pagrindinius viešosios politikos, tarptautinių santykių ir ekonomikos tyrimams naudojamus metodus. </a:t>
            </a:r>
          </a:p>
          <a:p>
            <a:pPr lvl="1" algn="just"/>
            <a:r>
              <a:rPr lang="lt-LT" sz="1500" dirty="0">
                <a:ea typeface="Symbol" panose="05050102010706020507" pitchFamily="18" charset="2"/>
                <a:cs typeface="Symbol" panose="05050102010706020507" pitchFamily="18" charset="2"/>
              </a:rPr>
              <a:t>Ugdyti gebėjimą efektyviai naudoti duomenis situacijos įvertinimui ir sprendimų variantų prognozavimui. </a:t>
            </a:r>
          </a:p>
          <a:p>
            <a:pPr lvl="1" algn="just"/>
            <a:r>
              <a:rPr lang="lt-LT" sz="1500" dirty="0">
                <a:ea typeface="Symbol" panose="05050102010706020507" pitchFamily="18" charset="2"/>
                <a:cs typeface="Symbol" panose="05050102010706020507" pitchFamily="18" charset="2"/>
              </a:rPr>
              <a:t>Mokyti nustatyti ir modeliuoti ryšius tarp skirtingų rodiklių, siekiant išsamesnės situacijos supratimo. </a:t>
            </a:r>
          </a:p>
          <a:p>
            <a:pPr lvl="1" algn="just"/>
            <a:r>
              <a:rPr lang="lt-LT" sz="1500" dirty="0">
                <a:ea typeface="Symbol" panose="05050102010706020507" pitchFamily="18" charset="2"/>
                <a:cs typeface="Symbol" panose="05050102010706020507" pitchFamily="18" charset="2"/>
              </a:rPr>
              <a:t>Gilintis į duomenų, modelių ir vizualizacijos principus, siekiant išvengti su duomenų komunikacija susijusių pagrindinių problemų ir klaidų.</a:t>
            </a:r>
            <a:endParaRPr lang="en-US" sz="1500" dirty="0">
              <a:ea typeface="Symbol" panose="05050102010706020507" pitchFamily="18" charset="2"/>
              <a:cs typeface="Symbol" panose="05050102010706020507" pitchFamily="18" charset="2"/>
            </a:endParaRPr>
          </a:p>
          <a:p>
            <a:pPr lvl="1" algn="just"/>
            <a:endParaRPr lang="lt-LT" sz="1500" dirty="0">
              <a:ea typeface="Symbol" panose="05050102010706020507" pitchFamily="18" charset="2"/>
              <a:cs typeface="Symbol" panose="05050102010706020507" pitchFamily="18" charset="2"/>
            </a:endParaRPr>
          </a:p>
          <a:p>
            <a:pPr marL="0" indent="0" algn="just">
              <a:lnSpc>
                <a:spcPct val="107000"/>
              </a:lnSpc>
              <a:spcBef>
                <a:spcPts val="0"/>
              </a:spcBef>
              <a:buNone/>
            </a:pPr>
            <a:r>
              <a:rPr lang="lt-LT" sz="15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500" kern="100" dirty="0">
                <a:solidFill>
                  <a:srgbClr val="000000"/>
                </a:solidFill>
                <a:effectLst/>
                <a:ea typeface="Times New Roman" panose="02020603050405020304" pitchFamily="18" charset="0"/>
                <a:cs typeface="Times New Roman" panose="02020603050405020304" pitchFamily="18" charset="0"/>
              </a:rPr>
              <a:t>– </a:t>
            </a:r>
            <a:r>
              <a:rPr lang="lt-LT" sz="1500" kern="100" dirty="0">
                <a:solidFill>
                  <a:srgbClr val="000000"/>
                </a:solidFill>
                <a:cs typeface="Times New Roman" panose="02020603050405020304" pitchFamily="18" charset="0"/>
              </a:rPr>
              <a:t>nuo </a:t>
            </a:r>
            <a:r>
              <a:rPr lang="en-US" sz="1500" kern="100" dirty="0">
                <a:solidFill>
                  <a:srgbClr val="000000"/>
                </a:solidFill>
                <a:cs typeface="Times New Roman" panose="02020603050405020304" pitchFamily="18" charset="0"/>
              </a:rPr>
              <a:t>2 iki 8</a:t>
            </a:r>
            <a:r>
              <a:rPr lang="lt-LT" sz="1500" kern="100" dirty="0">
                <a:solidFill>
                  <a:srgbClr val="000000"/>
                </a:solidFill>
                <a:cs typeface="Times New Roman" panose="02020603050405020304" pitchFamily="18" charset="0"/>
              </a:rPr>
              <a:t> ak.val. e-mokymosi forma ir nuo </a:t>
            </a:r>
            <a:r>
              <a:rPr lang="en-US" sz="1500" kern="100" dirty="0">
                <a:solidFill>
                  <a:srgbClr val="000000"/>
                </a:solidFill>
                <a:cs typeface="Times New Roman" panose="02020603050405020304" pitchFamily="18" charset="0"/>
              </a:rPr>
              <a:t>4 iki </a:t>
            </a:r>
            <a:r>
              <a:rPr lang="lt-LT" sz="1500" kern="100" dirty="0">
                <a:solidFill>
                  <a:srgbClr val="000000"/>
                </a:solidFill>
                <a:cs typeface="Times New Roman" panose="02020603050405020304" pitchFamily="18" charset="0"/>
              </a:rPr>
              <a:t>16 ak.val. kontaktinio mokymosi.</a:t>
            </a:r>
            <a:endParaRPr lang="en-US" sz="1500" kern="100" dirty="0">
              <a:solidFill>
                <a:srgbClr val="000000"/>
              </a:solidFill>
              <a:cs typeface="Times New Roman" panose="02020603050405020304" pitchFamily="18" charset="0"/>
            </a:endParaRPr>
          </a:p>
          <a:p>
            <a:pPr marL="0" indent="0" algn="just">
              <a:lnSpc>
                <a:spcPct val="107000"/>
              </a:lnSpc>
              <a:spcBef>
                <a:spcPts val="0"/>
              </a:spcBef>
              <a:buNone/>
            </a:pPr>
            <a:r>
              <a:rPr lang="lt-LT" sz="1500" kern="100" dirty="0">
                <a:solidFill>
                  <a:srgbClr val="000000"/>
                </a:solidFill>
                <a:cs typeface="Times New Roman" panose="02020603050405020304" pitchFamily="18" charset="0"/>
              </a:rPr>
              <a:t>Trukmė gali būti nustatyta pagal užsakovo poreikius ir galimybes. O</a:t>
            </a:r>
            <a:r>
              <a:rPr lang="en-US" sz="1500" kern="100" dirty="0" err="1">
                <a:solidFill>
                  <a:srgbClr val="000000"/>
                </a:solidFill>
                <a:cs typeface="Times New Roman" panose="02020603050405020304" pitchFamily="18" charset="0"/>
              </a:rPr>
              <a:t>rganizacija</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yra</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laisva</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rinktis</a:t>
            </a:r>
            <a:r>
              <a:rPr lang="en-US" sz="1500" kern="100" dirty="0">
                <a:solidFill>
                  <a:srgbClr val="000000"/>
                </a:solidFill>
                <a:cs typeface="Times New Roman" panose="02020603050405020304" pitchFamily="18" charset="0"/>
              </a:rPr>
              <a:t> </a:t>
            </a:r>
            <a:r>
              <a:rPr lang="lt-LT" sz="1500" kern="100" dirty="0">
                <a:solidFill>
                  <a:srgbClr val="000000"/>
                </a:solidFill>
                <a:cs typeface="Times New Roman" panose="02020603050405020304" pitchFamily="18" charset="0"/>
              </a:rPr>
              <a:t>trukmę,</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atsižvelgiant</a:t>
            </a:r>
            <a:r>
              <a:rPr lang="en-US" sz="1500" kern="100" dirty="0">
                <a:solidFill>
                  <a:srgbClr val="000000"/>
                </a:solidFill>
                <a:cs typeface="Times New Roman" panose="02020603050405020304" pitchFamily="18" charset="0"/>
              </a:rPr>
              <a:t> į tai </a:t>
            </a:r>
            <a:r>
              <a:rPr lang="en-US" sz="1500" kern="100" dirty="0" err="1">
                <a:solidFill>
                  <a:srgbClr val="000000"/>
                </a:solidFill>
                <a:cs typeface="Times New Roman" panose="02020603050405020304" pitchFamily="18" charset="0"/>
              </a:rPr>
              <a:t>kaip</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toliau</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planuos</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pirkti</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dirbti</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ar</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kitaip</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veikti</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šių</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dokumentų</a:t>
            </a:r>
            <a:r>
              <a:rPr lang="en-US" sz="1500" kern="100" dirty="0">
                <a:solidFill>
                  <a:srgbClr val="000000"/>
                </a:solidFill>
                <a:cs typeface="Times New Roman" panose="02020603050405020304" pitchFamily="18" charset="0"/>
              </a:rPr>
              <a:t> </a:t>
            </a:r>
            <a:r>
              <a:rPr lang="en-US" sz="1500" kern="100" dirty="0" err="1">
                <a:solidFill>
                  <a:srgbClr val="000000"/>
                </a:solidFill>
                <a:cs typeface="Times New Roman" panose="02020603050405020304" pitchFamily="18" charset="0"/>
              </a:rPr>
              <a:t>pagrindu</a:t>
            </a:r>
            <a:r>
              <a:rPr lang="lt-LT" sz="1500" kern="100" dirty="0">
                <a:solidFill>
                  <a:srgbClr val="000000"/>
                </a:solidFill>
                <a:cs typeface="Times New Roman" panose="02020603050405020304" pitchFamily="18" charset="0"/>
              </a:rPr>
              <a:t>.</a:t>
            </a: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D2C5B-F6B9-39E3-A2C1-2F70C1D83F0F}"/>
              </a:ext>
            </a:extLst>
          </p:cNvPr>
          <p:cNvSpPr>
            <a:spLocks noGrp="1"/>
          </p:cNvSpPr>
          <p:nvPr>
            <p:ph type="title"/>
          </p:nvPr>
        </p:nvSpPr>
        <p:spPr>
          <a:xfrm>
            <a:off x="629920" y="1238505"/>
            <a:ext cx="11094720" cy="1323942"/>
          </a:xfrm>
        </p:spPr>
        <p:txBody>
          <a:bodyPr>
            <a:normAutofit/>
          </a:bodyPr>
          <a:lstStyle/>
          <a:p>
            <a:r>
              <a:rPr lang="lt-LT" sz="3600" dirty="0"/>
              <a:t>Esminių sąvokų praplėtimas</a:t>
            </a:r>
          </a:p>
        </p:txBody>
      </p:sp>
      <p:sp>
        <p:nvSpPr>
          <p:cNvPr id="3" name="Content Placeholder 2">
            <a:extLst>
              <a:ext uri="{FF2B5EF4-FFF2-40B4-BE49-F238E27FC236}">
                <a16:creationId xmlns:a16="http://schemas.microsoft.com/office/drawing/2014/main" id="{67DC6C15-1E46-4736-CA41-86C0F774AD0D}"/>
              </a:ext>
            </a:extLst>
          </p:cNvPr>
          <p:cNvSpPr>
            <a:spLocks noGrp="1"/>
          </p:cNvSpPr>
          <p:nvPr>
            <p:ph idx="1"/>
          </p:nvPr>
        </p:nvSpPr>
        <p:spPr>
          <a:xfrm>
            <a:off x="629920" y="2296633"/>
            <a:ext cx="11094720" cy="4380614"/>
          </a:xfrm>
        </p:spPr>
        <p:txBody>
          <a:bodyPr>
            <a:noAutofit/>
          </a:bodyPr>
          <a:lstStyle/>
          <a:p>
            <a:pPr>
              <a:lnSpc>
                <a:spcPct val="100000"/>
              </a:lnSpc>
              <a:spcBef>
                <a:spcPts val="600"/>
              </a:spcBef>
              <a:spcAft>
                <a:spcPts val="600"/>
              </a:spcAft>
            </a:pPr>
            <a:r>
              <a:rPr lang="lt-LT" sz="1800" b="1" dirty="0"/>
              <a:t>Matematinis-analitinis mąstymas</a:t>
            </a:r>
            <a:r>
              <a:rPr lang="lt-LT" sz="1800" dirty="0"/>
              <a:t>: gebėjimas spręsti problemas logiškai ir sistematiškai, naudojant matematinį pagrindimą, sutelkiant dėmesį į dėsningumų ir ryšių nustatymą, siekiant daryti išvadas arba spręsti problemas.</a:t>
            </a:r>
          </a:p>
          <a:p>
            <a:pPr>
              <a:lnSpc>
                <a:spcPct val="100000"/>
              </a:lnSpc>
              <a:spcBef>
                <a:spcPts val="600"/>
              </a:spcBef>
              <a:spcAft>
                <a:spcPts val="600"/>
              </a:spcAft>
            </a:pPr>
            <a:r>
              <a:rPr lang="lt-LT" sz="1800" b="1" dirty="0"/>
              <a:t>Duomenų analitika: procesas</a:t>
            </a:r>
            <a:r>
              <a:rPr lang="lt-LT" sz="1800" dirty="0"/>
              <a:t>, kurio metu duomenys yra analizuojami, valomi, transformuojami ir modeliuojami, siekiant atrasti naudingą informaciją, daryti išvadas ir paremti sprendimų priėmimą.</a:t>
            </a:r>
          </a:p>
          <a:p>
            <a:pPr>
              <a:lnSpc>
                <a:spcPct val="100000"/>
              </a:lnSpc>
              <a:spcBef>
                <a:spcPts val="600"/>
              </a:spcBef>
              <a:spcAft>
                <a:spcPts val="600"/>
              </a:spcAft>
            </a:pPr>
            <a:r>
              <a:rPr lang="lt-LT" sz="1800" b="1" dirty="0"/>
              <a:t>Duomenų mokslas: statistiniai metodai</a:t>
            </a:r>
            <a:r>
              <a:rPr lang="lt-LT" sz="1800" dirty="0"/>
              <a:t>. Matematikos sritis, kuri skirtingai nei matematika susiduria su neapibrėžtumu, kadangi modeliuojami rezultatai iš riboto kiekio ar kitaip ydingų duomenų. Formaliau, ši mokslo sritis fokusuojasi į duomenų rinkimą, analizę, interpretavimą, pateikimą ir organizavimą. Ji suteikia įrankius, leidžiančius daryti išvadas ar prognozes, remiantis duomenų pavyzdžiais.</a:t>
            </a:r>
          </a:p>
          <a:p>
            <a:pPr>
              <a:lnSpc>
                <a:spcPct val="100000"/>
              </a:lnSpc>
              <a:spcBef>
                <a:spcPts val="600"/>
              </a:spcBef>
              <a:spcAft>
                <a:spcPts val="600"/>
              </a:spcAft>
            </a:pPr>
            <a:r>
              <a:rPr lang="lt-LT" sz="1800" b="1" dirty="0"/>
              <a:t>Duomenų mokslas: dirbtinis intelektas ir mašininis mokymąsis</a:t>
            </a:r>
            <a:r>
              <a:rPr lang="lt-LT" sz="1800" dirty="0"/>
              <a:t>.</a:t>
            </a:r>
            <a:br>
              <a:rPr lang="lt-LT" sz="1800" dirty="0"/>
            </a:br>
            <a:r>
              <a:rPr lang="lt-LT" sz="1800" dirty="0"/>
              <a:t>* </a:t>
            </a:r>
            <a:r>
              <a:rPr lang="lt-LT" sz="1800" u="sng" dirty="0"/>
              <a:t>Dirbtinis intelektas: </a:t>
            </a:r>
            <a:r>
              <a:rPr lang="lt-LT" sz="1800" dirty="0"/>
              <a:t>kompiuterių mokslo sritis, kuri siekia kurti sistemas, galinčias atlikti užduotis, kurios paprastai reikalauja žmogaus intelekto, tokias kaip mąstymas, mokymasis ir sprendimų priėmimas.  </a:t>
            </a:r>
            <a:br>
              <a:rPr lang="lt-LT" sz="1800" dirty="0"/>
            </a:br>
            <a:r>
              <a:rPr lang="lt-LT" sz="1800" dirty="0"/>
              <a:t>* </a:t>
            </a:r>
            <a:r>
              <a:rPr lang="lt-LT" sz="1800" u="sng" dirty="0"/>
              <a:t>Mašininis mokymasis: </a:t>
            </a:r>
            <a:r>
              <a:rPr lang="lt-LT" sz="1800" dirty="0"/>
              <a:t>DI sritis, kurioje kuriami algoritmai ir statistiniai modeliai, leidžiantys kompiuteriams mokytis iš duomenų ir gerinti savo užduočių atlikimą laikui bėgant.</a:t>
            </a:r>
          </a:p>
        </p:txBody>
      </p:sp>
    </p:spTree>
    <p:extLst>
      <p:ext uri="{BB962C8B-B14F-4D97-AF65-F5344CB8AC3E}">
        <p14:creationId xmlns:p14="http://schemas.microsoft.com/office/powerpoint/2010/main" val="1003951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p:txBody>
          <a:bodyPr>
            <a:noAutofit/>
          </a:bodyPr>
          <a:lstStyle/>
          <a:p>
            <a:r>
              <a:rPr lang="lt-LT" sz="2800"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743200"/>
            <a:ext cx="11094720" cy="4029741"/>
          </a:xfrm>
        </p:spPr>
        <p:txBody>
          <a:bodyPr>
            <a:normAutofit/>
          </a:bodyPr>
          <a:lstStyle/>
          <a:p>
            <a:pPr algn="just">
              <a:lnSpc>
                <a:spcPct val="100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pt-BR" sz="1800" b="1" dirty="0"/>
              <a:t>Duomenimis grįstas sprendimų priėmimas ir analizė</a:t>
            </a:r>
            <a:r>
              <a:rPr lang="lt-LT" sz="1800" b="1" dirty="0"/>
              <a:t>.</a:t>
            </a:r>
            <a:r>
              <a:rPr lang="lt-LT" sz="1800" dirty="0"/>
              <a:t> Gebėjimas priimti sprendimus, pagrįstus duomenimis, ir efektyviai taikyti analitikos metodus, siekiant pagerinti įstaigos veiklos efektyvumą ir skaidrumą. MS Excel galimybių išnaudojimas duomenų analizei.</a:t>
            </a:r>
            <a:endParaRPr lang="lt-LT" sz="1200" dirty="0"/>
          </a:p>
          <a:p>
            <a:pPr lvl="0">
              <a:lnSpc>
                <a:spcPct val="100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II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b="1" dirty="0"/>
              <a:t>Efektyvios duomenų analizės, vizualizacijos ir komunikacijos principai</a:t>
            </a:r>
            <a:r>
              <a:rPr lang="pt-BR" sz="1800" b="1" dirty="0"/>
              <a:t>.</a:t>
            </a:r>
            <a:r>
              <a:rPr lang="lt-LT" sz="1800" b="1" dirty="0"/>
              <a:t> </a:t>
            </a:r>
            <a:r>
              <a:rPr lang="lt-LT" sz="1800" dirty="0"/>
              <a:t>Kaip skaityti, suprasti ir interpretuoti duomenis? Apžvelgimas statistikos pagrindų ir vizualizacijos principų, t.y. kaip panaudoti duomenis, jų analizę ir vizualizacijas efektyviai ir skaidriai komunikacijai. Kaip išvengti pagrindinių duomenų vizualizacijos klaidų? Kaip pristatyti skirtingų tipų duomenis?</a:t>
            </a:r>
            <a:endParaRPr lang="lt-LT" sz="1200" dirty="0"/>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411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869441"/>
            <a:ext cx="11094720" cy="1367536"/>
          </a:xfrm>
        </p:spPr>
        <p:txBody>
          <a:bodyPr>
            <a:noAutofit/>
          </a:bodyPr>
          <a:lstStyle/>
          <a:p>
            <a:r>
              <a:rPr lang="lt-LT" sz="2800" b="1" dirty="0"/>
              <a:t>I programos modulio turinys. Duomenimis grįstas sprendimų priėmimas ir analizė</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548640" y="3236977"/>
            <a:ext cx="11094720" cy="3538728"/>
          </a:xfrm>
        </p:spPr>
        <p:txBody>
          <a:bodyPr>
            <a:normAutofit lnSpcReduction="10000"/>
          </a:bodyPr>
          <a:lstStyle/>
          <a:p>
            <a:pPr algn="just">
              <a:lnSpc>
                <a:spcPct val="100000"/>
              </a:lnSpc>
              <a:spcBef>
                <a:spcPts val="600"/>
              </a:spcBef>
              <a:spcAft>
                <a:spcPts val="600"/>
              </a:spcAft>
            </a:pPr>
            <a:r>
              <a:rPr lang="pt-BR" sz="1800" b="1" dirty="0"/>
              <a:t>Duomenimis grįstas sprendimų priėmimas ir analizė</a:t>
            </a:r>
            <a:r>
              <a:rPr lang="lt-LT" sz="1800" b="1" dirty="0"/>
              <a:t>.</a:t>
            </a:r>
            <a:r>
              <a:rPr lang="lt-LT" sz="1800" dirty="0"/>
              <a:t> Gebėjimas priimti sprendimus, pagrįstus duomenimis, ir efektyviai taikyti analitikos metodus, siekiant pagerinti įstaigos veiklos efektyvumą ir skaidrumą. MS Excel galimybių išnaudojimas duomenų analizei. </a:t>
            </a:r>
          </a:p>
          <a:p>
            <a:pPr algn="just">
              <a:lnSpc>
                <a:spcPct val="100000"/>
              </a:lnSpc>
              <a:spcBef>
                <a:spcPts val="600"/>
              </a:spcBef>
              <a:spcAft>
                <a:spcPts val="600"/>
              </a:spcAft>
            </a:pPr>
            <a:r>
              <a:rPr lang="lt-LT" sz="1800" dirty="0"/>
              <a:t>Matematika fokusuojasi į apibrėžtumą, o statistika yra neapibrėžtumo tyrimas, kurio tikslas – ištirti ir kiekybiškai įvertinti ryšius tarp kintamųjų,  siūlo įžvalgas apie dėsningumus ir prognozes. </a:t>
            </a:r>
          </a:p>
          <a:p>
            <a:pPr algn="just">
              <a:lnSpc>
                <a:spcPct val="100000"/>
              </a:lnSpc>
              <a:spcBef>
                <a:spcPts val="600"/>
              </a:spcBef>
              <a:spcAft>
                <a:spcPts val="600"/>
              </a:spcAft>
            </a:pPr>
            <a:r>
              <a:rPr lang="lt-LT" sz="1800" dirty="0"/>
              <a:t>Duomenų mokslo ir mašininio mokymosi panaudojimas analizuoti, vizualizuoti ir perduoti didelius duomenis bei juos apdoroti. </a:t>
            </a:r>
          </a:p>
          <a:p>
            <a:pPr algn="just">
              <a:lnSpc>
                <a:spcPct val="100000"/>
              </a:lnSpc>
              <a:spcBef>
                <a:spcPts val="600"/>
              </a:spcBef>
              <a:spcAft>
                <a:spcPts val="600"/>
              </a:spcAft>
            </a:pPr>
            <a:r>
              <a:rPr lang="lt-LT" sz="1800" b="1" dirty="0"/>
              <a:t>Duomenų mokslo modeliuose naudojamas matematinis mąstymas</a:t>
            </a:r>
            <a:r>
              <a:rPr lang="lt-LT" sz="1800" dirty="0"/>
              <a:t>: teoretizavimas žmogaus elgesio (racionalumo), apsvarstymas visų galimybių, strategijų, rezultatų rinkinio, darymas prielaidų įvairiais duomenų aspektais, pvz., pasiskirstymo. Duomenų tyrinėjimas prasideda nuo aiškiai apibrėžtos problemos arba hipotezės.</a:t>
            </a:r>
            <a:r>
              <a:rPr lang="lt-LT" sz="1800" kern="100" dirty="0">
                <a:effectLst/>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4187923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869440"/>
            <a:ext cx="11094720" cy="1093215"/>
          </a:xfrm>
        </p:spPr>
        <p:txBody>
          <a:bodyPr>
            <a:noAutofit/>
          </a:bodyPr>
          <a:lstStyle/>
          <a:p>
            <a:pPr algn="just"/>
            <a:r>
              <a:rPr lang="lt-LT" sz="2800" b="1" dirty="0"/>
              <a:t>II programos modulio turinys. Efektyvios duomenų analizės, vizualizacijos ir komunikacijos principai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314960" y="2787805"/>
            <a:ext cx="11724640" cy="3791105"/>
          </a:xfrm>
        </p:spPr>
        <p:txBody>
          <a:bodyPr>
            <a:noAutofit/>
          </a:bodyPr>
          <a:lstStyle/>
          <a:p>
            <a:pPr lvl="0" algn="just">
              <a:lnSpc>
                <a:spcPct val="100000"/>
              </a:lnSpc>
              <a:spcBef>
                <a:spcPts val="600"/>
              </a:spcBef>
              <a:spcAft>
                <a:spcPts val="600"/>
              </a:spcAft>
            </a:pPr>
            <a:r>
              <a:rPr lang="lt-LT" sz="1800" b="1" dirty="0"/>
              <a:t>Efektyvios duomenų analizės, vizualizacijos ir komunikacijos principai</a:t>
            </a:r>
            <a:r>
              <a:rPr lang="pt-BR" sz="1800" b="1" dirty="0"/>
              <a:t>.</a:t>
            </a:r>
            <a:r>
              <a:rPr lang="lt-LT" sz="1800" b="1" dirty="0"/>
              <a:t> </a:t>
            </a:r>
            <a:r>
              <a:rPr lang="lt-LT" sz="1800" dirty="0"/>
              <a:t>Kaip skaityti, suprasti ir interpretuoti duomenis? Apžvelgimas statistikos pagrindų ir vizualizacijos principų, t.y. kaip panaudoti duomenis, jų analizę ir vizualizacijas efektyviai ir skaidriai komunikacijai. Kaip išvengti pagrindinių duomenų vizualizacijos klaidų? Kaip pristatyti skirtingų tipų duomenis?</a:t>
            </a:r>
          </a:p>
          <a:p>
            <a:pPr lvl="0" algn="just">
              <a:lnSpc>
                <a:spcPct val="100000"/>
              </a:lnSpc>
              <a:spcBef>
                <a:spcPts val="600"/>
              </a:spcBef>
              <a:spcAft>
                <a:spcPts val="600"/>
              </a:spcAft>
            </a:pPr>
            <a:r>
              <a:rPr lang="lt-LT" sz="1800" b="1" dirty="0"/>
              <a:t>Vizualizacijos technikos: </a:t>
            </a:r>
            <a:r>
              <a:rPr lang="lt-LT" sz="1800" dirty="0"/>
              <a:t>histogramos rodo vieno kintamojo pasiskirstymą, sklaidos diagramos parodo dviejų tolydžių kintamųjų ryšius, stulpelinės diagramos palygina skirtingų kategorijų kiekius, dėžutinės diagramos duomenų aibės pasiskirstymą pagal suvestines, linijinės diagramos parodo tendencijas per tam tikrą laiką, skritulinės diagramos paprastai nerekomenduojamos dėl neefektyvumo ir galimo klaidingo interpretavimo.</a:t>
            </a:r>
          </a:p>
          <a:p>
            <a:pPr lvl="0" algn="just">
              <a:lnSpc>
                <a:spcPct val="100000"/>
              </a:lnSpc>
              <a:spcBef>
                <a:spcPts val="600"/>
              </a:spcBef>
              <a:spcAft>
                <a:spcPts val="600"/>
              </a:spcAft>
            </a:pPr>
            <a:r>
              <a:rPr lang="lt-LT" sz="1800" b="1" dirty="0"/>
              <a:t>Geros vizualizacijos savybės:  </a:t>
            </a:r>
            <a:r>
              <a:rPr lang="lt-LT" sz="1800" dirty="0"/>
              <a:t>grafinis meistriškumas (grafika turi būti tinkama naudoti ir perteikti infromaciją), vizualinis vientisumas (grafinis elementas turi būti vientisas ir neiškraipyti pagrindinės informacijos duomenų ir neklaidinti), maksimalus duomenų ir „rašalo“ santykis (pašalinimas nereikalingų elementų, kurie nepateikia ar neaprašo duomenų), estetinė elegancija (naudojimas paprasto dizaino kompleksinių duomenų struktūros perteikimui). (E.Tufte)</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725643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39064" y="1871330"/>
            <a:ext cx="11094720" cy="4831222"/>
          </a:xfrm>
        </p:spPr>
        <p:txBody>
          <a:bodyPr>
            <a:noAutofit/>
          </a:bodyPr>
          <a:lstStyle/>
          <a:p>
            <a:pPr marL="0" indent="0" algn="just">
              <a:lnSpc>
                <a:spcPct val="100000"/>
              </a:lnSpc>
              <a:spcBef>
                <a:spcPts val="600"/>
              </a:spcBef>
              <a:spcAft>
                <a:spcPts val="600"/>
              </a:spcAft>
              <a:buNone/>
            </a:pPr>
            <a:r>
              <a:rPr lang="lt-LT" sz="1800" b="1" dirty="0"/>
              <a:t>Įgyjamos ir plėtojamos kompetencijos:</a:t>
            </a:r>
            <a:endParaRPr lang="lt-LT" sz="1800" b="1" kern="100" dirty="0">
              <a:effectLst/>
              <a:ea typeface="Aptos" panose="020B0004020202020204" pitchFamily="34" charset="0"/>
              <a:cs typeface="Times New Roman" panose="02020603050405020304" pitchFamily="18" charset="0"/>
            </a:endParaRPr>
          </a:p>
          <a:p>
            <a:pPr algn="just">
              <a:lnSpc>
                <a:spcPct val="100000"/>
              </a:lnSpc>
              <a:spcBef>
                <a:spcPts val="600"/>
              </a:spcBef>
            </a:pPr>
            <a:r>
              <a:rPr lang="lt-LT" sz="1800" kern="100" dirty="0">
                <a:effectLst/>
                <a:ea typeface="Aptos" panose="020B0004020202020204" pitchFamily="34" charset="0"/>
                <a:cs typeface="Times New Roman" panose="02020603050405020304" pitchFamily="18" charset="0"/>
              </a:rPr>
              <a:t>Lavinamas gebėjimas kurti aiškias ir suprantamas duomenų vizualizacijas, kad būtų lengviau interpretuoti informaciją ir pristatyti ją kitiems.</a:t>
            </a:r>
          </a:p>
          <a:p>
            <a:pPr algn="just">
              <a:lnSpc>
                <a:spcPct val="100000"/>
              </a:lnSpc>
              <a:spcBef>
                <a:spcPts val="600"/>
              </a:spcBef>
            </a:pPr>
            <a:r>
              <a:rPr lang="lt-LT" sz="1800" kern="100" dirty="0">
                <a:effectLst/>
                <a:ea typeface="Aptos" panose="020B0004020202020204" pitchFamily="34" charset="0"/>
                <a:cs typeface="Times New Roman" panose="02020603050405020304" pitchFamily="18" charset="0"/>
              </a:rPr>
              <a:t>Gebėjimas aiškiai ir efektyviai komunikuoti ir pristatyti duomenų analizės rezultatus įvairioms auditorijoms.</a:t>
            </a:r>
          </a:p>
          <a:p>
            <a:pPr algn="just">
              <a:lnSpc>
                <a:spcPct val="100000"/>
              </a:lnSpc>
              <a:spcBef>
                <a:spcPts val="600"/>
              </a:spcBef>
            </a:pPr>
            <a:r>
              <a:rPr lang="lt-LT" sz="1800" kern="100" dirty="0">
                <a:effectLst/>
                <a:ea typeface="Aptos" panose="020B0004020202020204" pitchFamily="34" charset="0"/>
                <a:cs typeface="Times New Roman" panose="02020603050405020304" pitchFamily="18" charset="0"/>
              </a:rPr>
              <a:t>Lavinamas gebėjimas pateikti duomenis ir jų analizę taip, kad tai būtų suprantama ir įtikinama sprendimų priėmėjams ir kitoms suinteresuotoms šalims.</a:t>
            </a:r>
          </a:p>
          <a:p>
            <a:pPr marL="0" indent="0" algn="just">
              <a:lnSpc>
                <a:spcPct val="107000"/>
              </a:lnSpc>
              <a:spcBef>
                <a:spcPts val="0"/>
              </a:spcBef>
              <a:buNone/>
            </a:pPr>
            <a:endParaRPr lang="lt-LT" sz="16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1060</TotalTime>
  <Words>962</Words>
  <Application>Microsoft Office PowerPoint</Application>
  <PresentationFormat>Widescreen</PresentationFormat>
  <Paragraphs>36</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Aptos Display</vt:lpstr>
      <vt:lpstr>Arial</vt:lpstr>
      <vt:lpstr>Calibri</vt:lpstr>
      <vt:lpstr>Symbol</vt:lpstr>
      <vt:lpstr>Times New Roman</vt:lpstr>
      <vt:lpstr>1_Office Theme</vt:lpstr>
      <vt:lpstr>ANALITINĖS KOMPETENCIJOS PAGRINDINIS LYGMUO  DUOMENŲ ANALITIKA IR VIZUALIZACIJA</vt:lpstr>
      <vt:lpstr>PowerPoint Presentation</vt:lpstr>
      <vt:lpstr>Esminių sąvokų praplėtimas</vt:lpstr>
      <vt:lpstr>Programos moduliai</vt:lpstr>
      <vt:lpstr>I programos modulio turinys. Duomenimis grįstas sprendimų priėmimas ir analizė</vt:lpstr>
      <vt:lpstr>II programos modulio turinys. Efektyvios duomenų analizės, vizualizacijos ir komunikacijos principai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16</cp:revision>
  <dcterms:created xsi:type="dcterms:W3CDTF">2024-08-22T08:27:55Z</dcterms:created>
  <dcterms:modified xsi:type="dcterms:W3CDTF">2024-08-27T08:02:09Z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2024-08-22T08:46:04Z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f4973a47-0172-41f4-bad7-5aaee54f244e</vt:lpwstr>
  </property>
  <property fmtid="{D5CDD505-2E9C-101B-9397-08002B2CF9AE}" pid="8" name="MSIP_Label_fc169b65-f46a-4265-b5a1-5f9adb1dee0c_ContentBits">
    <vt:lpwstr>0</vt:lpwstr>
  </property>
</Properties>
</file>