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3" r:id="rId2"/>
    <p:sldId id="268" r:id="rId3"/>
    <p:sldId id="269" r:id="rId4"/>
    <p:sldId id="297" r:id="rId5"/>
    <p:sldId id="298" r:id="rId6"/>
    <p:sldId id="299" r:id="rId7"/>
    <p:sldId id="300" r:id="rId8"/>
    <p:sldId id="301" r:id="rId9"/>
    <p:sldId id="291" r:id="rId10"/>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94660"/>
  </p:normalViewPr>
  <p:slideViewPr>
    <p:cSldViewPr snapToGrid="0">
      <p:cViewPr varScale="1">
        <p:scale>
          <a:sx n="57" d="100"/>
          <a:sy n="57" d="100"/>
        </p:scale>
        <p:origin x="984" y="36"/>
      </p:cViewPr>
      <p:guideLst/>
    </p:cSldViewPr>
  </p:slideViewPr>
  <p:notesTextViewPr>
    <p:cViewPr>
      <p:scale>
        <a:sx n="1" d="1"/>
        <a:sy n="1" d="1"/>
      </p:scale>
      <p:origin x="0" y="0"/>
    </p:cViewPr>
  </p:notesTextViewPr>
  <p:sorterViewPr>
    <p:cViewPr>
      <p:scale>
        <a:sx n="140" d="100"/>
        <a:sy n="140" d="100"/>
      </p:scale>
      <p:origin x="0" y="-36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9B70BA-7DB6-4863-A0C2-1ED84847E8B0}" type="datetimeFigureOut">
              <a:rPr lang="lt-LT" smtClean="0"/>
              <a:t>2024-08-27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B4FD1F-71ED-4A93-8D60-A3453905C7E3}" type="slidenum">
              <a:rPr lang="lt-LT" smtClean="0"/>
              <a:t>‹#›</a:t>
            </a:fld>
            <a:endParaRPr lang="lt-LT"/>
          </a:p>
        </p:txBody>
      </p:sp>
    </p:spTree>
    <p:extLst>
      <p:ext uri="{BB962C8B-B14F-4D97-AF65-F5344CB8AC3E}">
        <p14:creationId xmlns:p14="http://schemas.microsoft.com/office/powerpoint/2010/main" val="3574079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909099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331954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9125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293739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234531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1891408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77393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793182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847143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65488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46477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43677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2"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164336" y="1690578"/>
            <a:ext cx="9863328" cy="2764464"/>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FINANSŲ KOMPETENCIJOS PAŽENGUSYSIS LYGMUO</a:t>
            </a: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r>
              <a:rPr lang="es-ES" sz="3600" b="1" kern="100" dirty="0">
                <a:effectLst/>
                <a:latin typeface="Aptos" panose="020B0004020202020204" pitchFamily="34" charset="0"/>
                <a:ea typeface="Aptos" panose="020B0004020202020204" pitchFamily="34" charset="0"/>
                <a:cs typeface="Times New Roman" panose="02020603050405020304" pitchFamily="18" charset="0"/>
              </a:rPr>
              <a:t>VIEŠOJO SEKTORIAUS FINANSŲ VALDYMO MODELIAI IR METODAI PAŽENGUSIEMS</a:t>
            </a:r>
            <a:endParaRPr lang="lt-LT" sz="44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4763387"/>
            <a:ext cx="9144000" cy="1463678"/>
          </a:xfrm>
        </p:spPr>
        <p:txBody>
          <a:bodyPr/>
          <a:lstStyle/>
          <a:p>
            <a:pPr>
              <a:lnSpc>
                <a:spcPct val="107000"/>
              </a:lnSpc>
              <a:spcBef>
                <a:spcPts val="600"/>
              </a:spcBef>
              <a:spcAft>
                <a:spcPts val="600"/>
              </a:spcAft>
            </a:pPr>
            <a:r>
              <a:rPr lang="lt-LT" sz="1800" b="1" dirty="0">
                <a:effectLst/>
                <a:latin typeface="Aptos" panose="020B0004020202020204" pitchFamily="34" charset="0"/>
                <a:ea typeface="Aptos" panose="020B0004020202020204" pitchFamily="34" charset="0"/>
                <a:cs typeface="Times New Roman" panose="02020603050405020304" pitchFamily="18" charset="0"/>
              </a:rPr>
              <a:t>Pažengusysis lygis</a:t>
            </a:r>
            <a:r>
              <a:rPr lang="lt-LT" sz="1800" dirty="0">
                <a:effectLst/>
                <a:latin typeface="Aptos" panose="020B0004020202020204" pitchFamily="34" charset="0"/>
                <a:ea typeface="Aptos" panose="020B0004020202020204" pitchFamily="34" charset="0"/>
                <a:cs typeface="Times New Roman" panose="02020603050405020304" pitchFamily="18" charset="0"/>
              </a:rPr>
              <a:t>: biudžetų valdymas ir kontrolė; kaštų- naudos analizė, poveikio analizė; finansinių ataskaitų analizė; finansavimo šaltinių išmanymas; finansų inovacijų supratimas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07272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52222" y="1670350"/>
            <a:ext cx="11094720" cy="5187650"/>
          </a:xfrm>
        </p:spPr>
        <p:txBody>
          <a:bodyPr>
            <a:normAutofit fontScale="92500" lnSpcReduction="20000"/>
          </a:bodyPr>
          <a:lstStyle/>
          <a:p>
            <a:pPr marL="0" indent="0" algn="just">
              <a:lnSpc>
                <a:spcPct val="107000"/>
              </a:lnSpc>
              <a:spcAft>
                <a:spcPts val="800"/>
              </a:spcAft>
              <a:buNone/>
            </a:pP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tikslas</a:t>
            </a:r>
            <a:r>
              <a:rPr lang="lt-LT" sz="19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9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suteikti žinių apie viešojo sektoriaus biudžetų valdymą ir kontrolę, pagilinti supratimą apie kaštų-naudos analizę, pagerinti viešojo sektoriaus subjektų finansinių ataskaitų analizės įgūdžius, praplėsti žinias apie viešojo sektoriaus finansavimo šaltinius ir finansines inovacijas.</a:t>
            </a:r>
            <a:endParaRPr lang="en-US" sz="19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pPr marL="0" indent="0" algn="just">
              <a:lnSpc>
                <a:spcPct val="107000"/>
              </a:lnSpc>
              <a:spcAft>
                <a:spcPts val="800"/>
              </a:spcAft>
              <a:buNone/>
            </a:pP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uždaviniai:</a:t>
            </a:r>
          </a:p>
          <a:p>
            <a:pPr marL="342900" lvl="0" indent="-342900" algn="just">
              <a:lnSpc>
                <a:spcPct val="115000"/>
              </a:lnSpc>
              <a:spcBef>
                <a:spcPts val="600"/>
              </a:spcBef>
              <a:spcAft>
                <a:spcPts val="600"/>
              </a:spcAft>
              <a:buFont typeface="Symbol" panose="05050102010706020507" pitchFamily="18" charset="2"/>
              <a:buChar char=""/>
            </a:pPr>
            <a:r>
              <a:rPr lang="lt-LT" sz="1900" kern="100" dirty="0">
                <a:effectLst/>
                <a:latin typeface="Aptos" panose="020B0004020202020204" pitchFamily="34" charset="0"/>
                <a:ea typeface="Times New Roman" panose="02020603050405020304" pitchFamily="18" charset="0"/>
                <a:cs typeface="Times New Roman" panose="02020603050405020304" pitchFamily="18" charset="0"/>
              </a:rPr>
              <a:t>Paaiškinti viešojo sektoriaus biudžetų valdymo ir kontrolės principus;</a:t>
            </a:r>
            <a:endParaRPr lang="lt-LT" sz="19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r>
              <a:rPr lang="lt-LT" sz="1900" kern="100" dirty="0">
                <a:effectLst/>
                <a:latin typeface="Aptos" panose="020B0004020202020204" pitchFamily="34" charset="0"/>
                <a:ea typeface="Times New Roman" panose="02020603050405020304" pitchFamily="18" charset="0"/>
                <a:cs typeface="Times New Roman" panose="02020603050405020304" pitchFamily="18" charset="0"/>
              </a:rPr>
              <a:t>Suteikti žinių ir įgūdžių taikyti kaštų-naudos analizės metodą;</a:t>
            </a:r>
            <a:endParaRPr lang="lt-LT" sz="19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r>
              <a:rPr lang="lt-LT" sz="1900" kern="100" dirty="0">
                <a:effectLst/>
                <a:latin typeface="Aptos" panose="020B0004020202020204" pitchFamily="34" charset="0"/>
                <a:ea typeface="Times New Roman" panose="02020603050405020304" pitchFamily="18" charset="0"/>
                <a:cs typeface="Times New Roman" panose="02020603050405020304" pitchFamily="18" charset="0"/>
              </a:rPr>
              <a:t>Atlikti viešojo sektoriaus subjektų finansinių ataskaitų analizę, vertinti santykinius finansinius rodiklius;</a:t>
            </a:r>
            <a:endParaRPr lang="lt-LT" sz="19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r>
              <a:rPr lang="lt-LT" sz="1900" kern="100" dirty="0">
                <a:effectLst/>
                <a:latin typeface="Aptos" panose="020B0004020202020204" pitchFamily="34" charset="0"/>
                <a:ea typeface="Times New Roman" panose="02020603050405020304" pitchFamily="18" charset="0"/>
                <a:cs typeface="Times New Roman" panose="02020603050405020304" pitchFamily="18" charset="0"/>
              </a:rPr>
              <a:t>Suprasti ir palyginti viešojo sektoriaus finansavimo šaltinius;</a:t>
            </a:r>
            <a:endParaRPr lang="lt-LT" sz="19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r>
              <a:rPr lang="lt-LT" sz="1900" kern="100" dirty="0">
                <a:effectLst/>
                <a:latin typeface="Aptos" panose="020B0004020202020204" pitchFamily="34" charset="0"/>
                <a:ea typeface="Times New Roman" panose="02020603050405020304" pitchFamily="18" charset="0"/>
                <a:cs typeface="Times New Roman" panose="02020603050405020304" pitchFamily="18" charset="0"/>
              </a:rPr>
              <a:t>Apžvelgti finansų inovacijas viešajame sektoriuje ir jų taikymo galimybes.</a:t>
            </a:r>
            <a:endParaRPr lang="en-US" sz="19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Bef>
                <a:spcPts val="600"/>
              </a:spcBef>
              <a:spcAft>
                <a:spcPts val="600"/>
              </a:spcAft>
              <a:buFont typeface="Symbol" panose="05050102010706020507" pitchFamily="18" charset="2"/>
              <a:buChar char=""/>
            </a:pPr>
            <a:endParaRPr lang="lt-LT" sz="19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9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Rekomenduojama mokymų trukmė </a:t>
            </a:r>
            <a:r>
              <a:rPr lang="lt-LT" sz="19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900" kern="100" dirty="0">
                <a:solidFill>
                  <a:srgbClr val="000000"/>
                </a:solidFill>
                <a:latin typeface="Aptos" panose="020B0004020202020204" pitchFamily="34" charset="0"/>
                <a:cs typeface="Times New Roman" panose="02020603050405020304" pitchFamily="18" charset="0"/>
              </a:rPr>
              <a:t>nuo </a:t>
            </a:r>
            <a:r>
              <a:rPr lang="en-US" sz="1900" kern="100" dirty="0">
                <a:solidFill>
                  <a:srgbClr val="000000"/>
                </a:solidFill>
                <a:latin typeface="Aptos" panose="020B0004020202020204" pitchFamily="34" charset="0"/>
                <a:cs typeface="Times New Roman" panose="02020603050405020304" pitchFamily="18" charset="0"/>
              </a:rPr>
              <a:t>2 iki 8</a:t>
            </a:r>
            <a:r>
              <a:rPr lang="lt-LT" sz="1900" kern="100" dirty="0">
                <a:solidFill>
                  <a:srgbClr val="000000"/>
                </a:solidFill>
                <a:latin typeface="Aptos" panose="020B0004020202020204" pitchFamily="34" charset="0"/>
                <a:cs typeface="Times New Roman" panose="02020603050405020304" pitchFamily="18" charset="0"/>
              </a:rPr>
              <a:t> ak.val. e-mokymosi forma ir nuo </a:t>
            </a:r>
            <a:r>
              <a:rPr lang="en-US" sz="1900" kern="100" dirty="0">
                <a:solidFill>
                  <a:srgbClr val="000000"/>
                </a:solidFill>
                <a:latin typeface="Aptos" panose="020B0004020202020204" pitchFamily="34" charset="0"/>
                <a:cs typeface="Times New Roman" panose="02020603050405020304" pitchFamily="18" charset="0"/>
              </a:rPr>
              <a:t>4 iki </a:t>
            </a:r>
            <a:r>
              <a:rPr lang="lt-LT" sz="1900" kern="100" dirty="0">
                <a:solidFill>
                  <a:srgbClr val="000000"/>
                </a:solidFill>
                <a:latin typeface="Aptos" panose="020B0004020202020204" pitchFamily="34" charset="0"/>
                <a:cs typeface="Times New Roman" panose="02020603050405020304" pitchFamily="18" charset="0"/>
              </a:rPr>
              <a:t>16 ak.val. kontaktinio mokymosi.</a:t>
            </a:r>
            <a:endParaRPr lang="en-US" sz="1900" kern="100" dirty="0">
              <a:solidFill>
                <a:srgbClr val="000000"/>
              </a:solidFill>
              <a:latin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900" kern="100" dirty="0">
                <a:solidFill>
                  <a:srgbClr val="000000"/>
                </a:solidFill>
                <a:latin typeface="Aptos" panose="020B0004020202020204" pitchFamily="34" charset="0"/>
                <a:cs typeface="Times New Roman" panose="02020603050405020304" pitchFamily="18" charset="0"/>
              </a:rPr>
              <a:t>Trukmė gali būti nustatyta pagal užsakovo poreikius ir galimybes. O</a:t>
            </a:r>
            <a:r>
              <a:rPr lang="en-US" sz="1900" kern="100" dirty="0" err="1">
                <a:solidFill>
                  <a:srgbClr val="000000"/>
                </a:solidFill>
                <a:latin typeface="Aptos" panose="020B0004020202020204" pitchFamily="34" charset="0"/>
                <a:cs typeface="Times New Roman" panose="02020603050405020304" pitchFamily="18" charset="0"/>
              </a:rPr>
              <a:t>rganizacija</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yra</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laisva</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rinktis</a:t>
            </a:r>
            <a:r>
              <a:rPr lang="en-US" sz="1900" kern="100" dirty="0">
                <a:solidFill>
                  <a:srgbClr val="000000"/>
                </a:solidFill>
                <a:latin typeface="Aptos" panose="020B0004020202020204" pitchFamily="34" charset="0"/>
                <a:cs typeface="Times New Roman" panose="02020603050405020304" pitchFamily="18" charset="0"/>
              </a:rPr>
              <a:t> </a:t>
            </a:r>
            <a:r>
              <a:rPr lang="lt-LT" sz="1900" kern="100" dirty="0">
                <a:solidFill>
                  <a:srgbClr val="000000"/>
                </a:solidFill>
                <a:latin typeface="Aptos" panose="020B0004020202020204" pitchFamily="34" charset="0"/>
                <a:cs typeface="Times New Roman" panose="02020603050405020304" pitchFamily="18" charset="0"/>
              </a:rPr>
              <a:t>trukmę,</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atsižvelgiant</a:t>
            </a:r>
            <a:r>
              <a:rPr lang="en-US" sz="1900" kern="100" dirty="0">
                <a:solidFill>
                  <a:srgbClr val="000000"/>
                </a:solidFill>
                <a:latin typeface="Aptos" panose="020B0004020202020204" pitchFamily="34" charset="0"/>
                <a:cs typeface="Times New Roman" panose="02020603050405020304" pitchFamily="18" charset="0"/>
              </a:rPr>
              <a:t> į tai </a:t>
            </a:r>
            <a:r>
              <a:rPr lang="en-US" sz="1900" kern="100" dirty="0" err="1">
                <a:solidFill>
                  <a:srgbClr val="000000"/>
                </a:solidFill>
                <a:latin typeface="Aptos" panose="020B0004020202020204" pitchFamily="34" charset="0"/>
                <a:cs typeface="Times New Roman" panose="02020603050405020304" pitchFamily="18" charset="0"/>
              </a:rPr>
              <a:t>kaip</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toliau</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planuos</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pirkti</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dirbti</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ar</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kitaip</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veikti</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šių</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dokumentų</a:t>
            </a:r>
            <a:r>
              <a:rPr lang="en-US" sz="1900" kern="100" dirty="0">
                <a:solidFill>
                  <a:srgbClr val="000000"/>
                </a:solidFill>
                <a:latin typeface="Aptos" panose="020B0004020202020204" pitchFamily="34" charset="0"/>
                <a:cs typeface="Times New Roman" panose="02020603050405020304" pitchFamily="18" charset="0"/>
              </a:rPr>
              <a:t> </a:t>
            </a:r>
            <a:r>
              <a:rPr lang="en-US" sz="1900" kern="100" dirty="0" err="1">
                <a:solidFill>
                  <a:srgbClr val="000000"/>
                </a:solidFill>
                <a:latin typeface="Aptos" panose="020B0004020202020204" pitchFamily="34" charset="0"/>
                <a:cs typeface="Times New Roman" panose="02020603050405020304" pitchFamily="18" charset="0"/>
              </a:rPr>
              <a:t>pagrindu</a:t>
            </a:r>
            <a:r>
              <a:rPr lang="en-US" sz="1900" kern="100" dirty="0">
                <a:solidFill>
                  <a:srgbClr val="000000"/>
                </a:solidFill>
                <a:latin typeface="Aptos" panose="020B0004020202020204" pitchFamily="34" charset="0"/>
                <a:cs typeface="Times New Roman" panose="02020603050405020304" pitchFamily="18" charset="0"/>
              </a:rPr>
              <a:t>.</a:t>
            </a:r>
            <a:endParaRPr lang="lt-LT" sz="1900" kern="100" dirty="0">
              <a:solidFill>
                <a:srgbClr val="000000"/>
              </a:solidFill>
              <a:latin typeface="Aptos" panose="020B0004020202020204" pitchFamily="34" charset="0"/>
              <a:cs typeface="Times New Roman" panose="02020603050405020304" pitchFamily="18" charset="0"/>
            </a:endParaRPr>
          </a:p>
          <a:p>
            <a:pPr marL="0" indent="0" algn="just">
              <a:lnSpc>
                <a:spcPct val="150000"/>
              </a:lnSpc>
              <a:spcBef>
                <a:spcPts val="600"/>
              </a:spcBef>
              <a:spcAft>
                <a:spcPts val="6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12963"/>
            <a:ext cx="11094720" cy="955040"/>
          </a:xfrm>
        </p:spPr>
        <p:txBody>
          <a:bodyPr>
            <a:noAutofit/>
          </a:bodyPr>
          <a:lstStyle/>
          <a:p>
            <a:r>
              <a:rPr lang="lt-LT" sz="2800"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274849"/>
            <a:ext cx="11094720" cy="4498091"/>
          </a:xfrm>
        </p:spPr>
        <p:txBody>
          <a:bodyPr>
            <a:normAutofit/>
          </a:bodyPr>
          <a:lstStyle/>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modulis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(e-</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mokymai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Viešojo sektoriaus finansavimo šaltiniai</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Kokie jie yra, kaip juos palyginti tarpusavyje ir pasirinkti efektyviausią šaltinį ar jų derinį?</a:t>
            </a: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 modulis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(e-</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mokymai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Finansų inovacijos viešajame sektoriuje.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Vidutinės trukmės biudžetai ir fiskalinės taisyklės, rizikos valdymas, skaidrumas vystant skaitmeninius kanalus, viešojo ir privataus sektoriaus partnerystės (PPP).</a:t>
            </a: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III modulis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kontaktiniai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mokymai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Viešojo sektoriaus biudžetų valdymas ir kontrolė.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Kaip ekonominiai faktoriai veikia valstybės finansus? Kaip įvertinti ir valdyti jų įtaką?</a:t>
            </a: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IV modulis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kontaktiniai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mokymai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Kaštų-naudos analizė</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kada ir kaip ji naudojama? Projektų pajamų, išlaidų, turto pokyčio, socialinės-ekonominės naudos ir rizikos vertinimas.</a:t>
            </a:r>
          </a:p>
          <a:p>
            <a:pPr algn="just">
              <a:lnSpc>
                <a:spcPct val="107000"/>
              </a:lnSpc>
              <a:spcBef>
                <a:spcPts val="400"/>
              </a:spcBef>
              <a:spcAft>
                <a:spcPts val="400"/>
              </a:spcAft>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V modulis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kontaktiniai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en-US" sz="18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mokymai</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Finansinių ataskaitų analizė.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Horizontalioji ir vertikalioji finansinės būklės ataskaitos bei veiklos rezultatų ataskaitos analizė. Pagrindiniai santykiniai finansiniai rodikliai ir jų taikymas praktikoje.</a:t>
            </a:r>
          </a:p>
        </p:txBody>
      </p:sp>
    </p:spTree>
    <p:extLst>
      <p:ext uri="{BB962C8B-B14F-4D97-AF65-F5344CB8AC3E}">
        <p14:creationId xmlns:p14="http://schemas.microsoft.com/office/powerpoint/2010/main" val="390706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360450"/>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Viešojo sektoriaus finansavimo šaltiniai</a:t>
            </a:r>
            <a:endParaRPr lang="lt-LT" sz="2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91374" y="2274849"/>
            <a:ext cx="10794380" cy="4498091"/>
          </a:xfrm>
        </p:spPr>
        <p:txBody>
          <a:bodyPr>
            <a:noAutofit/>
          </a:bodyPr>
          <a:lstStyle/>
          <a:p>
            <a:pPr algn="just">
              <a:lnSpc>
                <a:spcPct val="107000"/>
              </a:lnSpc>
              <a:spcBef>
                <a:spcPts val="600"/>
              </a:spcBef>
              <a:spcAft>
                <a:spcPts val="600"/>
              </a:spcAft>
            </a:pPr>
            <a:r>
              <a:rPr lang="lt-LT" sz="1450" kern="100" dirty="0">
                <a:latin typeface="Aptos" panose="020B0004020202020204" pitchFamily="34" charset="0"/>
                <a:cs typeface="Times New Roman" panose="02020603050405020304" pitchFamily="18" charset="0"/>
              </a:rPr>
              <a:t>Mokesčiai, pagrindinis viešojo sektoriaus finansavimo šaltinis, sudarantis didžiąją dalį valstybės pajamų. Kokie yra mokesčių tipai? Kokį poveikį jie turi ekonomikai ir visuomenei? Mokesčių efektyvumo vertinimas, pagal tokius kriterijus kaip progresyvumas, administracinės sąnaudos ir poveikis socialinei lygybei. Mokesčių struktūros analizė.</a:t>
            </a:r>
          </a:p>
          <a:p>
            <a:pPr algn="just">
              <a:lnSpc>
                <a:spcPct val="107000"/>
              </a:lnSpc>
              <a:spcBef>
                <a:spcPts val="600"/>
              </a:spcBef>
              <a:spcAft>
                <a:spcPts val="600"/>
              </a:spcAft>
            </a:pPr>
            <a:r>
              <a:rPr lang="lt-LT" sz="1450" kern="100" dirty="0">
                <a:latin typeface="Aptos" panose="020B0004020202020204" pitchFamily="34" charset="0"/>
                <a:cs typeface="Times New Roman" panose="02020603050405020304" pitchFamily="18" charset="0"/>
              </a:rPr>
              <a:t>Valstybės skola. Skolos poveikis valstybės biudžetui, ekonomikai ir kartų lygybei, siekiant užtikrinti ilgalaikį finansinį stabilumą.</a:t>
            </a:r>
          </a:p>
          <a:p>
            <a:pPr algn="just">
              <a:lnSpc>
                <a:spcPct val="107000"/>
              </a:lnSpc>
              <a:spcBef>
                <a:spcPts val="600"/>
              </a:spcBef>
              <a:spcAft>
                <a:spcPts val="600"/>
              </a:spcAft>
            </a:pPr>
            <a:r>
              <a:rPr lang="lt-LT" sz="1450" kern="100" dirty="0">
                <a:latin typeface="Aptos" panose="020B0004020202020204" pitchFamily="34" charset="0"/>
                <a:cs typeface="Times New Roman" panose="02020603050405020304" pitchFamily="18" charset="0"/>
              </a:rPr>
              <a:t>Europos Sąjungos struktūriniai fondai, kurie skirti skatinti ekonominę ir socialinę sanglaudą ES valstybėse narėse. Fondų panaudojimas įvairiems projektams, įskaitant infrastruktūros plėtrą, regioninę plėtrą, mokslinius tyrimus ir socialinės politikos iniciatyvas. Kaip derinti ES fondų lėšas su kitais finansavimo šaltiniais?</a:t>
            </a:r>
          </a:p>
          <a:p>
            <a:pPr algn="just">
              <a:lnSpc>
                <a:spcPct val="107000"/>
              </a:lnSpc>
              <a:spcBef>
                <a:spcPts val="600"/>
              </a:spcBef>
              <a:spcAft>
                <a:spcPts val="600"/>
              </a:spcAft>
            </a:pPr>
            <a:r>
              <a:rPr lang="lt-LT" sz="1450" kern="100" dirty="0">
                <a:latin typeface="Aptos" panose="020B0004020202020204" pitchFamily="34" charset="0"/>
                <a:cs typeface="Times New Roman" panose="02020603050405020304" pitchFamily="18" charset="0"/>
              </a:rPr>
              <a:t>Viešojo ir privačiojo sektorių partnerystės. Kaip gebėti įvertinti ir valdyti VPSP rizikas bei nustatyti, kada šis finansavimo modelis yra tinkamiausias?</a:t>
            </a:r>
          </a:p>
          <a:p>
            <a:pPr algn="just">
              <a:lnSpc>
                <a:spcPct val="107000"/>
              </a:lnSpc>
              <a:spcBef>
                <a:spcPts val="600"/>
              </a:spcBef>
              <a:spcAft>
                <a:spcPts val="600"/>
              </a:spcAft>
            </a:pPr>
            <a:r>
              <a:rPr lang="lt-LT" sz="1450" kern="100" dirty="0">
                <a:latin typeface="Aptos" panose="020B0004020202020204" pitchFamily="34" charset="0"/>
                <a:cs typeface="Times New Roman" panose="02020603050405020304" pitchFamily="18" charset="0"/>
              </a:rPr>
              <a:t>Subsidijos. Tiesioginės išmokos, mokesčių lengvatos ar kt. formos, siekiant skatinti tam tikras pramonės šakas, inovacijas, socialinę gerovę ar ekologinius projektus.</a:t>
            </a:r>
          </a:p>
          <a:p>
            <a:pPr algn="just">
              <a:lnSpc>
                <a:spcPct val="107000"/>
              </a:lnSpc>
              <a:spcBef>
                <a:spcPts val="600"/>
              </a:spcBef>
              <a:spcAft>
                <a:spcPts val="600"/>
              </a:spcAft>
            </a:pPr>
            <a:r>
              <a:rPr lang="lt-LT" sz="1450" kern="100" dirty="0">
                <a:latin typeface="Aptos" panose="020B0004020202020204" pitchFamily="34" charset="0"/>
                <a:cs typeface="Times New Roman" panose="02020603050405020304" pitchFamily="18" charset="0"/>
              </a:rPr>
              <a:t>Aptarti tarptautines finansines institucijas, tokias kaip Pasaulio bankas, Tarptautinis valiutos fondas ar Europos rekonstrukcijos ir plėtros bankas, kurios teikia finansinę paramą valstybėms, siekiančioms įgyvendinti struktūrines reformas ar vykdyti didelio masto viešuosius projektus.</a:t>
            </a:r>
          </a:p>
          <a:p>
            <a:pPr algn="just">
              <a:lnSpc>
                <a:spcPct val="107000"/>
              </a:lnSpc>
              <a:spcBef>
                <a:spcPts val="600"/>
              </a:spcBef>
              <a:spcAft>
                <a:spcPts val="600"/>
              </a:spcAft>
            </a:pPr>
            <a:r>
              <a:rPr lang="lt-LT" sz="1450" kern="100" dirty="0">
                <a:latin typeface="Aptos" panose="020B0004020202020204" pitchFamily="34" charset="0"/>
                <a:cs typeface="Times New Roman" panose="02020603050405020304" pitchFamily="18" charset="0"/>
              </a:rPr>
              <a:t>Nuosavi pajamų šaltiniai.</a:t>
            </a:r>
          </a:p>
        </p:txBody>
      </p:sp>
    </p:spTree>
    <p:extLst>
      <p:ext uri="{BB962C8B-B14F-4D97-AF65-F5344CB8AC3E}">
        <p14:creationId xmlns:p14="http://schemas.microsoft.com/office/powerpoint/2010/main" val="4210730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27359"/>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Finansų inovacijos viešajame sektoriuje</a:t>
            </a:r>
            <a:endParaRPr lang="lt-LT" sz="2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486723"/>
            <a:ext cx="11094720" cy="4286218"/>
          </a:xfrm>
        </p:spPr>
        <p:txBody>
          <a:bodyPr>
            <a:normAutofit lnSpcReduction="10000"/>
          </a:bodyPr>
          <a:lstStyle/>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Vidutinės trukmės biudžetai. Biudžeto prognozės, išlaidų planai ilgesniam laikotarpiui (paprastai trejiems ar penkeriems metams). Finansinių išteklių valdymas, atsižvelgiant į ilgalaikius tikslus ir ekonomikos ciklo pokyčius.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Aptarti fiskalinės taisykles, kurios yra teisiškai ar politiškai nustatyti apribojimai, kurie riboja viešųjų finansų valdymą, siekiant išvengti neatsakingo biudžeto politikos vykdymo ir užtikrinti fiskalinį tvarumą. Biudžeto deficito ribojimai, skolos lubos arba išlaidų augimo kontrolės taisyklės.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Rizikos valdymas viešajame sektoriuje. Ekonominės, politinės, finansinės ir operacinės rizikos valdymas. Aptarti Inovatyvius metodus, tokius kaip rizikos vertinimo modeliai, draudimo priemonės.</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Kas yra skaidrumas viešajame sektoriuje? Kaip vystyti skaitmeninius kanalus, kurie atvertų naujas galimybes skaidrumui, leidžiant piliečiams ir suinteresuotosioms šalims greitai ir patogiai gauti informaciją apie valstybės biudžetą, išlaidas ir viešuosius projektus?</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Viešojo sektoriaus institucijų bendradarbiavimas su privačiais investuotojais, siekiant įgyvendinti didelius infrastruktūros ar viešųjų paslaugų projektus. </a:t>
            </a:r>
          </a:p>
        </p:txBody>
      </p:sp>
    </p:spTree>
    <p:extLst>
      <p:ext uri="{BB962C8B-B14F-4D97-AF65-F5344CB8AC3E}">
        <p14:creationId xmlns:p14="http://schemas.microsoft.com/office/powerpoint/2010/main" val="2024256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371601"/>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III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Viešojo sektoriaus biudžetų valdymas ir kontrolė</a:t>
            </a:r>
            <a:endParaRPr lang="lt-LT" sz="2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375211"/>
            <a:ext cx="11094720" cy="4397730"/>
          </a:xfrm>
        </p:spPr>
        <p:txBody>
          <a:bodyPr>
            <a:normAutofit/>
          </a:bodyPr>
          <a:lstStyle/>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Makroekonominiai rodikliai </a:t>
            </a:r>
            <a:r>
              <a:rPr lang="en-US" sz="1800" kern="100" dirty="0">
                <a:latin typeface="Aptos" panose="020B0004020202020204" pitchFamily="34" charset="0"/>
                <a:cs typeface="Times New Roman" panose="02020603050405020304" pitchFamily="18" charset="0"/>
              </a:rPr>
              <a:t>-</a:t>
            </a:r>
            <a:r>
              <a:rPr lang="lt-LT" sz="1800" kern="100" dirty="0">
                <a:latin typeface="Aptos" panose="020B0004020202020204" pitchFamily="34" charset="0"/>
                <a:cs typeface="Times New Roman" panose="02020603050405020304" pitchFamily="18" charset="0"/>
              </a:rPr>
              <a:t> bendrasis vidaus produktas (BVP), infliacijos lygis, nedarbo rodiklis, prekybos balansas</a:t>
            </a:r>
            <a:r>
              <a:rPr lang="en-US" sz="1800" kern="100" dirty="0">
                <a:latin typeface="Aptos" panose="020B0004020202020204" pitchFamily="34" charset="0"/>
                <a:cs typeface="Times New Roman" panose="02020603050405020304" pitchFamily="18" charset="0"/>
              </a:rPr>
              <a:t> ir j</a:t>
            </a:r>
            <a:r>
              <a:rPr lang="lt-LT" sz="1800" kern="100" dirty="0">
                <a:latin typeface="Aptos" panose="020B0004020202020204" pitchFamily="34" charset="0"/>
                <a:cs typeface="Times New Roman" panose="02020603050405020304" pitchFamily="18" charset="0"/>
              </a:rPr>
              <a:t>ų analizė. Makroekonominių rodiklių pokyčių įtaka mokesčių pajamoms, socialinių išmokų poreikiui ir bendrai biudžeto pusiausvyrai.</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Fiskalinė, mokesčių, viešųjų išlaidų ir biudžeto balansavimo politika. Fiskalinės politikos sprendimų įtaka viešojo sektoriaus biudžetui ir jo tvarumui. Politikos poveikis ekonomikai. Kaip subalansuoti valstybės biudžetą taip, kad būtų pasiekti numatyti ekonominiai ir socialiniai tikslai?</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Monetarinės politikos poveikis ir kaip ji gali paveikti biudžeto politiką bei ilgalaikius finansinius įsipareigojimus.</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Ekonomikos ciklai – ekonomikos pakilimai ir nuosmukiai, kurie periodiškai pasikartoja ir daro įtaką šalies ekonominei veiklai bei valstybės finansams. Viešojo sektoriaus biudžetų planavimas, atsižvelgiant į šiuos ciklus bei siekiant užtikrinti biudžeto lankstumą ir atsparumą.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Valstybės skolos lygis ir jos aptarnavimo kaštai. Biudžeto deficitas ir perteklius. Kaip valdyti jų įtaką?</a:t>
            </a:r>
          </a:p>
          <a:p>
            <a:pPr algn="just">
              <a:lnSpc>
                <a:spcPct val="107000"/>
              </a:lnSpc>
              <a:spcBef>
                <a:spcPts val="600"/>
              </a:spcBef>
              <a:spcAft>
                <a:spcPts val="600"/>
              </a:spcAft>
            </a:pPr>
            <a:endParaRPr lang="lt-LT" sz="1800" kern="100" dirty="0">
              <a:latin typeface="Aptos" panose="020B0004020202020204" pitchFamily="34" charset="0"/>
              <a:cs typeface="Times New Roman" panose="02020603050405020304" pitchFamily="18" charset="0"/>
            </a:endParaRPr>
          </a:p>
          <a:p>
            <a:pPr algn="just">
              <a:lnSpc>
                <a:spcPct val="107000"/>
              </a:lnSpc>
              <a:spcBef>
                <a:spcPts val="600"/>
              </a:spcBef>
              <a:spcAft>
                <a:spcPts val="600"/>
              </a:spcAft>
            </a:pPr>
            <a:endParaRPr lang="lt-LT" sz="1800" kern="100" dirty="0">
              <a:latin typeface="Aptos" panose="020B0004020202020204" pitchFamily="34" charset="0"/>
              <a:cs typeface="Times New Roman" panose="02020603050405020304" pitchFamily="18" charset="0"/>
            </a:endParaRPr>
          </a:p>
          <a:p>
            <a:pPr algn="just">
              <a:lnSpc>
                <a:spcPct val="107000"/>
              </a:lnSpc>
              <a:spcBef>
                <a:spcPts val="600"/>
              </a:spcBef>
              <a:spcAft>
                <a:spcPts val="600"/>
              </a:spcAft>
            </a:pPr>
            <a:endParaRPr lang="lt-LT" sz="1800" kern="100" dirty="0">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95181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382754"/>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IV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Kaštų-naudos analizė</a:t>
            </a:r>
            <a:endParaRPr lang="lt-LT" sz="2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219093"/>
            <a:ext cx="11094720" cy="4553847"/>
          </a:xfrm>
        </p:spPr>
        <p:txBody>
          <a:bodyPr>
            <a:normAutofit fontScale="92500" lnSpcReduction="20000"/>
          </a:bodyPr>
          <a:lstStyle/>
          <a:p>
            <a:pPr algn="just">
              <a:lnSpc>
                <a:spcPct val="107000"/>
              </a:lnSpc>
              <a:spcBef>
                <a:spcPts val="600"/>
              </a:spcBef>
              <a:spcAft>
                <a:spcPts val="600"/>
              </a:spcAft>
            </a:pPr>
            <a:r>
              <a:rPr lang="lt-LT" sz="1900" kern="100" dirty="0">
                <a:latin typeface="Aptos" panose="020B0004020202020204" pitchFamily="34" charset="0"/>
                <a:cs typeface="Times New Roman" panose="02020603050405020304" pitchFamily="18" charset="0"/>
              </a:rPr>
              <a:t>Kaip nustatyti, ar numatytas projektas ar iniciatyva sukurs daugiau naudos nei išlaidų, įvertinant tiek tiesiogines, tiek netiesiogines sąnaudas ir naudą? Kaip priimti pagrįstus sprendimus, identifikuojant, kurie projektai turėtų būti įgyvendinami, atsižvelgiant į jų ilgalaikį poveikį ekonomikai, visuomenei ir aplinkai?</a:t>
            </a:r>
          </a:p>
          <a:p>
            <a:pPr algn="just">
              <a:lnSpc>
                <a:spcPct val="107000"/>
              </a:lnSpc>
              <a:spcBef>
                <a:spcPts val="600"/>
              </a:spcBef>
              <a:spcAft>
                <a:spcPts val="600"/>
              </a:spcAft>
            </a:pPr>
            <a:r>
              <a:rPr lang="lt-LT" sz="1900" kern="100" dirty="0">
                <a:latin typeface="Aptos" panose="020B0004020202020204" pitchFamily="34" charset="0"/>
                <a:cs typeface="Times New Roman" panose="02020603050405020304" pitchFamily="18" charset="0"/>
              </a:rPr>
              <a:t>Aptariami finansiniai srautai, kuriuos projektas generuos per savo gyvavimo laikotarpį. Tiesioginės pajamos –  iš mokesčių, rinkliavų ar gyventojų mokesčių bei netiesioginės pajamos, tokios kaip ekonomikos augimas ar socialinė nauda.</a:t>
            </a:r>
          </a:p>
          <a:p>
            <a:pPr algn="just">
              <a:lnSpc>
                <a:spcPct val="107000"/>
              </a:lnSpc>
              <a:spcBef>
                <a:spcPts val="600"/>
              </a:spcBef>
              <a:spcAft>
                <a:spcPts val="600"/>
              </a:spcAft>
            </a:pPr>
            <a:r>
              <a:rPr lang="lt-LT" sz="1900" kern="100" dirty="0">
                <a:latin typeface="Aptos" panose="020B0004020202020204" pitchFamily="34" charset="0"/>
                <a:cs typeface="Times New Roman" panose="02020603050405020304" pitchFamily="18" charset="0"/>
              </a:rPr>
              <a:t>Projektų išlaidos, įskaitant kapitalo sąnaudas, eksploatavimo ir priežiūros išlaidas, bei netiesiogines sąnaudas, tokias kaip aplinkosaugos ir socialinės išlaidos. Kaip įvertinti visas projekto išlaidas, siekiant tiksliai nustatyti, ar planuojamos išlaidos bus proporcingos laukiamai naudai?</a:t>
            </a:r>
          </a:p>
          <a:p>
            <a:pPr algn="just">
              <a:lnSpc>
                <a:spcPct val="107000"/>
              </a:lnSpc>
              <a:spcBef>
                <a:spcPts val="600"/>
              </a:spcBef>
              <a:spcAft>
                <a:spcPts val="600"/>
              </a:spcAft>
            </a:pPr>
            <a:r>
              <a:rPr lang="lt-LT" sz="1900" kern="100" dirty="0">
                <a:latin typeface="Aptos" panose="020B0004020202020204" pitchFamily="34" charset="0"/>
                <a:cs typeface="Times New Roman" panose="02020603050405020304" pitchFamily="18" charset="0"/>
              </a:rPr>
              <a:t>Turto pokyčių vertinimas. Nekilnojamojo turto vertės padidėjimai, infrastruktūros pagerinimai ar kiti kapitalo pagerinimai, kurie padidina valstybės ar visuomenės turto vertę.</a:t>
            </a:r>
          </a:p>
          <a:p>
            <a:pPr algn="just">
              <a:lnSpc>
                <a:spcPct val="107000"/>
              </a:lnSpc>
              <a:spcBef>
                <a:spcPts val="600"/>
              </a:spcBef>
              <a:spcAft>
                <a:spcPts val="600"/>
              </a:spcAft>
            </a:pPr>
            <a:r>
              <a:rPr lang="lt-LT" sz="1900" kern="100" dirty="0">
                <a:latin typeface="Aptos" panose="020B0004020202020204" pitchFamily="34" charset="0"/>
                <a:cs typeface="Times New Roman" panose="02020603050405020304" pitchFamily="18" charset="0"/>
              </a:rPr>
              <a:t>Kaip atsižvelgti į socialinę-ekonominę naudą vertinant projektus, siekiant užtikrinti, kad sprendimai būtų pagrįsti ne tik finansine, bet ir visuomenės gerovės prasme?</a:t>
            </a:r>
          </a:p>
          <a:p>
            <a:pPr algn="just">
              <a:lnSpc>
                <a:spcPct val="107000"/>
              </a:lnSpc>
              <a:spcBef>
                <a:spcPts val="600"/>
              </a:spcBef>
              <a:spcAft>
                <a:spcPts val="600"/>
              </a:spcAft>
            </a:pPr>
            <a:r>
              <a:rPr lang="lt-LT" sz="1900" kern="100" dirty="0">
                <a:latin typeface="Aptos" panose="020B0004020202020204" pitchFamily="34" charset="0"/>
                <a:cs typeface="Times New Roman" panose="02020603050405020304" pitchFamily="18" charset="0"/>
              </a:rPr>
              <a:t>Rizikos vertinimas. Nustatymas tiek vidinių, tiek išorinių rizikų, įskaitant galimus biudžeto perviršius, pajamų svyravimus ar politinius pokyčius. </a:t>
            </a:r>
          </a:p>
          <a:p>
            <a:pPr algn="just">
              <a:lnSpc>
                <a:spcPct val="107000"/>
              </a:lnSpc>
              <a:spcBef>
                <a:spcPts val="600"/>
              </a:spcBef>
              <a:spcAft>
                <a:spcPts val="600"/>
              </a:spcAft>
            </a:pPr>
            <a:endParaRPr lang="lt-LT" sz="1800" kern="100" dirty="0">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624866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27360"/>
            <a:ext cx="11094720" cy="1222745"/>
          </a:xfrm>
        </p:spPr>
        <p:txBody>
          <a:bodyPr>
            <a:noAutofit/>
          </a:bodyPr>
          <a:lstStyle/>
          <a:p>
            <a:pPr algn="just">
              <a:lnSpc>
                <a:spcPct val="107000"/>
              </a:lnSpc>
              <a:spcBef>
                <a:spcPts val="400"/>
              </a:spcBef>
              <a:spcAft>
                <a:spcPts val="400"/>
              </a:spcAft>
            </a:pP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V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moduli</a:t>
            </a:r>
            <a:r>
              <a:rPr lang="en-US"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o </a:t>
            </a:r>
            <a:r>
              <a:rPr lang="en-US" sz="2400" b="1" kern="10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turinys</a:t>
            </a:r>
            <a:r>
              <a:rPr lang="lt-LT" sz="24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Finansinių ataskaitų analizė</a:t>
            </a:r>
            <a:endParaRPr lang="lt-LT" sz="2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308303"/>
            <a:ext cx="11094720" cy="4464638"/>
          </a:xfrm>
        </p:spPr>
        <p:txBody>
          <a:bodyPr>
            <a:normAutofit/>
          </a:bodyPr>
          <a:lstStyle/>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Horizontalioji finansinių ataskaitų analizė. Lyginimas finansinių duomenų per tam tikrą laikotarpį, siekiant nustatyti tendencijas ir pokyčius. Lyginami atskirų finansinių rodiklių pokyčiai, siekiant įvertinti, kaip keitėsi organizacijos finansinė būklė bei veiklos rezultatai.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Vertikalioji finansinių ataskaitų analizė. Kiekvieno finansinės ataskaitos elemento svarbos vertinimas, išreiškiant jį kaip procentinę dalį nuo bendro dydžio, pvz., nuo bendrųjų pajamų ar bendro turto.</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Apžvelgti finansinės būklės ataskaitas. Kaip įvertinti organizacijos finansinę padėtį, mokumą ir gebėjimą vykdyti savo įsipareigojimus? Kaip įvertinti finansinį stabilumą ir nustatyti, ar organizacija turi pakankamai išteklių vykdyti savo funkcijas ilgalaikėje perspektyvoje?</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Aptarti veiklos rezultatų ataskaitas. Įvertinti, kaip efektyviai organizacija naudoja savo išteklius, siekdama generuoti pajamas ir kontroliuoti išlaidas. </a:t>
            </a:r>
          </a:p>
          <a:p>
            <a:pPr algn="just">
              <a:lnSpc>
                <a:spcPct val="107000"/>
              </a:lnSpc>
              <a:spcBef>
                <a:spcPts val="600"/>
              </a:spcBef>
              <a:spcAft>
                <a:spcPts val="600"/>
              </a:spcAft>
            </a:pPr>
            <a:r>
              <a:rPr lang="lt-LT" sz="1800" kern="100" dirty="0">
                <a:latin typeface="Aptos" panose="020B0004020202020204" pitchFamily="34" charset="0"/>
                <a:cs typeface="Times New Roman" panose="02020603050405020304" pitchFamily="18" charset="0"/>
              </a:rPr>
              <a:t>Pelningumo, likvidumo, skolingumo ir veiklos efektyvumo rodikliai. Kaip nustatyti stipriąsias ir silpnąsias vietas bei priimti pagrįstus sprendimus dėl veiklos tobulinimo ir rizikų valdymo?</a:t>
            </a:r>
          </a:p>
        </p:txBody>
      </p:sp>
    </p:spTree>
    <p:extLst>
      <p:ext uri="{BB962C8B-B14F-4D97-AF65-F5344CB8AC3E}">
        <p14:creationId xmlns:p14="http://schemas.microsoft.com/office/powerpoint/2010/main" val="1087833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200941"/>
            <a:ext cx="11094720" cy="4572000"/>
          </a:xfrm>
        </p:spPr>
        <p:txBody>
          <a:bodyPr>
            <a:normAutofit/>
          </a:bodyPr>
          <a:lstStyle/>
          <a:p>
            <a:pPr marL="0" indent="0" algn="just">
              <a:lnSpc>
                <a:spcPct val="115000"/>
              </a:lnSpc>
              <a:spcBef>
                <a:spcPts val="600"/>
              </a:spcBef>
              <a:spcAft>
                <a:spcPts val="600"/>
              </a:spcAft>
              <a:buNone/>
            </a:pPr>
            <a:r>
              <a:rPr lang="lt-LT" sz="1800" b="1" kern="100" dirty="0">
                <a:effectLst/>
                <a:latin typeface="Aptos" panose="020B0004020202020204" pitchFamily="34" charset="0"/>
                <a:ea typeface="Times New Roman" panose="02020603050405020304" pitchFamily="18" charset="0"/>
                <a:cs typeface="Times New Roman" panose="02020603050405020304" pitchFamily="18" charset="0"/>
              </a:rPr>
              <a:t>Įgyjamos ir plėtojamos kompetencijos</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jų vertinimo būdai, užduotys skirtos patobulinti kompetencijas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p>
          <a:p>
            <a:pPr marL="0" indent="0" algn="just">
              <a:lnSpc>
                <a:spcPct val="115000"/>
              </a:lnSpc>
              <a:spcBef>
                <a:spcPts val="600"/>
              </a:spcBef>
              <a:spcAft>
                <a:spcPts val="600"/>
              </a:spcAft>
              <a:buNone/>
            </a:pPr>
            <a:endParaRPr lang="en-US" sz="1800" kern="100" dirty="0">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600"/>
              </a:spcBef>
              <a:spcAft>
                <a:spcPts val="600"/>
              </a:spcAft>
            </a:pPr>
            <a:r>
              <a:rPr lang="en-US" sz="1800" kern="100" dirty="0">
                <a:latin typeface="Aptos" panose="020B0004020202020204" pitchFamily="34" charset="0"/>
                <a:ea typeface="Aptos" panose="020B0004020202020204" pitchFamily="34" charset="0"/>
                <a:cs typeface="Times New Roman" panose="02020603050405020304" pitchFamily="18" charset="0"/>
              </a:rPr>
              <a:t>G</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ilinamos žinios apie viešojo sektoriaus biudžetų valdymą ir kontrolę</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600"/>
              </a:spcBef>
              <a:spcAft>
                <a:spcPts val="600"/>
              </a:spcAft>
            </a:pPr>
            <a:r>
              <a:rPr lang="en-US" sz="1800" kern="100" dirty="0">
                <a:latin typeface="Aptos" panose="020B0004020202020204" pitchFamily="34" charset="0"/>
                <a:ea typeface="Aptos" panose="020B0004020202020204" pitchFamily="34" charset="0"/>
                <a:cs typeface="Times New Roman" panose="02020603050405020304" pitchFamily="18" charset="0"/>
              </a:rPr>
              <a:t>P</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raktinio kaštų-naudos analizės metodo taikymo įgūdžiai</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600"/>
              </a:spcBef>
              <a:spcAft>
                <a:spcPts val="600"/>
              </a:spcAft>
            </a:pPr>
            <a:r>
              <a:rPr lang="en-US" sz="1800" kern="100" dirty="0">
                <a:latin typeface="Aptos" panose="020B0004020202020204" pitchFamily="34" charset="0"/>
                <a:ea typeface="Aptos" panose="020B0004020202020204" pitchFamily="34" charset="0"/>
                <a:cs typeface="Times New Roman" panose="02020603050405020304" pitchFamily="18" charset="0"/>
              </a:rPr>
              <a:t>G</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ebėjimas praktiškai nagrinėti viešojo sektoriaus subjektų finansines ataskaitas taikant horizontaliąją analizę, vertikaliąją analizę bei santykinius finansinius rodiklius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600"/>
              </a:spcBef>
              <a:spcAft>
                <a:spcPts val="600"/>
              </a:spcAft>
            </a:pPr>
            <a:r>
              <a:rPr lang="en-US" sz="1800" kern="100" dirty="0">
                <a:latin typeface="Aptos" panose="020B0004020202020204" pitchFamily="34" charset="0"/>
                <a:ea typeface="Aptos" panose="020B0004020202020204" pitchFamily="34" charset="0"/>
                <a:cs typeface="Times New Roman" panose="02020603050405020304" pitchFamily="18" charset="0"/>
              </a:rPr>
              <a:t>A</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iškesnis suvokimas apie viešojo sektoriaus finansavimo šaltinius ir jų pasirinkimo principus;</a:t>
            </a:r>
          </a:p>
          <a:p>
            <a:pPr algn="just">
              <a:lnSpc>
                <a:spcPct val="115000"/>
              </a:lnSpc>
              <a:spcBef>
                <a:spcPts val="600"/>
              </a:spcBef>
              <a:spcAft>
                <a:spcPts val="600"/>
              </a:spcAft>
            </a:pPr>
            <a:r>
              <a:rPr lang="en-US" sz="1800" kern="100" dirty="0">
                <a:latin typeface="Aptos" panose="020B0004020202020204" pitchFamily="34" charset="0"/>
                <a:ea typeface="Aptos" panose="020B0004020202020204" pitchFamily="34" charset="0"/>
                <a:cs typeface="Times New Roman" panose="02020603050405020304" pitchFamily="18" charset="0"/>
              </a:rPr>
              <a:t>G</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ilesnis supratimas apie finansų inovacijas viešajame sektoriuje.</a:t>
            </a:r>
          </a:p>
        </p:txBody>
      </p:sp>
    </p:spTree>
    <p:extLst>
      <p:ext uri="{BB962C8B-B14F-4D97-AF65-F5344CB8AC3E}">
        <p14:creationId xmlns:p14="http://schemas.microsoft.com/office/powerpoint/2010/main" val="19998899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343</TotalTime>
  <Words>1318</Words>
  <Application>Microsoft Office PowerPoint</Application>
  <PresentationFormat>Widescreen</PresentationFormat>
  <Paragraphs>59</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Aptos</vt:lpstr>
      <vt:lpstr>Aptos Display</vt:lpstr>
      <vt:lpstr>Arial</vt:lpstr>
      <vt:lpstr>Symbol</vt:lpstr>
      <vt:lpstr>Office Theme</vt:lpstr>
      <vt:lpstr>FINANSŲ KOMPETENCIJOS PAŽENGUSYSIS LYGMUO  VIEŠOJO SEKTORIAUS FINANSŲ VALDYMO MODELIAI IR METODAI PAŽENGUSIEMS</vt:lpstr>
      <vt:lpstr>PowerPoint Presentation</vt:lpstr>
      <vt:lpstr>Programos moduliai:</vt:lpstr>
      <vt:lpstr>I programos modulio turinys. Viešojo sektoriaus finansavimo šaltiniai</vt:lpstr>
      <vt:lpstr>II programos modulio turinys. Finansų inovacijos viešajame sektoriuje</vt:lpstr>
      <vt:lpstr>III programos modulio turinys. Viešojo sektoriaus biudžetų valdymas ir kontrolė</vt:lpstr>
      <vt:lpstr>IV programos modulio turinys. Kaštų-naudos analizė</vt:lpstr>
      <vt:lpstr>V programos modulio turinys. Finansinių ataskaitų analizė</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15</cp:revision>
  <dcterms:created xsi:type="dcterms:W3CDTF">2024-08-20T11:53:02Z</dcterms:created>
  <dcterms:modified xsi:type="dcterms:W3CDTF">2024-08-27T08:17:12Z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2024-08-20T14:23:47Z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a99f184c-f0c0-4730-87c6-f4ffcbe31a1c</vt:lpwstr>
  </property>
  <property fmtid="{D5CDD505-2E9C-101B-9397-08002B2CF9AE}" pid="8" name="MSIP_Label_fc169b65-f46a-4265-b5a1-5f9adb1dee0c_ContentBits">
    <vt:lpwstr>0</vt:lpwstr>
  </property>
</Properties>
</file>