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entation.xml" ContentType="application/vnd.openxmlformats-officedocument.presentationml.presentation.main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13.xml" ContentType="application/vnd.openxmlformats-officedocument.presentationml.slideLayou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17"/>
  </p:notesMasterIdLst>
  <p:sldIdLst>
    <p:sldId id="256" r:id="rId2"/>
    <p:sldId id="274" r:id="rId3"/>
    <p:sldId id="275" r:id="rId4"/>
    <p:sldId id="276" r:id="rId5"/>
    <p:sldId id="277" r:id="rId6"/>
    <p:sldId id="258" r:id="rId7"/>
    <p:sldId id="259" r:id="rId8"/>
    <p:sldId id="267" r:id="rId9"/>
    <p:sldId id="268" r:id="rId10"/>
    <p:sldId id="272" r:id="rId11"/>
    <p:sldId id="273" r:id="rId12"/>
    <p:sldId id="269" r:id="rId13"/>
    <p:sldId id="260" r:id="rId14"/>
    <p:sldId id="270" r:id="rId15"/>
    <p:sldId id="262" r:id="rId16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18"/>
      <p:bold r:id="rId19"/>
      <p:italic r:id="rId20"/>
      <p:boldItalic r:id="rId21"/>
    </p:embeddedFont>
    <p:embeddedFont>
      <p:font typeface="Figtree SemiBold" panose="020B060402020202020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74" y="5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Relationship Id="rId30" Type="http://schemas.openxmlformats.org/officeDocument/2006/relationships/customXml" Target="../customXml/item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ABF88D-FAC6-42E3-80B1-14AB05BE2EF9}" type="doc">
      <dgm:prSet loTypeId="urn:microsoft.com/office/officeart/2005/8/layout/process1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lt-LT"/>
        </a:p>
      </dgm:t>
    </dgm:pt>
    <dgm:pt modelId="{88008A40-2CF3-46F2-84EB-C34B01BD441A}">
      <dgm:prSet phldrT="[Text]"/>
      <dgm:spPr/>
      <dgm:t>
        <a:bodyPr/>
        <a:lstStyle/>
        <a:p>
          <a:r>
            <a:rPr lang="lt-LT" dirty="0" err="1"/>
            <a:t>Raw</a:t>
          </a:r>
          <a:r>
            <a:rPr lang="lt-LT" dirty="0"/>
            <a:t> </a:t>
          </a:r>
          <a:r>
            <a:rPr lang="lt-LT" dirty="0" err="1"/>
            <a:t>materials</a:t>
          </a:r>
          <a:endParaRPr lang="lt-LT" dirty="0"/>
        </a:p>
      </dgm:t>
    </dgm:pt>
    <dgm:pt modelId="{8288D593-446E-4B0B-9B7B-34719E432FAF}" type="parTrans" cxnId="{A63755C3-1014-4B2F-BCB3-3A7A3A37B3B4}">
      <dgm:prSet/>
      <dgm:spPr/>
      <dgm:t>
        <a:bodyPr/>
        <a:lstStyle/>
        <a:p>
          <a:endParaRPr lang="lt-LT"/>
        </a:p>
      </dgm:t>
    </dgm:pt>
    <dgm:pt modelId="{F621EE0A-D2C1-4381-8A33-B26343A81B18}" type="sibTrans" cxnId="{A63755C3-1014-4B2F-BCB3-3A7A3A37B3B4}">
      <dgm:prSet/>
      <dgm:spPr/>
      <dgm:t>
        <a:bodyPr/>
        <a:lstStyle/>
        <a:p>
          <a:endParaRPr lang="lt-LT"/>
        </a:p>
      </dgm:t>
    </dgm:pt>
    <dgm:pt modelId="{178C853D-0BBB-4614-8E18-34FD38DD42D9}">
      <dgm:prSet phldrT="[Text]"/>
      <dgm:spPr/>
      <dgm:t>
        <a:bodyPr/>
        <a:lstStyle/>
        <a:p>
          <a:r>
            <a:rPr lang="lt-LT" dirty="0" err="1"/>
            <a:t>Primary</a:t>
          </a:r>
          <a:r>
            <a:rPr lang="lt-LT" dirty="0"/>
            <a:t> </a:t>
          </a:r>
          <a:r>
            <a:rPr lang="lt-LT" dirty="0" err="1"/>
            <a:t>processing</a:t>
          </a:r>
          <a:endParaRPr lang="lt-LT" dirty="0"/>
        </a:p>
      </dgm:t>
    </dgm:pt>
    <dgm:pt modelId="{E6D4DE7B-E373-4F86-A3E0-6A39F13C1ACC}" type="parTrans" cxnId="{457F35FB-E63E-4D2B-9E6D-1B30B1BFDC8B}">
      <dgm:prSet/>
      <dgm:spPr/>
      <dgm:t>
        <a:bodyPr/>
        <a:lstStyle/>
        <a:p>
          <a:endParaRPr lang="lt-LT"/>
        </a:p>
      </dgm:t>
    </dgm:pt>
    <dgm:pt modelId="{EBB6F5C9-6CD0-4094-95B5-0806F52DDB9A}" type="sibTrans" cxnId="{457F35FB-E63E-4D2B-9E6D-1B30B1BFDC8B}">
      <dgm:prSet/>
      <dgm:spPr/>
      <dgm:t>
        <a:bodyPr/>
        <a:lstStyle/>
        <a:p>
          <a:endParaRPr lang="lt-LT"/>
        </a:p>
      </dgm:t>
    </dgm:pt>
    <dgm:pt modelId="{720D54F1-1079-44AF-8D32-DBE18364D80B}">
      <dgm:prSet phldrT="[Text]"/>
      <dgm:spPr/>
      <dgm:t>
        <a:bodyPr/>
        <a:lstStyle/>
        <a:p>
          <a:r>
            <a:rPr lang="lt-LT" dirty="0" err="1"/>
            <a:t>Secondary</a:t>
          </a:r>
          <a:r>
            <a:rPr lang="lt-LT" dirty="0"/>
            <a:t> </a:t>
          </a:r>
          <a:r>
            <a:rPr lang="lt-LT" dirty="0" err="1"/>
            <a:t>processing</a:t>
          </a:r>
          <a:endParaRPr lang="lt-LT" dirty="0"/>
        </a:p>
      </dgm:t>
    </dgm:pt>
    <dgm:pt modelId="{14AAA567-7C8A-4C44-AE4B-FC241C128644}" type="parTrans" cxnId="{EBD0A468-BAFC-4E0D-A9C6-D1F75D2ED9BC}">
      <dgm:prSet/>
      <dgm:spPr/>
      <dgm:t>
        <a:bodyPr/>
        <a:lstStyle/>
        <a:p>
          <a:endParaRPr lang="lt-LT"/>
        </a:p>
      </dgm:t>
    </dgm:pt>
    <dgm:pt modelId="{1C54C1DF-CA6F-4D05-8278-5D28476497D4}" type="sibTrans" cxnId="{EBD0A468-BAFC-4E0D-A9C6-D1F75D2ED9BC}">
      <dgm:prSet/>
      <dgm:spPr/>
      <dgm:t>
        <a:bodyPr/>
        <a:lstStyle/>
        <a:p>
          <a:endParaRPr lang="lt-LT"/>
        </a:p>
      </dgm:t>
    </dgm:pt>
    <dgm:pt modelId="{058DE59B-50FF-42CE-8B0F-FCCFD04FD3BF}">
      <dgm:prSet/>
      <dgm:spPr/>
      <dgm:t>
        <a:bodyPr/>
        <a:lstStyle/>
        <a:p>
          <a:r>
            <a:rPr lang="en-GB" dirty="0"/>
            <a:t>Tertiary</a:t>
          </a:r>
          <a:r>
            <a:rPr lang="lt-LT" dirty="0"/>
            <a:t> </a:t>
          </a:r>
          <a:r>
            <a:rPr lang="lt-LT" dirty="0" err="1"/>
            <a:t>processing</a:t>
          </a:r>
          <a:endParaRPr lang="lt-LT" dirty="0"/>
        </a:p>
      </dgm:t>
    </dgm:pt>
    <dgm:pt modelId="{7E9FD502-A0B2-4D2E-8B01-FEEC0F627F12}" type="parTrans" cxnId="{C0EA285C-3E9C-415D-BAAB-5743A1CB2309}">
      <dgm:prSet/>
      <dgm:spPr/>
      <dgm:t>
        <a:bodyPr/>
        <a:lstStyle/>
        <a:p>
          <a:endParaRPr lang="lt-LT"/>
        </a:p>
      </dgm:t>
    </dgm:pt>
    <dgm:pt modelId="{B180D906-20A8-48DE-9B7C-16F64863FE76}" type="sibTrans" cxnId="{C0EA285C-3E9C-415D-BAAB-5743A1CB2309}">
      <dgm:prSet/>
      <dgm:spPr/>
      <dgm:t>
        <a:bodyPr/>
        <a:lstStyle/>
        <a:p>
          <a:endParaRPr lang="lt-LT"/>
        </a:p>
      </dgm:t>
    </dgm:pt>
    <dgm:pt modelId="{DFC0F369-143C-496B-9DCC-5D4DABDF991C}" type="pres">
      <dgm:prSet presAssocID="{CDABF88D-FAC6-42E3-80B1-14AB05BE2EF9}" presName="Name0" presStyleCnt="0">
        <dgm:presLayoutVars>
          <dgm:dir/>
          <dgm:resizeHandles val="exact"/>
        </dgm:presLayoutVars>
      </dgm:prSet>
      <dgm:spPr/>
    </dgm:pt>
    <dgm:pt modelId="{200F4777-0701-4265-9C2B-FE06DBDDEF72}" type="pres">
      <dgm:prSet presAssocID="{88008A40-2CF3-46F2-84EB-C34B01BD441A}" presName="node" presStyleLbl="node1" presStyleIdx="0" presStyleCnt="4">
        <dgm:presLayoutVars>
          <dgm:bulletEnabled val="1"/>
        </dgm:presLayoutVars>
      </dgm:prSet>
      <dgm:spPr/>
    </dgm:pt>
    <dgm:pt modelId="{74A71B65-F5A3-4D33-A5DC-631EF5D04BE8}" type="pres">
      <dgm:prSet presAssocID="{F621EE0A-D2C1-4381-8A33-B26343A81B18}" presName="sibTrans" presStyleLbl="sibTrans2D1" presStyleIdx="0" presStyleCnt="3"/>
      <dgm:spPr/>
    </dgm:pt>
    <dgm:pt modelId="{7776210E-4A03-4CD9-860B-0C61D3660CEA}" type="pres">
      <dgm:prSet presAssocID="{F621EE0A-D2C1-4381-8A33-B26343A81B18}" presName="connectorText" presStyleLbl="sibTrans2D1" presStyleIdx="0" presStyleCnt="3"/>
      <dgm:spPr/>
    </dgm:pt>
    <dgm:pt modelId="{C4116375-EC3C-4925-B696-6363891E7D52}" type="pres">
      <dgm:prSet presAssocID="{178C853D-0BBB-4614-8E18-34FD38DD42D9}" presName="node" presStyleLbl="node1" presStyleIdx="1" presStyleCnt="4">
        <dgm:presLayoutVars>
          <dgm:bulletEnabled val="1"/>
        </dgm:presLayoutVars>
      </dgm:prSet>
      <dgm:spPr/>
    </dgm:pt>
    <dgm:pt modelId="{49D5494E-7381-457C-8C22-88F815BF9548}" type="pres">
      <dgm:prSet presAssocID="{EBB6F5C9-6CD0-4094-95B5-0806F52DDB9A}" presName="sibTrans" presStyleLbl="sibTrans2D1" presStyleIdx="1" presStyleCnt="3"/>
      <dgm:spPr/>
    </dgm:pt>
    <dgm:pt modelId="{968CD486-2C68-4DC0-A24A-80E5A163CD04}" type="pres">
      <dgm:prSet presAssocID="{EBB6F5C9-6CD0-4094-95B5-0806F52DDB9A}" presName="connectorText" presStyleLbl="sibTrans2D1" presStyleIdx="1" presStyleCnt="3"/>
      <dgm:spPr/>
    </dgm:pt>
    <dgm:pt modelId="{33B851C8-3E9D-4B44-B54E-91E5F55091FE}" type="pres">
      <dgm:prSet presAssocID="{720D54F1-1079-44AF-8D32-DBE18364D80B}" presName="node" presStyleLbl="node1" presStyleIdx="2" presStyleCnt="4">
        <dgm:presLayoutVars>
          <dgm:bulletEnabled val="1"/>
        </dgm:presLayoutVars>
      </dgm:prSet>
      <dgm:spPr/>
    </dgm:pt>
    <dgm:pt modelId="{E2E7806C-48F2-4D0A-A911-C1071F09DF2B}" type="pres">
      <dgm:prSet presAssocID="{1C54C1DF-CA6F-4D05-8278-5D28476497D4}" presName="sibTrans" presStyleLbl="sibTrans2D1" presStyleIdx="2" presStyleCnt="3"/>
      <dgm:spPr/>
    </dgm:pt>
    <dgm:pt modelId="{46668A09-04A7-4932-BA61-9EDFF3BA2775}" type="pres">
      <dgm:prSet presAssocID="{1C54C1DF-CA6F-4D05-8278-5D28476497D4}" presName="connectorText" presStyleLbl="sibTrans2D1" presStyleIdx="2" presStyleCnt="3"/>
      <dgm:spPr/>
    </dgm:pt>
    <dgm:pt modelId="{1D54D78F-7222-49C2-9F62-42ED00532583}" type="pres">
      <dgm:prSet presAssocID="{058DE59B-50FF-42CE-8B0F-FCCFD04FD3BF}" presName="node" presStyleLbl="node1" presStyleIdx="3" presStyleCnt="4">
        <dgm:presLayoutVars>
          <dgm:bulletEnabled val="1"/>
        </dgm:presLayoutVars>
      </dgm:prSet>
      <dgm:spPr/>
    </dgm:pt>
  </dgm:ptLst>
  <dgm:cxnLst>
    <dgm:cxn modelId="{46CB0D0B-9392-4F26-BBC6-F14E152F5A76}" type="presOf" srcId="{EBB6F5C9-6CD0-4094-95B5-0806F52DDB9A}" destId="{49D5494E-7381-457C-8C22-88F815BF9548}" srcOrd="0" destOrd="0" presId="urn:microsoft.com/office/officeart/2005/8/layout/process1"/>
    <dgm:cxn modelId="{51C66613-44E4-4F3C-9C36-35465BFB10C3}" type="presOf" srcId="{CDABF88D-FAC6-42E3-80B1-14AB05BE2EF9}" destId="{DFC0F369-143C-496B-9DCC-5D4DABDF991C}" srcOrd="0" destOrd="0" presId="urn:microsoft.com/office/officeart/2005/8/layout/process1"/>
    <dgm:cxn modelId="{A9C2C23A-60EE-4F57-A4BB-949CEB905693}" type="presOf" srcId="{1C54C1DF-CA6F-4D05-8278-5D28476497D4}" destId="{E2E7806C-48F2-4D0A-A911-C1071F09DF2B}" srcOrd="0" destOrd="0" presId="urn:microsoft.com/office/officeart/2005/8/layout/process1"/>
    <dgm:cxn modelId="{C0EA285C-3E9C-415D-BAAB-5743A1CB2309}" srcId="{CDABF88D-FAC6-42E3-80B1-14AB05BE2EF9}" destId="{058DE59B-50FF-42CE-8B0F-FCCFD04FD3BF}" srcOrd="3" destOrd="0" parTransId="{7E9FD502-A0B2-4D2E-8B01-FEEC0F627F12}" sibTransId="{B180D906-20A8-48DE-9B7C-16F64863FE76}"/>
    <dgm:cxn modelId="{776CC367-32BC-43F2-8F1E-2F26C395A2C8}" type="presOf" srcId="{720D54F1-1079-44AF-8D32-DBE18364D80B}" destId="{33B851C8-3E9D-4B44-B54E-91E5F55091FE}" srcOrd="0" destOrd="0" presId="urn:microsoft.com/office/officeart/2005/8/layout/process1"/>
    <dgm:cxn modelId="{EBD0A468-BAFC-4E0D-A9C6-D1F75D2ED9BC}" srcId="{CDABF88D-FAC6-42E3-80B1-14AB05BE2EF9}" destId="{720D54F1-1079-44AF-8D32-DBE18364D80B}" srcOrd="2" destOrd="0" parTransId="{14AAA567-7C8A-4C44-AE4B-FC241C128644}" sibTransId="{1C54C1DF-CA6F-4D05-8278-5D28476497D4}"/>
    <dgm:cxn modelId="{BB2A0D95-9446-40ED-93F1-993F14432637}" type="presOf" srcId="{058DE59B-50FF-42CE-8B0F-FCCFD04FD3BF}" destId="{1D54D78F-7222-49C2-9F62-42ED00532583}" srcOrd="0" destOrd="0" presId="urn:microsoft.com/office/officeart/2005/8/layout/process1"/>
    <dgm:cxn modelId="{58190AA4-4EA0-44BF-A967-CB0D4615BF8F}" type="presOf" srcId="{1C54C1DF-CA6F-4D05-8278-5D28476497D4}" destId="{46668A09-04A7-4932-BA61-9EDFF3BA2775}" srcOrd="1" destOrd="0" presId="urn:microsoft.com/office/officeart/2005/8/layout/process1"/>
    <dgm:cxn modelId="{43BB91AD-1106-4981-905D-729FEE41A642}" type="presOf" srcId="{EBB6F5C9-6CD0-4094-95B5-0806F52DDB9A}" destId="{968CD486-2C68-4DC0-A24A-80E5A163CD04}" srcOrd="1" destOrd="0" presId="urn:microsoft.com/office/officeart/2005/8/layout/process1"/>
    <dgm:cxn modelId="{4C16EAB2-B414-45EF-81E8-49206E5C940A}" type="presOf" srcId="{F621EE0A-D2C1-4381-8A33-B26343A81B18}" destId="{74A71B65-F5A3-4D33-A5DC-631EF5D04BE8}" srcOrd="0" destOrd="0" presId="urn:microsoft.com/office/officeart/2005/8/layout/process1"/>
    <dgm:cxn modelId="{A63755C3-1014-4B2F-BCB3-3A7A3A37B3B4}" srcId="{CDABF88D-FAC6-42E3-80B1-14AB05BE2EF9}" destId="{88008A40-2CF3-46F2-84EB-C34B01BD441A}" srcOrd="0" destOrd="0" parTransId="{8288D593-446E-4B0B-9B7B-34719E432FAF}" sibTransId="{F621EE0A-D2C1-4381-8A33-B26343A81B18}"/>
    <dgm:cxn modelId="{5F2626CC-2D1F-4751-A062-0B40E6B54F7C}" type="presOf" srcId="{F621EE0A-D2C1-4381-8A33-B26343A81B18}" destId="{7776210E-4A03-4CD9-860B-0C61D3660CEA}" srcOrd="1" destOrd="0" presId="urn:microsoft.com/office/officeart/2005/8/layout/process1"/>
    <dgm:cxn modelId="{1DABBBEB-4772-4F29-BD4E-E9F047527B3F}" type="presOf" srcId="{88008A40-2CF3-46F2-84EB-C34B01BD441A}" destId="{200F4777-0701-4265-9C2B-FE06DBDDEF72}" srcOrd="0" destOrd="0" presId="urn:microsoft.com/office/officeart/2005/8/layout/process1"/>
    <dgm:cxn modelId="{45F576F3-D77C-42E7-91DD-832F6CDD5C84}" type="presOf" srcId="{178C853D-0BBB-4614-8E18-34FD38DD42D9}" destId="{C4116375-EC3C-4925-B696-6363891E7D52}" srcOrd="0" destOrd="0" presId="urn:microsoft.com/office/officeart/2005/8/layout/process1"/>
    <dgm:cxn modelId="{457F35FB-E63E-4D2B-9E6D-1B30B1BFDC8B}" srcId="{CDABF88D-FAC6-42E3-80B1-14AB05BE2EF9}" destId="{178C853D-0BBB-4614-8E18-34FD38DD42D9}" srcOrd="1" destOrd="0" parTransId="{E6D4DE7B-E373-4F86-A3E0-6A39F13C1ACC}" sibTransId="{EBB6F5C9-6CD0-4094-95B5-0806F52DDB9A}"/>
    <dgm:cxn modelId="{5A5ACFD7-7377-4BE1-8197-779E2A299726}" type="presParOf" srcId="{DFC0F369-143C-496B-9DCC-5D4DABDF991C}" destId="{200F4777-0701-4265-9C2B-FE06DBDDEF72}" srcOrd="0" destOrd="0" presId="urn:microsoft.com/office/officeart/2005/8/layout/process1"/>
    <dgm:cxn modelId="{6219DB65-83C1-4883-BB01-4ACDD7BD3015}" type="presParOf" srcId="{DFC0F369-143C-496B-9DCC-5D4DABDF991C}" destId="{74A71B65-F5A3-4D33-A5DC-631EF5D04BE8}" srcOrd="1" destOrd="0" presId="urn:microsoft.com/office/officeart/2005/8/layout/process1"/>
    <dgm:cxn modelId="{E779B7F2-4A8F-4845-90DC-68169F3489A7}" type="presParOf" srcId="{74A71B65-F5A3-4D33-A5DC-631EF5D04BE8}" destId="{7776210E-4A03-4CD9-860B-0C61D3660CEA}" srcOrd="0" destOrd="0" presId="urn:microsoft.com/office/officeart/2005/8/layout/process1"/>
    <dgm:cxn modelId="{1C26321B-21B9-485B-ADC1-391DEFD42971}" type="presParOf" srcId="{DFC0F369-143C-496B-9DCC-5D4DABDF991C}" destId="{C4116375-EC3C-4925-B696-6363891E7D52}" srcOrd="2" destOrd="0" presId="urn:microsoft.com/office/officeart/2005/8/layout/process1"/>
    <dgm:cxn modelId="{16FD4198-4DC8-4646-8913-2B7B708A8252}" type="presParOf" srcId="{DFC0F369-143C-496B-9DCC-5D4DABDF991C}" destId="{49D5494E-7381-457C-8C22-88F815BF9548}" srcOrd="3" destOrd="0" presId="urn:microsoft.com/office/officeart/2005/8/layout/process1"/>
    <dgm:cxn modelId="{2000BB36-DA81-47E2-928A-BB2C6E3E3AC3}" type="presParOf" srcId="{49D5494E-7381-457C-8C22-88F815BF9548}" destId="{968CD486-2C68-4DC0-A24A-80E5A163CD04}" srcOrd="0" destOrd="0" presId="urn:microsoft.com/office/officeart/2005/8/layout/process1"/>
    <dgm:cxn modelId="{D524F4FF-5D93-448F-8623-0FD2A786290B}" type="presParOf" srcId="{DFC0F369-143C-496B-9DCC-5D4DABDF991C}" destId="{33B851C8-3E9D-4B44-B54E-91E5F55091FE}" srcOrd="4" destOrd="0" presId="urn:microsoft.com/office/officeart/2005/8/layout/process1"/>
    <dgm:cxn modelId="{73B1CEB5-A46A-4432-B232-AC5E0D6534D5}" type="presParOf" srcId="{DFC0F369-143C-496B-9DCC-5D4DABDF991C}" destId="{E2E7806C-48F2-4D0A-A911-C1071F09DF2B}" srcOrd="5" destOrd="0" presId="urn:microsoft.com/office/officeart/2005/8/layout/process1"/>
    <dgm:cxn modelId="{D2E9DA88-F5DC-4FA6-AAFF-24DA05E940EF}" type="presParOf" srcId="{E2E7806C-48F2-4D0A-A911-C1071F09DF2B}" destId="{46668A09-04A7-4932-BA61-9EDFF3BA2775}" srcOrd="0" destOrd="0" presId="urn:microsoft.com/office/officeart/2005/8/layout/process1"/>
    <dgm:cxn modelId="{68B52A5D-6ECE-4339-9818-415730DD55DE}" type="presParOf" srcId="{DFC0F369-143C-496B-9DCC-5D4DABDF991C}" destId="{1D54D78F-7222-49C2-9F62-42ED00532583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0F4777-0701-4265-9C2B-FE06DBDDEF72}">
      <dsp:nvSpPr>
        <dsp:cNvPr id="0" name=""/>
        <dsp:cNvSpPr/>
      </dsp:nvSpPr>
      <dsp:spPr>
        <a:xfrm>
          <a:off x="3575" y="52321"/>
          <a:ext cx="1563163" cy="93789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400" kern="1200" dirty="0" err="1"/>
            <a:t>Raw</a:t>
          </a:r>
          <a:r>
            <a:rPr lang="lt-LT" sz="2400" kern="1200" dirty="0"/>
            <a:t> </a:t>
          </a:r>
          <a:r>
            <a:rPr lang="lt-LT" sz="2400" kern="1200" dirty="0" err="1"/>
            <a:t>materials</a:t>
          </a:r>
          <a:endParaRPr lang="lt-LT" sz="2400" kern="1200" dirty="0"/>
        </a:p>
      </dsp:txBody>
      <dsp:txXfrm>
        <a:off x="31045" y="79791"/>
        <a:ext cx="1508223" cy="882958"/>
      </dsp:txXfrm>
    </dsp:sp>
    <dsp:sp modelId="{74A71B65-F5A3-4D33-A5DC-631EF5D04BE8}">
      <dsp:nvSpPr>
        <dsp:cNvPr id="0" name=""/>
        <dsp:cNvSpPr/>
      </dsp:nvSpPr>
      <dsp:spPr>
        <a:xfrm>
          <a:off x="1723055" y="327438"/>
          <a:ext cx="331390" cy="3876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t-LT" sz="1600" kern="1200"/>
        </a:p>
      </dsp:txBody>
      <dsp:txXfrm>
        <a:off x="1723055" y="404971"/>
        <a:ext cx="231973" cy="232598"/>
      </dsp:txXfrm>
    </dsp:sp>
    <dsp:sp modelId="{C4116375-EC3C-4925-B696-6363891E7D52}">
      <dsp:nvSpPr>
        <dsp:cNvPr id="0" name=""/>
        <dsp:cNvSpPr/>
      </dsp:nvSpPr>
      <dsp:spPr>
        <a:xfrm>
          <a:off x="2192004" y="52321"/>
          <a:ext cx="1563163" cy="93789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400" kern="1200" dirty="0" err="1"/>
            <a:t>Primary</a:t>
          </a:r>
          <a:r>
            <a:rPr lang="lt-LT" sz="2400" kern="1200" dirty="0"/>
            <a:t> </a:t>
          </a:r>
          <a:r>
            <a:rPr lang="lt-LT" sz="2400" kern="1200" dirty="0" err="1"/>
            <a:t>processing</a:t>
          </a:r>
          <a:endParaRPr lang="lt-LT" sz="2400" kern="1200" dirty="0"/>
        </a:p>
      </dsp:txBody>
      <dsp:txXfrm>
        <a:off x="2219474" y="79791"/>
        <a:ext cx="1508223" cy="882958"/>
      </dsp:txXfrm>
    </dsp:sp>
    <dsp:sp modelId="{49D5494E-7381-457C-8C22-88F815BF9548}">
      <dsp:nvSpPr>
        <dsp:cNvPr id="0" name=""/>
        <dsp:cNvSpPr/>
      </dsp:nvSpPr>
      <dsp:spPr>
        <a:xfrm>
          <a:off x="3911484" y="327438"/>
          <a:ext cx="331390" cy="3876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t-LT" sz="1600" kern="1200"/>
        </a:p>
      </dsp:txBody>
      <dsp:txXfrm>
        <a:off x="3911484" y="404971"/>
        <a:ext cx="231973" cy="232598"/>
      </dsp:txXfrm>
    </dsp:sp>
    <dsp:sp modelId="{33B851C8-3E9D-4B44-B54E-91E5F55091FE}">
      <dsp:nvSpPr>
        <dsp:cNvPr id="0" name=""/>
        <dsp:cNvSpPr/>
      </dsp:nvSpPr>
      <dsp:spPr>
        <a:xfrm>
          <a:off x="4380433" y="52321"/>
          <a:ext cx="1563163" cy="93789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400" kern="1200" dirty="0" err="1"/>
            <a:t>Secondary</a:t>
          </a:r>
          <a:r>
            <a:rPr lang="lt-LT" sz="2400" kern="1200" dirty="0"/>
            <a:t> </a:t>
          </a:r>
          <a:r>
            <a:rPr lang="lt-LT" sz="2400" kern="1200" dirty="0" err="1"/>
            <a:t>processing</a:t>
          </a:r>
          <a:endParaRPr lang="lt-LT" sz="2400" kern="1200" dirty="0"/>
        </a:p>
      </dsp:txBody>
      <dsp:txXfrm>
        <a:off x="4407903" y="79791"/>
        <a:ext cx="1508223" cy="882958"/>
      </dsp:txXfrm>
    </dsp:sp>
    <dsp:sp modelId="{E2E7806C-48F2-4D0A-A911-C1071F09DF2B}">
      <dsp:nvSpPr>
        <dsp:cNvPr id="0" name=""/>
        <dsp:cNvSpPr/>
      </dsp:nvSpPr>
      <dsp:spPr>
        <a:xfrm>
          <a:off x="6099913" y="327438"/>
          <a:ext cx="331390" cy="3876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t-LT" sz="1600" kern="1200"/>
        </a:p>
      </dsp:txBody>
      <dsp:txXfrm>
        <a:off x="6099913" y="404971"/>
        <a:ext cx="231973" cy="232598"/>
      </dsp:txXfrm>
    </dsp:sp>
    <dsp:sp modelId="{1D54D78F-7222-49C2-9F62-42ED00532583}">
      <dsp:nvSpPr>
        <dsp:cNvPr id="0" name=""/>
        <dsp:cNvSpPr/>
      </dsp:nvSpPr>
      <dsp:spPr>
        <a:xfrm>
          <a:off x="6568862" y="52321"/>
          <a:ext cx="1563163" cy="93789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Tertiary</a:t>
          </a:r>
          <a:r>
            <a:rPr lang="lt-LT" sz="2400" kern="1200" dirty="0"/>
            <a:t> </a:t>
          </a:r>
          <a:r>
            <a:rPr lang="lt-LT" sz="2400" kern="1200" dirty="0" err="1"/>
            <a:t>processing</a:t>
          </a:r>
          <a:endParaRPr lang="lt-LT" sz="2400" kern="1200" dirty="0"/>
        </a:p>
      </dsp:txBody>
      <dsp:txXfrm>
        <a:off x="6596332" y="79791"/>
        <a:ext cx="1508223" cy="8829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02ceddf2fa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02ceddf2fa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>
          <a:extLst>
            <a:ext uri="{FF2B5EF4-FFF2-40B4-BE49-F238E27FC236}">
              <a16:creationId xmlns:a16="http://schemas.microsoft.com/office/drawing/2014/main" id="{67647DD3-F773-3022-6F8E-0687A9B12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02ceddf2fa_0_70:notes">
            <a:extLst>
              <a:ext uri="{FF2B5EF4-FFF2-40B4-BE49-F238E27FC236}">
                <a16:creationId xmlns:a16="http://schemas.microsoft.com/office/drawing/2014/main" id="{558157FA-5210-90BF-5926-455FF930631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02ceddf2fa_0_70:notes">
            <a:extLst>
              <a:ext uri="{FF2B5EF4-FFF2-40B4-BE49-F238E27FC236}">
                <a16:creationId xmlns:a16="http://schemas.microsoft.com/office/drawing/2014/main" id="{E2CE691E-5C45-52AB-6F4E-A900FF8F974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21029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02ceddf2fa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302ceddf2fa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3094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02ceddf2fa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02ceddf2fa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02ceddf2fa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02ceddf2fa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>
          <a:extLst>
            <a:ext uri="{FF2B5EF4-FFF2-40B4-BE49-F238E27FC236}">
              <a16:creationId xmlns:a16="http://schemas.microsoft.com/office/drawing/2014/main" id="{4146F0B5-7615-4AEF-FAD1-C8081A633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02ceddf2fa_0_65:notes">
            <a:extLst>
              <a:ext uri="{FF2B5EF4-FFF2-40B4-BE49-F238E27FC236}">
                <a16:creationId xmlns:a16="http://schemas.microsoft.com/office/drawing/2014/main" id="{1704D89D-3C6A-4E83-2377-8939E47B0CD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02ceddf2fa_0_65:notes">
            <a:extLst>
              <a:ext uri="{FF2B5EF4-FFF2-40B4-BE49-F238E27FC236}">
                <a16:creationId xmlns:a16="http://schemas.microsoft.com/office/drawing/2014/main" id="{E959B886-0115-B4AB-3F11-9F2C780E4E0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5628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>
          <a:extLst>
            <a:ext uri="{FF2B5EF4-FFF2-40B4-BE49-F238E27FC236}">
              <a16:creationId xmlns:a16="http://schemas.microsoft.com/office/drawing/2014/main" id="{DCACF4F6-5C8B-629D-4514-D42BF6E0B6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02ceddf2fa_0_65:notes">
            <a:extLst>
              <a:ext uri="{FF2B5EF4-FFF2-40B4-BE49-F238E27FC236}">
                <a16:creationId xmlns:a16="http://schemas.microsoft.com/office/drawing/2014/main" id="{9C7F2D57-4108-B60B-BDA8-3C9C09CE294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02ceddf2fa_0_65:notes">
            <a:extLst>
              <a:ext uri="{FF2B5EF4-FFF2-40B4-BE49-F238E27FC236}">
                <a16:creationId xmlns:a16="http://schemas.microsoft.com/office/drawing/2014/main" id="{B045EF59-FC0A-1CB8-93E4-37AB2838742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02395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>
          <a:extLst>
            <a:ext uri="{FF2B5EF4-FFF2-40B4-BE49-F238E27FC236}">
              <a16:creationId xmlns:a16="http://schemas.microsoft.com/office/drawing/2014/main" id="{8D60A8CB-2969-D7C0-175D-049A4D2193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02ceddf2fa_0_65:notes">
            <a:extLst>
              <a:ext uri="{FF2B5EF4-FFF2-40B4-BE49-F238E27FC236}">
                <a16:creationId xmlns:a16="http://schemas.microsoft.com/office/drawing/2014/main" id="{7E647E6B-4655-454D-36A6-81AC137743C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02ceddf2fa_0_65:notes">
            <a:extLst>
              <a:ext uri="{FF2B5EF4-FFF2-40B4-BE49-F238E27FC236}">
                <a16:creationId xmlns:a16="http://schemas.microsoft.com/office/drawing/2014/main" id="{7400AE93-6602-5698-F8F9-41E79DFE75A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89528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>
          <a:extLst>
            <a:ext uri="{FF2B5EF4-FFF2-40B4-BE49-F238E27FC236}">
              <a16:creationId xmlns:a16="http://schemas.microsoft.com/office/drawing/2014/main" id="{272B0270-7C6D-D62C-1C47-9E31EC3FAF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02ceddf2fa_0_65:notes">
            <a:extLst>
              <a:ext uri="{FF2B5EF4-FFF2-40B4-BE49-F238E27FC236}">
                <a16:creationId xmlns:a16="http://schemas.microsoft.com/office/drawing/2014/main" id="{3A74A55F-6B2B-5B74-C88A-38CD39C35A5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02ceddf2fa_0_65:notes">
            <a:extLst>
              <a:ext uri="{FF2B5EF4-FFF2-40B4-BE49-F238E27FC236}">
                <a16:creationId xmlns:a16="http://schemas.microsoft.com/office/drawing/2014/main" id="{D425B9CA-AB77-6C57-6AEA-F599AEE2BEF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8997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>
          <a:extLst>
            <a:ext uri="{FF2B5EF4-FFF2-40B4-BE49-F238E27FC236}">
              <a16:creationId xmlns:a16="http://schemas.microsoft.com/office/drawing/2014/main" id="{3B443E28-4227-58B0-6A29-7F8A017743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02ceddf2fa_0_65:notes">
            <a:extLst>
              <a:ext uri="{FF2B5EF4-FFF2-40B4-BE49-F238E27FC236}">
                <a16:creationId xmlns:a16="http://schemas.microsoft.com/office/drawing/2014/main" id="{BF4E1DF2-E774-2952-F549-35F8F2D5457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02ceddf2fa_0_65:notes">
            <a:extLst>
              <a:ext uri="{FF2B5EF4-FFF2-40B4-BE49-F238E27FC236}">
                <a16:creationId xmlns:a16="http://schemas.microsoft.com/office/drawing/2014/main" id="{7960F9C7-B829-790C-FC9D-117A4D98857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34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569214"/>
            <a:ext cx="7543800" cy="267462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3341715"/>
            <a:ext cx="7543800" cy="85725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lt-LT"/>
              <a:t>Spustelėkite norėdami redaguoti šablono paantraštės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7/29/2025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165541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t>7/29/2025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5619247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11084"/>
            <a:ext cx="1971675" cy="4318066"/>
          </a:xfrm>
        </p:spPr>
        <p:txBody>
          <a:bodyPr vert="eaVert"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11083"/>
            <a:ext cx="5800725" cy="4318067"/>
          </a:xfrm>
        </p:spPr>
        <p:txBody>
          <a:bodyPr vert="eaVert" lIns="45720" tIns="0" rIns="45720" bIns="0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t>7/29/2025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35716686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884775"/>
            <a:ext cx="513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579ABC"/>
              </a:buClr>
              <a:buSzPts val="2800"/>
              <a:buNone/>
              <a:defRPr>
                <a:solidFill>
                  <a:srgbClr val="579ABC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579ABC"/>
              </a:buClr>
              <a:buSzPts val="2800"/>
              <a:buNone/>
              <a:defRPr>
                <a:solidFill>
                  <a:srgbClr val="579ABC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579ABC"/>
              </a:buClr>
              <a:buSzPts val="2800"/>
              <a:buNone/>
              <a:defRPr>
                <a:solidFill>
                  <a:srgbClr val="579ABC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579ABC"/>
              </a:buClr>
              <a:buSzPts val="2800"/>
              <a:buNone/>
              <a:defRPr>
                <a:solidFill>
                  <a:srgbClr val="579ABC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579ABC"/>
              </a:buClr>
              <a:buSzPts val="2800"/>
              <a:buNone/>
              <a:defRPr>
                <a:solidFill>
                  <a:srgbClr val="579ABC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579ABC"/>
              </a:buClr>
              <a:buSzPts val="2800"/>
              <a:buNone/>
              <a:defRPr>
                <a:solidFill>
                  <a:srgbClr val="579ABC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579ABC"/>
              </a:buClr>
              <a:buSzPts val="2800"/>
              <a:buNone/>
              <a:defRPr>
                <a:solidFill>
                  <a:srgbClr val="579ABC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579ABC"/>
              </a:buClr>
              <a:buSzPts val="2800"/>
              <a:buNone/>
              <a:defRPr>
                <a:solidFill>
                  <a:srgbClr val="579ABC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579ABC"/>
              </a:buClr>
              <a:buSzPts val="2800"/>
              <a:buNone/>
              <a:defRPr>
                <a:solidFill>
                  <a:srgbClr val="579ABC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592225"/>
            <a:ext cx="6867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Char char="●"/>
              <a:defRPr>
                <a:solidFill>
                  <a:srgbClr val="999999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  <a:defRPr>
                <a:solidFill>
                  <a:srgbClr val="999999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■"/>
              <a:defRPr>
                <a:solidFill>
                  <a:srgbClr val="999999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●"/>
              <a:defRPr>
                <a:solidFill>
                  <a:srgbClr val="999999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  <a:defRPr>
                <a:solidFill>
                  <a:srgbClr val="999999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■"/>
              <a:defRPr>
                <a:solidFill>
                  <a:srgbClr val="999999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●"/>
              <a:defRPr>
                <a:solidFill>
                  <a:srgbClr val="999999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  <a:defRPr>
                <a:solidFill>
                  <a:srgbClr val="999999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■"/>
              <a:defRPr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72458" y="47900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22781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311700" y="880475"/>
            <a:ext cx="5169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311700" y="158792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00">
                <a:solidFill>
                  <a:schemeClr val="dk2"/>
                </a:solidFill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00">
                <a:solidFill>
                  <a:schemeClr val="dk2"/>
                </a:solidFill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2"/>
          </p:nvPr>
        </p:nvSpPr>
        <p:spPr>
          <a:xfrm>
            <a:off x="4832400" y="158792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00">
                <a:solidFill>
                  <a:schemeClr val="dk2"/>
                </a:solidFill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00">
                <a:solidFill>
                  <a:schemeClr val="dk2"/>
                </a:solidFill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8472458" y="47900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32787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1388100" y="894225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sldNum" idx="12"/>
          </p:nvPr>
        </p:nvSpPr>
        <p:spPr>
          <a:xfrm>
            <a:off x="8472458" y="47900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0104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t>7/29/2025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5985739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kcijos antrašt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69214"/>
            <a:ext cx="7543800" cy="267462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3339846"/>
            <a:ext cx="7543800" cy="85725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7/29/2025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614034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384301"/>
            <a:ext cx="3703320" cy="3017520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384301"/>
            <a:ext cx="3703320" cy="3017520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t>7/29/2025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0073048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1936751"/>
            <a:ext cx="3703320" cy="2533650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1936751"/>
            <a:ext cx="3703320" cy="2533650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t>7/29/2025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106481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7/29/2025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525534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7/29/2025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59002938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45769"/>
            <a:ext cx="2400300" cy="17145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548640"/>
            <a:ext cx="4869180" cy="3943350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194560"/>
            <a:ext cx="2400300" cy="2534343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4844839"/>
            <a:ext cx="1963883" cy="273844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t>7/29/2025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4844839"/>
            <a:ext cx="3486150" cy="273844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1154600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14750"/>
            <a:ext cx="9141619" cy="142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368630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806190"/>
            <a:ext cx="7584948" cy="617220"/>
          </a:xfrm>
        </p:spPr>
        <p:txBody>
          <a:bodyPr lIns="91440" tIns="0" rIns="9144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3686307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lt-LT"/>
              <a:t>Spustelėkite piktogramą norėdami įtraukti paveikslėlį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4430267"/>
            <a:ext cx="7584948" cy="44577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7/29/2025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6592917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4800600"/>
            <a:ext cx="91440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4750737"/>
            <a:ext cx="9144001" cy="49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301"/>
            <a:ext cx="7543800" cy="301752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4844839"/>
            <a:ext cx="18542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t>7/29/2025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303384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3654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sldNum="0" hdr="0" ft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18" Type="http://schemas.openxmlformats.org/officeDocument/2006/relationships/image" Target="../media/image40.png"/><Relationship Id="rId26" Type="http://schemas.openxmlformats.org/officeDocument/2006/relationships/image" Target="../media/image2.jpeg"/><Relationship Id="rId3" Type="http://schemas.openxmlformats.org/officeDocument/2006/relationships/diagramData" Target="../diagrams/data1.xml"/><Relationship Id="rId21" Type="http://schemas.openxmlformats.org/officeDocument/2006/relationships/image" Target="../media/image43.svg"/><Relationship Id="rId7" Type="http://schemas.microsoft.com/office/2007/relationships/diagramDrawing" Target="../diagrams/drawing1.xml"/><Relationship Id="rId12" Type="http://schemas.openxmlformats.org/officeDocument/2006/relationships/image" Target="../media/image34.png"/><Relationship Id="rId17" Type="http://schemas.openxmlformats.org/officeDocument/2006/relationships/image" Target="../media/image39.svg"/><Relationship Id="rId25" Type="http://schemas.openxmlformats.org/officeDocument/2006/relationships/image" Target="../media/image47.sv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3.svg"/><Relationship Id="rId24" Type="http://schemas.openxmlformats.org/officeDocument/2006/relationships/image" Target="../media/image46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37.svg"/><Relationship Id="rId23" Type="http://schemas.openxmlformats.org/officeDocument/2006/relationships/image" Target="../media/image45.svg"/><Relationship Id="rId10" Type="http://schemas.openxmlformats.org/officeDocument/2006/relationships/image" Target="../media/image32.png"/><Relationship Id="rId19" Type="http://schemas.openxmlformats.org/officeDocument/2006/relationships/image" Target="../media/image41.svg"/><Relationship Id="rId4" Type="http://schemas.openxmlformats.org/officeDocument/2006/relationships/diagramLayout" Target="../diagrams/layout1.xml"/><Relationship Id="rId9" Type="http://schemas.openxmlformats.org/officeDocument/2006/relationships/image" Target="../media/image31.svg"/><Relationship Id="rId14" Type="http://schemas.openxmlformats.org/officeDocument/2006/relationships/image" Target="../media/image36.png"/><Relationship Id="rId22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10" Type="http://schemas.openxmlformats.org/officeDocument/2006/relationships/image" Target="../media/image2.jpeg"/><Relationship Id="rId4" Type="http://schemas.openxmlformats.org/officeDocument/2006/relationships/image" Target="../media/image49.png"/><Relationship Id="rId9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2.jpe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jpeg"/><Relationship Id="rId11" Type="http://schemas.openxmlformats.org/officeDocument/2006/relationships/image" Target="../media/image2.jpe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3"/>
          <p:cNvSpPr txBox="1">
            <a:spLocks noGrp="1"/>
          </p:cNvSpPr>
          <p:nvPr>
            <p:ph type="ctrTitle"/>
          </p:nvPr>
        </p:nvSpPr>
        <p:spPr>
          <a:xfrm>
            <a:off x="129334" y="1471651"/>
            <a:ext cx="6647152" cy="163741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3200" dirty="0"/>
              <a:t>I</a:t>
            </a:r>
            <a:r>
              <a:rPr lang="en-US" sz="3200" dirty="0" err="1"/>
              <a:t>nnovation</a:t>
            </a:r>
            <a:r>
              <a:rPr lang="lt-LT" sz="3200" dirty="0"/>
              <a:t>s</a:t>
            </a:r>
            <a:r>
              <a:rPr lang="en-US" sz="3200" dirty="0"/>
              <a:t> in the agri-food sector</a:t>
            </a:r>
            <a:r>
              <a:rPr lang="lt-LT" sz="3200" dirty="0"/>
              <a:t> at Lithuanian </a:t>
            </a:r>
            <a:r>
              <a:rPr lang="lt-LT" sz="3200" dirty="0" err="1"/>
              <a:t>Research</a:t>
            </a:r>
            <a:r>
              <a:rPr lang="lt-LT" sz="3200" dirty="0"/>
              <a:t> Centre </a:t>
            </a:r>
            <a:r>
              <a:rPr lang="lt-LT" sz="3200" dirty="0" err="1"/>
              <a:t>for</a:t>
            </a:r>
            <a:r>
              <a:rPr lang="lt-LT" sz="3200" dirty="0"/>
              <a:t> </a:t>
            </a:r>
            <a:r>
              <a:rPr lang="lt-LT" sz="3200" dirty="0" err="1"/>
              <a:t>Agriculture</a:t>
            </a:r>
            <a:r>
              <a:rPr lang="lt-LT" sz="3200" dirty="0"/>
              <a:t> </a:t>
            </a:r>
            <a:r>
              <a:rPr lang="lt-LT" sz="3200" dirty="0" err="1"/>
              <a:t>and</a:t>
            </a:r>
            <a:r>
              <a:rPr lang="lt-LT" sz="3200" dirty="0"/>
              <a:t> </a:t>
            </a:r>
            <a:r>
              <a:rPr lang="lt-LT" sz="3200" dirty="0" err="1"/>
              <a:t>Forestry</a:t>
            </a:r>
            <a:r>
              <a:rPr lang="lt-LT" sz="3200" dirty="0"/>
              <a:t> (LAMMC)</a:t>
            </a:r>
            <a:endParaRPr sz="3200" dirty="0"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1"/>
          </p:nvPr>
        </p:nvSpPr>
        <p:spPr>
          <a:xfrm>
            <a:off x="129334" y="3286272"/>
            <a:ext cx="2885156" cy="6194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tx1"/>
                </a:solidFill>
              </a:rPr>
              <a:t>DR. A</a:t>
            </a:r>
            <a:r>
              <a:rPr lang="lt-LT" b="1" dirty="0" err="1">
                <a:solidFill>
                  <a:schemeClr val="tx1"/>
                </a:solidFill>
              </a:rPr>
              <a:t>istė</a:t>
            </a:r>
            <a:r>
              <a:rPr lang="lt-LT" b="1" dirty="0">
                <a:solidFill>
                  <a:schemeClr val="tx1"/>
                </a:solidFill>
              </a:rPr>
              <a:t> Balčiūnaitienė</a:t>
            </a:r>
            <a:endParaRPr lang="en-US" b="1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b="1" dirty="0">
                <a:solidFill>
                  <a:schemeClr val="tx1"/>
                </a:solidFill>
              </a:rPr>
              <a:t>Dr. Jonas Viskelis</a:t>
            </a:r>
            <a:endParaRPr b="1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DE491D-F28A-E011-1CCB-140FECABF27F}"/>
              </a:ext>
            </a:extLst>
          </p:cNvPr>
          <p:cNvSpPr txBox="1"/>
          <p:nvPr/>
        </p:nvSpPr>
        <p:spPr>
          <a:xfrm>
            <a:off x="715536" y="4774168"/>
            <a:ext cx="77129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Preparation of EIC Pathfinder Open Quality Application No. 10‑038‑T‑0055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7F4516A-E59E-D347-CFAD-A405744ED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77737" cy="147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>
          <a:extLst>
            <a:ext uri="{FF2B5EF4-FFF2-40B4-BE49-F238E27FC236}">
              <a16:creationId xmlns:a16="http://schemas.microsoft.com/office/drawing/2014/main" id="{9A85B2A5-9FAB-1AA8-9CFE-B15CC1A65D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73659A-469E-3442-2F40-C1D0EC9BDA1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121" y="1077431"/>
            <a:ext cx="4401879" cy="33014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02D74C-7ACC-0880-62C2-5F9017984B9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1238" y="1077431"/>
            <a:ext cx="4401878" cy="33014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658751-1D93-12AF-5E0E-8D894B603221}"/>
              </a:ext>
            </a:extLst>
          </p:cNvPr>
          <p:cNvSpPr txBox="1"/>
          <p:nvPr/>
        </p:nvSpPr>
        <p:spPr>
          <a:xfrm>
            <a:off x="89210" y="4761787"/>
            <a:ext cx="88317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Preparation of EIC Pathfinder Open Quality Application No. 10‑038‑T‑0055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78B5C3F-617E-1E4C-4BC7-49FD3FC0E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724722" cy="82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4154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>
          <a:extLst>
            <a:ext uri="{FF2B5EF4-FFF2-40B4-BE49-F238E27FC236}">
              <a16:creationId xmlns:a16="http://schemas.microsoft.com/office/drawing/2014/main" id="{348FB03A-95D3-8CB9-931F-41812C0040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85FCA8-2181-AF81-2552-B7AE49D98BD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501" y="948291"/>
            <a:ext cx="4329223" cy="32469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70032E-51F4-A1BD-F2A7-3E632827E53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2292" y="948291"/>
            <a:ext cx="4329223" cy="32469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2D793D-120E-8430-E04F-61468AEC0812}"/>
              </a:ext>
            </a:extLst>
          </p:cNvPr>
          <p:cNvSpPr txBox="1"/>
          <p:nvPr/>
        </p:nvSpPr>
        <p:spPr>
          <a:xfrm>
            <a:off x="0" y="4761787"/>
            <a:ext cx="87945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Preparation of EIC Pathfinder Open Quality Application No. 10‑038‑T‑0055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20AB60E-9FCF-5366-A1D4-44CD44D49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724722" cy="82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6383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>
          <a:extLst>
            <a:ext uri="{FF2B5EF4-FFF2-40B4-BE49-F238E27FC236}">
              <a16:creationId xmlns:a16="http://schemas.microsoft.com/office/drawing/2014/main" id="{E071BC75-3A49-0BC4-0A58-AD12F1F1D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859C9-4F42-8F2A-2B19-28F756CA2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5479" y="743214"/>
            <a:ext cx="2742428" cy="304709"/>
          </a:xfrm>
        </p:spPr>
        <p:txBody>
          <a:bodyPr>
            <a:noAutofit/>
          </a:bodyPr>
          <a:lstStyle/>
          <a:p>
            <a:pPr algn="ctr"/>
            <a:r>
              <a:rPr lang="lt-LT" sz="1200" u="sng" dirty="0" err="1">
                <a:solidFill>
                  <a:schemeClr val="tx1"/>
                </a:solidFill>
              </a:rPr>
              <a:t>Processing</a:t>
            </a:r>
            <a:r>
              <a:rPr lang="lt-LT" sz="1200" u="sng" dirty="0">
                <a:solidFill>
                  <a:schemeClr val="tx1"/>
                </a:solidFill>
              </a:rPr>
              <a:t> </a:t>
            </a:r>
            <a:r>
              <a:rPr lang="lt-LT" sz="1200" u="sng" dirty="0" err="1">
                <a:solidFill>
                  <a:schemeClr val="tx1"/>
                </a:solidFill>
              </a:rPr>
              <a:t>chain</a:t>
            </a:r>
            <a:endParaRPr lang="lt-LT" sz="1200" u="sng" dirty="0">
              <a:solidFill>
                <a:schemeClr val="tx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BCABA93-6213-602C-C3FA-1010E584C6D3}"/>
              </a:ext>
            </a:extLst>
          </p:cNvPr>
          <p:cNvGrpSpPr/>
          <p:nvPr/>
        </p:nvGrpSpPr>
        <p:grpSpPr>
          <a:xfrm>
            <a:off x="416353" y="1032393"/>
            <a:ext cx="8382174" cy="3731085"/>
            <a:chOff x="592993" y="952424"/>
            <a:chExt cx="8012564" cy="3607867"/>
          </a:xfrm>
        </p:grpSpPr>
        <p:graphicFrame>
          <p:nvGraphicFramePr>
            <p:cNvPr id="4" name="Diagram 3">
              <a:extLst>
                <a:ext uri="{FF2B5EF4-FFF2-40B4-BE49-F238E27FC236}">
                  <a16:creationId xmlns:a16="http://schemas.microsoft.com/office/drawing/2014/main" id="{DB65CB6F-C681-250A-3A49-2A57E45040DA}"/>
                </a:ext>
              </a:extLst>
            </p:cNvPr>
            <p:cNvGraphicFramePr/>
            <p:nvPr/>
          </p:nvGraphicFramePr>
          <p:xfrm>
            <a:off x="611560" y="1923678"/>
            <a:ext cx="7776864" cy="100811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pic>
          <p:nvPicPr>
            <p:cNvPr id="6" name="Graphic 5" descr="Apple outline">
              <a:extLst>
                <a:ext uri="{FF2B5EF4-FFF2-40B4-BE49-F238E27FC236}">
                  <a16:creationId xmlns:a16="http://schemas.microsoft.com/office/drawing/2014/main" id="{3E5F3E2B-A743-A117-62CC-2B87FDA765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61654" y="965050"/>
              <a:ext cx="914400" cy="9144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55B261E-2BC5-9C42-235F-39248C610B8E}"/>
                </a:ext>
              </a:extLst>
            </p:cNvPr>
            <p:cNvSpPr txBox="1"/>
            <p:nvPr/>
          </p:nvSpPr>
          <p:spPr>
            <a:xfrm>
              <a:off x="592993" y="2919300"/>
              <a:ext cx="1584176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t-LT" sz="1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Food</a:t>
              </a:r>
              <a:endParaRPr kumimoji="0" lang="lt-LT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t-LT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</a:t>
              </a:r>
              <a:r>
                <a:rPr kumimoji="0" lang="lt-LT" sz="1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berries</a:t>
              </a:r>
              <a:r>
                <a:rPr kumimoji="0" lang="lt-LT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lt-LT" sz="1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fruits</a:t>
              </a:r>
              <a:r>
                <a:rPr kumimoji="0" lang="lt-LT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lt-LT" sz="1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vegetables</a:t>
              </a:r>
              <a:r>
                <a:rPr kumimoji="0" lang="lt-LT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...)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F977CA2-6A0F-09B9-3BB4-94B066E975DC}"/>
                </a:ext>
              </a:extLst>
            </p:cNvPr>
            <p:cNvSpPr txBox="1"/>
            <p:nvPr/>
          </p:nvSpPr>
          <p:spPr>
            <a:xfrm>
              <a:off x="2184939" y="2976017"/>
              <a:ext cx="248960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t-LT" sz="1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Food</a:t>
              </a:r>
              <a:r>
                <a:rPr kumimoji="0" lang="lt-LT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lt-LT" sz="1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products</a:t>
              </a:r>
              <a:r>
                <a:rPr kumimoji="0" lang="lt-LT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(</a:t>
              </a:r>
              <a:r>
                <a:rPr kumimoji="0" lang="lt-LT" sz="1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juice</a:t>
              </a:r>
              <a:r>
                <a:rPr kumimoji="0" lang="lt-LT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jam,  ...)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t-LT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+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t-LT" sz="1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Secondary</a:t>
              </a:r>
              <a:r>
                <a:rPr kumimoji="0" lang="lt-LT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lt-LT" sz="1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processing</a:t>
              </a:r>
              <a:r>
                <a:rPr kumimoji="0" lang="lt-LT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lt-LT" sz="1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byproducts</a:t>
              </a:r>
              <a:endParaRPr kumimoji="0" lang="lt-LT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11FD2EF-3E25-7E84-8548-D00B117A2AF1}"/>
                </a:ext>
              </a:extLst>
            </p:cNvPr>
            <p:cNvSpPr txBox="1"/>
            <p:nvPr/>
          </p:nvSpPr>
          <p:spPr>
            <a:xfrm>
              <a:off x="4608120" y="3011634"/>
              <a:ext cx="215318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t-LT" sz="1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Bioactive</a:t>
              </a:r>
              <a:r>
                <a:rPr kumimoji="0" lang="lt-LT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lt-LT" sz="1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compounds</a:t>
              </a:r>
              <a:r>
                <a:rPr kumimoji="0" lang="lt-LT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(</a:t>
              </a:r>
              <a:r>
                <a:rPr kumimoji="0" lang="lt-LT" sz="1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pigments</a:t>
              </a:r>
              <a:r>
                <a:rPr kumimoji="0" lang="lt-LT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lt-LT" sz="1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oils</a:t>
              </a:r>
              <a:r>
                <a:rPr kumimoji="0" lang="lt-LT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lt-LT" sz="1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aromatic</a:t>
              </a:r>
              <a:r>
                <a:rPr kumimoji="0" lang="lt-LT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lt-LT" sz="1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compounds</a:t>
              </a:r>
              <a:r>
                <a:rPr kumimoji="0" lang="lt-LT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...)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8A1F798-D8A4-FE85-2147-E97B50128B8D}"/>
                </a:ext>
              </a:extLst>
            </p:cNvPr>
            <p:cNvSpPr txBox="1"/>
            <p:nvPr/>
          </p:nvSpPr>
          <p:spPr>
            <a:xfrm>
              <a:off x="6868082" y="2990891"/>
              <a:ext cx="158417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t-LT" sz="1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Fillers</a:t>
              </a:r>
              <a:r>
                <a:rPr kumimoji="0" lang="lt-LT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lt-LT" sz="1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for</a:t>
              </a:r>
              <a:r>
                <a:rPr kumimoji="0" lang="lt-LT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lt-LT" sz="1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plastics</a:t>
              </a:r>
              <a:r>
                <a:rPr kumimoji="0" lang="lt-LT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etc.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D1DC854-AA78-54C2-DCA1-66E95039FBE3}"/>
                </a:ext>
              </a:extLst>
            </p:cNvPr>
            <p:cNvGrpSpPr/>
            <p:nvPr/>
          </p:nvGrpSpPr>
          <p:grpSpPr>
            <a:xfrm>
              <a:off x="6761302" y="1132608"/>
              <a:ext cx="1797736" cy="761520"/>
              <a:chOff x="6757050" y="1020995"/>
              <a:chExt cx="1797736" cy="761520"/>
            </a:xfrm>
          </p:grpSpPr>
          <p:pic>
            <p:nvPicPr>
              <p:cNvPr id="35" name="Graphic 34" descr="Water Bottle outline">
                <a:extLst>
                  <a:ext uri="{FF2B5EF4-FFF2-40B4-BE49-F238E27FC236}">
                    <a16:creationId xmlns:a16="http://schemas.microsoft.com/office/drawing/2014/main" id="{C5AF9296-E7AF-C5A2-CA8B-01757573B9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7793266" y="1020995"/>
                <a:ext cx="761520" cy="761520"/>
              </a:xfrm>
              <a:prstGeom prst="rect">
                <a:avLst/>
              </a:prstGeom>
            </p:spPr>
          </p:pic>
          <p:pic>
            <p:nvPicPr>
              <p:cNvPr id="36" name="Graphic 35" descr="Arrow Right outline">
                <a:extLst>
                  <a:ext uri="{FF2B5EF4-FFF2-40B4-BE49-F238E27FC236}">
                    <a16:creationId xmlns:a16="http://schemas.microsoft.com/office/drawing/2014/main" id="{D5DE286C-2633-2C84-93CA-CCE01E2AEB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7531223" y="1269490"/>
                <a:ext cx="371862" cy="371862"/>
              </a:xfrm>
              <a:prstGeom prst="rect">
                <a:avLst/>
              </a:prstGeom>
            </p:spPr>
          </p:pic>
          <p:pic>
            <p:nvPicPr>
              <p:cNvPr id="37" name="Graphic 36" descr="Bamboo outline">
                <a:extLst>
                  <a:ext uri="{FF2B5EF4-FFF2-40B4-BE49-F238E27FC236}">
                    <a16:creationId xmlns:a16="http://schemas.microsoft.com/office/drawing/2014/main" id="{1069D75C-9341-C4B1-CA90-EE94BE7AD5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6757050" y="1048044"/>
                <a:ext cx="723159" cy="723159"/>
              </a:xfrm>
              <a:prstGeom prst="rect">
                <a:avLst/>
              </a:prstGeom>
            </p:spPr>
          </p:pic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9657270-30BA-323F-81AC-BEE19B5D8E8E}"/>
                </a:ext>
              </a:extLst>
            </p:cNvPr>
            <p:cNvGrpSpPr/>
            <p:nvPr/>
          </p:nvGrpSpPr>
          <p:grpSpPr>
            <a:xfrm>
              <a:off x="2546242" y="965050"/>
              <a:ext cx="1813638" cy="914400"/>
              <a:chOff x="2546242" y="965050"/>
              <a:chExt cx="1813638" cy="914400"/>
            </a:xfrm>
          </p:grpSpPr>
          <p:pic>
            <p:nvPicPr>
              <p:cNvPr id="32" name="Graphic 31" descr="Bottle outline">
                <a:extLst>
                  <a:ext uri="{FF2B5EF4-FFF2-40B4-BE49-F238E27FC236}">
                    <a16:creationId xmlns:a16="http://schemas.microsoft.com/office/drawing/2014/main" id="{0E6FBA7E-C6B9-1F9C-D064-B481895A65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2546242" y="965050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33" name="Graphic 32" descr="Badge Follow outline">
                <a:extLst>
                  <a:ext uri="{FF2B5EF4-FFF2-40B4-BE49-F238E27FC236}">
                    <a16:creationId xmlns:a16="http://schemas.microsoft.com/office/drawing/2014/main" id="{2647826B-9EA9-ABC2-80E2-DF07AB1795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3232042" y="1226821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34" name="Graphic 33" descr="Compost outline">
                <a:extLst>
                  <a:ext uri="{FF2B5EF4-FFF2-40B4-BE49-F238E27FC236}">
                    <a16:creationId xmlns:a16="http://schemas.microsoft.com/office/drawing/2014/main" id="{4CB4E728-C14B-0883-AD2A-C2EB29073C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>
                <a:off x="3445480" y="965050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67E7709-56BC-46EC-586B-27F0036CA7D7}"/>
                </a:ext>
              </a:extLst>
            </p:cNvPr>
            <p:cNvSpPr txBox="1"/>
            <p:nvPr/>
          </p:nvSpPr>
          <p:spPr>
            <a:xfrm>
              <a:off x="733052" y="4240168"/>
              <a:ext cx="11716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t-LT" sz="1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Food</a:t>
              </a:r>
              <a:r>
                <a:rPr kumimoji="0" lang="lt-LT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lt-LT" sz="1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industry</a:t>
              </a:r>
              <a:endParaRPr kumimoji="0" lang="lt-LT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420ACB5-29CB-8011-B6BC-4932875A64C4}"/>
                </a:ext>
              </a:extLst>
            </p:cNvPr>
            <p:cNvSpPr txBox="1"/>
            <p:nvPr/>
          </p:nvSpPr>
          <p:spPr>
            <a:xfrm>
              <a:off x="2510194" y="4240168"/>
              <a:ext cx="18390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t-LT" sz="1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Food</a:t>
              </a:r>
              <a:r>
                <a:rPr kumimoji="0" lang="lt-LT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&amp; </a:t>
              </a:r>
              <a:r>
                <a:rPr kumimoji="0" lang="lt-LT" sz="1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Agro</a:t>
              </a:r>
              <a:r>
                <a:rPr kumimoji="0" lang="lt-LT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lt-LT" sz="1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industries</a:t>
              </a:r>
              <a:endParaRPr kumimoji="0" lang="lt-LT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65F3E68-699E-ECF6-9849-F10D909CD4A0}"/>
                </a:ext>
              </a:extLst>
            </p:cNvPr>
            <p:cNvSpPr txBox="1"/>
            <p:nvPr/>
          </p:nvSpPr>
          <p:spPr>
            <a:xfrm>
              <a:off x="4456216" y="4252514"/>
              <a:ext cx="26253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t-LT" sz="1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Food</a:t>
              </a:r>
              <a:r>
                <a:rPr kumimoji="0" lang="lt-LT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lt-LT" sz="1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pharmacy</a:t>
              </a:r>
              <a:r>
                <a:rPr kumimoji="0" lang="lt-LT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lt-LT" sz="1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sports</a:t>
              </a:r>
              <a:r>
                <a:rPr kumimoji="0" lang="lt-LT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lt-LT" sz="1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industries</a:t>
              </a:r>
              <a:endParaRPr kumimoji="0" lang="lt-LT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016F436-B239-CD66-EFE3-0F7A5B467C1B}"/>
                </a:ext>
              </a:extLst>
            </p:cNvPr>
            <p:cNvSpPr txBox="1"/>
            <p:nvPr/>
          </p:nvSpPr>
          <p:spPr>
            <a:xfrm>
              <a:off x="7081550" y="4245264"/>
              <a:ext cx="15240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t-LT" sz="1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Polymer</a:t>
              </a:r>
              <a:r>
                <a:rPr kumimoji="0" lang="lt-LT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lt-LT" sz="1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industries</a:t>
              </a:r>
              <a:endParaRPr kumimoji="0" lang="lt-LT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4" name="Graphic 23" descr="Arrow Down with solid fill">
              <a:extLst>
                <a:ext uri="{FF2B5EF4-FFF2-40B4-BE49-F238E27FC236}">
                  <a16:creationId xmlns:a16="http://schemas.microsoft.com/office/drawing/2014/main" id="{B720CC64-BC50-AF06-8469-2D407B374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1130357" y="3820757"/>
              <a:ext cx="276999" cy="276999"/>
            </a:xfrm>
            <a:prstGeom prst="rect">
              <a:avLst/>
            </a:prstGeom>
          </p:spPr>
        </p:pic>
        <p:pic>
          <p:nvPicPr>
            <p:cNvPr id="25" name="Graphic 24" descr="Arrow Down with solid fill">
              <a:extLst>
                <a:ext uri="{FF2B5EF4-FFF2-40B4-BE49-F238E27FC236}">
                  <a16:creationId xmlns:a16="http://schemas.microsoft.com/office/drawing/2014/main" id="{08D881ED-032C-8B63-E3C4-FCA89EEAB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3321788" y="3946646"/>
              <a:ext cx="276999" cy="276999"/>
            </a:xfrm>
            <a:prstGeom prst="rect">
              <a:avLst/>
            </a:prstGeom>
          </p:spPr>
        </p:pic>
        <p:pic>
          <p:nvPicPr>
            <p:cNvPr id="26" name="Graphic 25" descr="Arrow Down with solid fill">
              <a:extLst>
                <a:ext uri="{FF2B5EF4-FFF2-40B4-BE49-F238E27FC236}">
                  <a16:creationId xmlns:a16="http://schemas.microsoft.com/office/drawing/2014/main" id="{F63DB169-FE23-4E4C-B9AC-7E7047D67F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5534393" y="3918798"/>
              <a:ext cx="276999" cy="276999"/>
            </a:xfrm>
            <a:prstGeom prst="rect">
              <a:avLst/>
            </a:prstGeom>
          </p:spPr>
        </p:pic>
        <p:pic>
          <p:nvPicPr>
            <p:cNvPr id="27" name="Graphic 26" descr="Arrow Down with solid fill">
              <a:extLst>
                <a:ext uri="{FF2B5EF4-FFF2-40B4-BE49-F238E27FC236}">
                  <a16:creationId xmlns:a16="http://schemas.microsoft.com/office/drawing/2014/main" id="{EC10969E-0B80-298D-14B4-CFAE31FF7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7535475" y="3651944"/>
              <a:ext cx="276999" cy="276999"/>
            </a:xfrm>
            <a:prstGeom prst="rect">
              <a:avLst/>
            </a:prstGeom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52123B0-914F-998A-B5B8-E27A46613A5A}"/>
                </a:ext>
              </a:extLst>
            </p:cNvPr>
            <p:cNvGrpSpPr/>
            <p:nvPr/>
          </p:nvGrpSpPr>
          <p:grpSpPr>
            <a:xfrm>
              <a:off x="4674543" y="952424"/>
              <a:ext cx="1731976" cy="934439"/>
              <a:chOff x="4674543" y="952424"/>
              <a:chExt cx="1731976" cy="934439"/>
            </a:xfrm>
          </p:grpSpPr>
          <p:pic>
            <p:nvPicPr>
              <p:cNvPr id="29" name="Graphic 28" descr="Beaker outline">
                <a:extLst>
                  <a:ext uri="{FF2B5EF4-FFF2-40B4-BE49-F238E27FC236}">
                    <a16:creationId xmlns:a16="http://schemas.microsoft.com/office/drawing/2014/main" id="{3A0B2285-DAE4-9840-E930-226790B686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p:blipFill>
            <p:spPr>
              <a:xfrm>
                <a:off x="4674543" y="952424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30" name="Graphic 29" descr="Badge Follow outline">
                <a:extLst>
                  <a:ext uri="{FF2B5EF4-FFF2-40B4-BE49-F238E27FC236}">
                    <a16:creationId xmlns:a16="http://schemas.microsoft.com/office/drawing/2014/main" id="{8BE96714-BA3C-874B-3837-CDE03F0BAE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5429279" y="1379532"/>
                <a:ext cx="339604" cy="339604"/>
              </a:xfrm>
              <a:prstGeom prst="rect">
                <a:avLst/>
              </a:prstGeom>
            </p:spPr>
          </p:pic>
          <p:pic>
            <p:nvPicPr>
              <p:cNvPr id="31" name="Graphic 30" descr="Bamboo outline">
                <a:extLst>
                  <a:ext uri="{FF2B5EF4-FFF2-40B4-BE49-F238E27FC236}">
                    <a16:creationId xmlns:a16="http://schemas.microsoft.com/office/drawing/2014/main" id="{99896201-EE50-C6D2-BA18-F24F7514A8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5683360" y="1163704"/>
                <a:ext cx="723159" cy="723159"/>
              </a:xfrm>
              <a:prstGeom prst="rect">
                <a:avLst/>
              </a:prstGeom>
            </p:spPr>
          </p:pic>
        </p:grp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152C1973-2B65-0C19-064B-5675A33ED016}"/>
              </a:ext>
            </a:extLst>
          </p:cNvPr>
          <p:cNvSpPr txBox="1"/>
          <p:nvPr/>
        </p:nvSpPr>
        <p:spPr>
          <a:xfrm>
            <a:off x="0" y="4749925"/>
            <a:ext cx="90845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Preparation of EIC Pathfinder Open Quality Application No. 10‑038‑T‑0055</a:t>
            </a:r>
          </a:p>
        </p:txBody>
      </p:sp>
      <p:pic>
        <p:nvPicPr>
          <p:cNvPr id="39" name="Picture 2">
            <a:extLst>
              <a:ext uri="{FF2B5EF4-FFF2-40B4-BE49-F238E27FC236}">
                <a16:creationId xmlns:a16="http://schemas.microsoft.com/office/drawing/2014/main" id="{51D5F52B-0BD7-D9A4-C5F2-2C53CC64D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724722" cy="82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27615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3">
            <a:extLst>
              <a:ext uri="{FF2B5EF4-FFF2-40B4-BE49-F238E27FC236}">
                <a16:creationId xmlns:a16="http://schemas.microsoft.com/office/drawing/2014/main" id="{38FFEB8A-EB11-21E2-F57F-A8C4308747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6338" y="948172"/>
            <a:ext cx="4050158" cy="3475318"/>
          </a:xfrm>
          <a:prstGeom prst="rect">
            <a:avLst/>
          </a:prstGeom>
        </p:spPr>
      </p:pic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40368B36-A4DA-7F3D-436C-A3BACADF9034}"/>
              </a:ext>
            </a:extLst>
          </p:cNvPr>
          <p:cNvSpPr txBox="1">
            <a:spLocks/>
          </p:cNvSpPr>
          <p:nvPr/>
        </p:nvSpPr>
        <p:spPr>
          <a:xfrm>
            <a:off x="5024586" y="1199011"/>
            <a:ext cx="3920940" cy="297364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60000" indent="-360000">
              <a:lnSpc>
                <a:spcPct val="120000"/>
              </a:lnSpc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»"/>
            </a:pPr>
            <a:r>
              <a:rPr lang="en-US">
                <a:solidFill>
                  <a:schemeClr val="bg1"/>
                </a:solidFill>
              </a:rPr>
              <a:t>Creation of Functional Food Prototypes</a:t>
            </a:r>
            <a:endParaRPr lang="lt-LT">
              <a:solidFill>
                <a:schemeClr val="bg1"/>
              </a:solidFill>
            </a:endParaRPr>
          </a:p>
          <a:p>
            <a:pPr marL="360000" indent="-360000">
              <a:lnSpc>
                <a:spcPct val="120000"/>
              </a:lnSpc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»"/>
            </a:pPr>
            <a:r>
              <a:rPr lang="en-US">
                <a:solidFill>
                  <a:schemeClr val="bg1"/>
                </a:solidFill>
              </a:rPr>
              <a:t>Creation of Individual Recipes</a:t>
            </a:r>
            <a:endParaRPr lang="lt-LT">
              <a:solidFill>
                <a:schemeClr val="bg1"/>
              </a:solidFill>
            </a:endParaRPr>
          </a:p>
          <a:p>
            <a:pPr marL="360000" indent="-360000">
              <a:lnSpc>
                <a:spcPct val="120000"/>
              </a:lnSpc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»"/>
            </a:pPr>
            <a:r>
              <a:rPr lang="lt-LT">
                <a:solidFill>
                  <a:schemeClr val="bg1"/>
                </a:solidFill>
              </a:rPr>
              <a:t>Nutritional Analysis &amp; Optimization</a:t>
            </a:r>
          </a:p>
          <a:p>
            <a:pPr marL="360000" indent="-360000">
              <a:lnSpc>
                <a:spcPct val="120000"/>
              </a:lnSpc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»"/>
            </a:pPr>
            <a:r>
              <a:rPr lang="lt-LT">
                <a:solidFill>
                  <a:schemeClr val="bg1"/>
                </a:solidFill>
              </a:rPr>
              <a:t>Sensory Evaluation &amp; Consumer Testing</a:t>
            </a:r>
          </a:p>
          <a:p>
            <a:pPr marL="360000" indent="-360000">
              <a:lnSpc>
                <a:spcPct val="120000"/>
              </a:lnSpc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»"/>
            </a:pPr>
            <a:r>
              <a:rPr lang="lt-LT">
                <a:solidFill>
                  <a:schemeClr val="bg1"/>
                </a:solidFill>
              </a:rPr>
              <a:t>Stability &amp; Shelf-Life Testing</a:t>
            </a:r>
          </a:p>
          <a:p>
            <a:pPr marL="360000" indent="-360000">
              <a:lnSpc>
                <a:spcPct val="120000"/>
              </a:lnSpc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»"/>
            </a:pPr>
            <a:r>
              <a:rPr lang="lt-LT">
                <a:solidFill>
                  <a:schemeClr val="bg1"/>
                </a:solidFill>
              </a:rPr>
              <a:t>Regulatory &amp; Labeling Compliance</a:t>
            </a:r>
          </a:p>
          <a:p>
            <a:pPr marL="360000" indent="-360000">
              <a:lnSpc>
                <a:spcPct val="120000"/>
              </a:lnSpc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»"/>
            </a:pPr>
            <a:r>
              <a:rPr lang="lt-LT">
                <a:solidFill>
                  <a:schemeClr val="bg1"/>
                </a:solidFill>
              </a:rPr>
              <a:t>Production Scalability &amp; Process Standardization</a:t>
            </a:r>
          </a:p>
          <a:p>
            <a:pPr marL="360000" indent="-360000">
              <a:lnSpc>
                <a:spcPct val="120000"/>
              </a:lnSpc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»"/>
            </a:pPr>
            <a:r>
              <a:rPr lang="lt-LT">
                <a:solidFill>
                  <a:schemeClr val="bg1"/>
                </a:solidFill>
              </a:rPr>
              <a:t>Functional Ingredient Research</a:t>
            </a:r>
          </a:p>
        </p:txBody>
      </p:sp>
      <p:pic>
        <p:nvPicPr>
          <p:cNvPr id="4" name="Paveikslėlis 6">
            <a:extLst>
              <a:ext uri="{FF2B5EF4-FFF2-40B4-BE49-F238E27FC236}">
                <a16:creationId xmlns:a16="http://schemas.microsoft.com/office/drawing/2014/main" id="{5EC0DD24-E3B3-BA02-23A5-9E06E6203EE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479" y="1095750"/>
            <a:ext cx="1516604" cy="1476000"/>
          </a:xfrm>
          <a:prstGeom prst="flowChartConnector">
            <a:avLst/>
          </a:prstGeom>
        </p:spPr>
      </p:pic>
      <p:pic>
        <p:nvPicPr>
          <p:cNvPr id="5" name="Paveikslėlis 12">
            <a:extLst>
              <a:ext uri="{FF2B5EF4-FFF2-40B4-BE49-F238E27FC236}">
                <a16:creationId xmlns:a16="http://schemas.microsoft.com/office/drawing/2014/main" id="{943B844A-D57B-2FB0-E570-8EADC759FA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7716" y="1095750"/>
            <a:ext cx="1482929" cy="1476000"/>
          </a:xfrm>
          <a:prstGeom prst="rect">
            <a:avLst/>
          </a:prstGeom>
        </p:spPr>
      </p:pic>
      <p:pic>
        <p:nvPicPr>
          <p:cNvPr id="8" name="Content Placeholder 5" descr="A picture containing table, indoor, food, sitting&#10;&#10;Description automatically generated">
            <a:extLst>
              <a:ext uri="{FF2B5EF4-FFF2-40B4-BE49-F238E27FC236}">
                <a16:creationId xmlns:a16="http://schemas.microsoft.com/office/drawing/2014/main" id="{DD1D446B-1CA8-C531-6FCE-E33AF4D446F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98" y="1066732"/>
            <a:ext cx="1499391" cy="1476000"/>
          </a:xfrm>
          <a:prstGeom prst="flowChartConnector">
            <a:avLst/>
          </a:prstGeom>
        </p:spPr>
      </p:pic>
      <p:pic>
        <p:nvPicPr>
          <p:cNvPr id="10" name="Picture 9" descr="A group of bags of food&#10;&#10;Description automatically generated">
            <a:extLst>
              <a:ext uri="{FF2B5EF4-FFF2-40B4-BE49-F238E27FC236}">
                <a16:creationId xmlns:a16="http://schemas.microsoft.com/office/drawing/2014/main" id="{B91441A7-2775-1255-E9A5-FE0646A62D4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456"/>
          <a:stretch/>
        </p:blipFill>
        <p:spPr>
          <a:xfrm>
            <a:off x="1721038" y="2756715"/>
            <a:ext cx="1490573" cy="1476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11" descr="A group of bottles and boxes on a table&#10;&#10;Description automatically generated">
            <a:extLst>
              <a:ext uri="{FF2B5EF4-FFF2-40B4-BE49-F238E27FC236}">
                <a16:creationId xmlns:a16="http://schemas.microsoft.com/office/drawing/2014/main" id="{51DBB5FA-DCB8-355E-658D-B8EA1269A18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336"/>
          <a:stretch/>
        </p:blipFill>
        <p:spPr>
          <a:xfrm>
            <a:off x="88378" y="2756715"/>
            <a:ext cx="1469832" cy="1476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Picture 12" descr="A group of boxes and bottles on a table&#10;&#10;Description automatically generated">
            <a:extLst>
              <a:ext uri="{FF2B5EF4-FFF2-40B4-BE49-F238E27FC236}">
                <a16:creationId xmlns:a16="http://schemas.microsoft.com/office/drawing/2014/main" id="{CA512BF1-96B7-04B8-5EAA-14C7103A5CF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87"/>
          <a:stretch/>
        </p:blipFill>
        <p:spPr>
          <a:xfrm>
            <a:off x="3363713" y="2685831"/>
            <a:ext cx="1470523" cy="1476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9F0F272-A975-EB13-5E1F-3C12AC6C83C4}"/>
              </a:ext>
            </a:extLst>
          </p:cNvPr>
          <p:cNvSpPr txBox="1"/>
          <p:nvPr/>
        </p:nvSpPr>
        <p:spPr>
          <a:xfrm>
            <a:off x="0" y="4769951"/>
            <a:ext cx="8534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Preparation of EIC Pathfinder Open Quality Application No. 10‑038‑T‑0055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CC6FA362-CEDA-BE75-A289-F925D1B70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724722" cy="82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>
          <a:extLst>
            <a:ext uri="{FF2B5EF4-FFF2-40B4-BE49-F238E27FC236}">
              <a16:creationId xmlns:a16="http://schemas.microsoft.com/office/drawing/2014/main" id="{AD2C85AB-9AC9-6829-C5CA-A207027DA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A6C22B-62C5-1928-D988-6235F1722D0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335" y="2920409"/>
            <a:ext cx="2855603" cy="17366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7ACF87-8AFA-9AC6-891D-C47A74D24FB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1795" y="2920409"/>
            <a:ext cx="2727251" cy="17366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B546928-5595-468E-6708-FA6534732E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686" y="985285"/>
            <a:ext cx="2854252" cy="18004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14E0F05-1826-C1C5-27DC-2EED47C40DE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8883" y="985285"/>
            <a:ext cx="2727251" cy="1800446"/>
          </a:xfrm>
          <a:prstGeom prst="rect">
            <a:avLst/>
          </a:prstGeom>
        </p:spPr>
      </p:pic>
      <p:sp>
        <p:nvSpPr>
          <p:cNvPr id="20" name="Google Shape;79;p15">
            <a:extLst>
              <a:ext uri="{FF2B5EF4-FFF2-40B4-BE49-F238E27FC236}">
                <a16:creationId xmlns:a16="http://schemas.microsoft.com/office/drawing/2014/main" id="{2D5BCB38-E297-54B2-C27E-69F91BD0915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932966" y="1385968"/>
            <a:ext cx="3102348" cy="9990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579ABC"/>
                </a:solidFill>
                <a:effectLst/>
                <a:uLnTx/>
                <a:uFillTx/>
                <a:latin typeface="Figtree SemiBold"/>
                <a:sym typeface="Figtree SemiBold"/>
              </a:rPr>
              <a:t>Development of natural, biodegradable pigments for industrial polymers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2E4BD7E-77E3-F611-306B-CA99E1CDC7AB}"/>
              </a:ext>
            </a:extLst>
          </p:cNvPr>
          <p:cNvSpPr txBox="1"/>
          <p:nvPr/>
        </p:nvSpPr>
        <p:spPr>
          <a:xfrm>
            <a:off x="5987903" y="3207293"/>
            <a:ext cx="2895600" cy="1162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lt-LT" sz="1600" kern="10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Project funded by </a:t>
            </a:r>
            <a:r>
              <a:rPr lang="en-US" sz="1600" kern="10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Research Council of Lithuania, (LMTLT) agreement No. S-MIP-23-141</a:t>
            </a:r>
            <a:endParaRPr lang="lt-LT" sz="16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BFB525-C9F1-16CA-6ADA-4A82CE6D9767}"/>
              </a:ext>
            </a:extLst>
          </p:cNvPr>
          <p:cNvSpPr txBox="1"/>
          <p:nvPr/>
        </p:nvSpPr>
        <p:spPr>
          <a:xfrm>
            <a:off x="0" y="4749925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Preparation of EIC Pathfinder Open Quality Application No. 10‑038‑T‑0055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43A26405-7E11-BA98-9DC3-73BD35A50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724722" cy="82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16539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1161271" y="702839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dirty="0" err="1"/>
              <a:t>Thank</a:t>
            </a:r>
            <a:r>
              <a:rPr lang="lt-LT" dirty="0"/>
              <a:t> </a:t>
            </a:r>
            <a:r>
              <a:rPr lang="lt-LT" dirty="0" err="1"/>
              <a:t>You</a:t>
            </a:r>
            <a:r>
              <a:rPr lang="lt-LT" dirty="0"/>
              <a:t>!</a:t>
            </a:r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AE9318-61E8-8A1C-CA5F-8AC56A0EC945}"/>
              </a:ext>
            </a:extLst>
          </p:cNvPr>
          <p:cNvSpPr txBox="1"/>
          <p:nvPr/>
        </p:nvSpPr>
        <p:spPr>
          <a:xfrm>
            <a:off x="0" y="4757360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Preparation of EIC Pathfinder Open Quality Application No. 10‑038‑T‑0055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42BAB7B-2EEB-4B7A-83CC-21D265EE3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724722" cy="82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97EE4BF-75ED-7E61-D1FD-AD695AAC5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607" y="884775"/>
            <a:ext cx="5137500" cy="572700"/>
          </a:xfrm>
        </p:spPr>
        <p:txBody>
          <a:bodyPr>
            <a:normAutofit fontScale="90000"/>
          </a:bodyPr>
          <a:lstStyle/>
          <a:p>
            <a:r>
              <a:rPr lang="lt-LT" sz="3600" dirty="0"/>
              <a:t>LAMMC</a:t>
            </a:r>
            <a:endParaRPr lang="en-US" dirty="0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B33E611D-F9A9-94F1-C385-B542D1490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7681" y="1457475"/>
            <a:ext cx="6867300" cy="3416400"/>
          </a:xfrm>
        </p:spPr>
        <p:txBody>
          <a:bodyPr/>
          <a:lstStyle/>
          <a:p>
            <a:pPr algn="just"/>
            <a:r>
              <a:rPr lang="en-US" dirty="0">
                <a:solidFill>
                  <a:schemeClr val="tx1"/>
                </a:solidFill>
              </a:rPr>
              <a:t>The Lithuanian Research Centre for Agriculture and Forestry (LAMMC) is implementing the project “Preparation of a high‑quality EIC Pathfinder Open application” No. 10‑038‑T‑0055 (hereinafter – the Project) under the 2022‑2030 Development </a:t>
            </a:r>
            <a:r>
              <a:rPr lang="en-US" dirty="0" err="1">
                <a:solidFill>
                  <a:schemeClr val="tx1"/>
                </a:solidFill>
              </a:rPr>
              <a:t>Programme</a:t>
            </a:r>
            <a:r>
              <a:rPr lang="en-US" dirty="0">
                <a:solidFill>
                  <a:schemeClr val="tx1"/>
                </a:solidFill>
              </a:rPr>
              <a:t> Measure No. 12‑001‑01‑02‑01 “Strengthening Innovation Ecosystems in Research </a:t>
            </a:r>
            <a:r>
              <a:rPr lang="en-US" dirty="0" err="1">
                <a:solidFill>
                  <a:schemeClr val="tx1"/>
                </a:solidFill>
              </a:rPr>
              <a:t>Centres</a:t>
            </a:r>
            <a:r>
              <a:rPr lang="en-US" dirty="0">
                <a:solidFill>
                  <a:schemeClr val="tx1"/>
                </a:solidFill>
              </a:rPr>
              <a:t>,” activity “Support for identified start‑up R&amp;D projects and feasibility studies, combined with institutional road‑mapping, to foster successful participation in Horizon Europe calls.”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55F24F-DFF6-83AE-DCAF-03BA0DED0D16}"/>
              </a:ext>
            </a:extLst>
          </p:cNvPr>
          <p:cNvSpPr txBox="1"/>
          <p:nvPr/>
        </p:nvSpPr>
        <p:spPr>
          <a:xfrm>
            <a:off x="0" y="4749926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Preparation of EIC Pathfinder Open Quality Application No. 10‑038‑T‑0055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E419C0E-32E8-1B50-F2FB-6859602EF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848496" cy="8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0298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291CCF0-756C-6445-0CC5-893D18A2B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884775"/>
            <a:ext cx="8646446" cy="572700"/>
          </a:xfrm>
        </p:spPr>
        <p:txBody>
          <a:bodyPr>
            <a:normAutofit fontScale="90000"/>
          </a:bodyPr>
          <a:lstStyle/>
          <a:p>
            <a:r>
              <a:rPr lang="lt-LT" sz="3600" dirty="0"/>
              <a:t>LAMMC - </a:t>
            </a:r>
            <a:r>
              <a:rPr lang="en-US" dirty="0"/>
              <a:t>What are we looking for</a:t>
            </a:r>
            <a:r>
              <a:rPr lang="lt-LT" dirty="0"/>
              <a:t> „</a:t>
            </a:r>
            <a:r>
              <a:rPr lang="en-US" dirty="0"/>
              <a:t>EIC Pathfinder</a:t>
            </a:r>
            <a:r>
              <a:rPr lang="lt-LT" dirty="0"/>
              <a:t>“</a:t>
            </a:r>
            <a:r>
              <a:rPr lang="en-US" dirty="0"/>
              <a:t>?</a:t>
            </a:r>
            <a:r>
              <a:rPr lang="lt-LT" dirty="0"/>
              <a:t> </a:t>
            </a:r>
            <a:br>
              <a:rPr lang="lt-LT" dirty="0"/>
            </a:br>
            <a:endParaRPr lang="en-US" dirty="0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CEB43131-7881-6F88-4AB0-1BE6047F3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592225"/>
            <a:ext cx="8044280" cy="3416400"/>
          </a:xfrm>
        </p:spPr>
        <p:txBody>
          <a:bodyPr>
            <a:normAutofit/>
          </a:bodyPr>
          <a:lstStyle/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altLang="en-US" sz="1800" spc="-38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Complementary R&amp;D partners.</a:t>
            </a:r>
            <a:br>
              <a:rPr lang="en-US" altLang="en-US" sz="1800" spc="-38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altLang="en-US" sz="1800" spc="-38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• Universities or research institutes with strong track records in </a:t>
            </a:r>
            <a:br>
              <a:rPr lang="en-US" altLang="en-US" sz="1800" spc="-38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altLang="en-US" sz="1800" spc="-38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‑ bio‑nanomaterials synthesis &amp; characterization (advanced microscopy, spectroscopy) </a:t>
            </a:r>
            <a:br>
              <a:rPr lang="en-US" altLang="en-US" sz="1800" spc="-38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altLang="en-US" sz="1800" spc="-38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‑ computational modelling of soft‑matter / condensed‑phase systems </a:t>
            </a:r>
            <a:br>
              <a:rPr lang="en-US" altLang="en-US" sz="1800" spc="-38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altLang="en-US" sz="1800" spc="-38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‑ high‑risk, high‑gain frugal fabrication methods for TRL 1‑3 proof‑of‑principle.</a:t>
            </a:r>
            <a:br>
              <a:rPr lang="en-US" altLang="en-US" sz="1800" spc="-38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altLang="en-US" sz="1800" spc="-38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Team composition must fulfil the Pathfinder rule of at least three independent legal entities from three different EU Member or Associated States and show clear interdisciplinarity. </a:t>
            </a:r>
            <a:endParaRPr lang="en-US" sz="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97F99C-21E5-F831-4C7D-1FE52BE87CEA}"/>
              </a:ext>
            </a:extLst>
          </p:cNvPr>
          <p:cNvSpPr txBox="1"/>
          <p:nvPr/>
        </p:nvSpPr>
        <p:spPr>
          <a:xfrm>
            <a:off x="10618" y="4742366"/>
            <a:ext cx="9133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Preparation of EIC Pathfinder Open Quality Application No. 10‑038‑T‑0055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E9905235-A1CC-DC8C-CBFB-7B5BA2E68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516566" cy="725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6532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0FEFF38C-DAB1-9479-93B2-5E70EB204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699" y="884775"/>
            <a:ext cx="8490329" cy="572700"/>
          </a:xfrm>
        </p:spPr>
        <p:txBody>
          <a:bodyPr>
            <a:normAutofit fontScale="90000"/>
          </a:bodyPr>
          <a:lstStyle/>
          <a:p>
            <a:r>
              <a:rPr lang="lt-LT" sz="3600" dirty="0"/>
              <a:t>LAMMC - </a:t>
            </a:r>
            <a:r>
              <a:rPr lang="en-US" dirty="0"/>
              <a:t>What are we looking for</a:t>
            </a:r>
            <a:r>
              <a:rPr lang="lt-LT" dirty="0"/>
              <a:t> </a:t>
            </a:r>
            <a:r>
              <a:rPr lang="en-US" dirty="0"/>
              <a:t>EIC Pathfinder?</a:t>
            </a:r>
            <a:r>
              <a:rPr lang="lt-LT" dirty="0"/>
              <a:t> </a:t>
            </a:r>
            <a:br>
              <a:rPr lang="lt-LT" dirty="0"/>
            </a:br>
            <a:endParaRPr lang="en-US" dirty="0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E0B1394D-D12F-2D8A-4935-6ABD23D352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592225"/>
            <a:ext cx="8126056" cy="3416400"/>
          </a:xfrm>
        </p:spPr>
        <p:txBody>
          <a:bodyPr>
            <a:normAutofit/>
          </a:bodyPr>
          <a:lstStyle/>
          <a:p>
            <a:r>
              <a:rPr lang="en-US" sz="1800" spc="-38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Scale‑up &amp; technology‑integration partners.</a:t>
            </a:r>
            <a:br>
              <a:rPr lang="en-US" sz="1800" spc="-38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1800" spc="-38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• Engineering SMEs or RTOs that own pilot lines / pre‑industrial test beds (bio‑reactors 1–100 L, continuous coating, microfluidic encapsulation) able to lift key steps from gram to kilogram scale during the project’s lifetime.</a:t>
            </a:r>
            <a:br>
              <a:rPr lang="en-US" sz="1800" spc="-38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1800" spc="-38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• Access to GLP/GMP infrastructure is a plus for later Pathfinder Transition continuation.</a:t>
            </a:r>
            <a:endParaRPr lang="lt-LT" sz="1800" spc="-38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  <a:p>
            <a:r>
              <a:rPr lang="en-US" sz="1800" spc="-38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Additional resources &amp; services.</a:t>
            </a:r>
            <a:br>
              <a:rPr lang="en-US" sz="1800" spc="-38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1800" spc="-38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• High‑performance computing (for in‑silico design), advanced analytics (SEM‑EDS, synchrotron), and sustainable‑process Life‑Cycle‐Assessment support.</a:t>
            </a:r>
            <a:br>
              <a:rPr lang="en-US" sz="1800" spc="-38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1800" spc="-38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• Participation in the EC Partner Search tool and brokerage events to enlarge disciplinary breadth, as recommended by the Commission.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47A3D6-6297-6014-09CE-72A13C12A795}"/>
              </a:ext>
            </a:extLst>
          </p:cNvPr>
          <p:cNvSpPr txBox="1"/>
          <p:nvPr/>
        </p:nvSpPr>
        <p:spPr>
          <a:xfrm>
            <a:off x="0" y="4749925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Preparation of EIC Pathfinder Open Quality Application No. 10‑038‑T‑0055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0971FE8-F40D-92CD-CDF5-7091F1197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724722" cy="82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4810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806E2D74-92C1-94B5-B833-3E11E3D07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698" y="884775"/>
            <a:ext cx="8415989" cy="572700"/>
          </a:xfrm>
        </p:spPr>
        <p:txBody>
          <a:bodyPr>
            <a:normAutofit fontScale="90000"/>
          </a:bodyPr>
          <a:lstStyle/>
          <a:p>
            <a:r>
              <a:rPr lang="lt-LT" sz="3600" dirty="0"/>
              <a:t>LAMMC - </a:t>
            </a:r>
            <a:r>
              <a:rPr lang="en-US" dirty="0"/>
              <a:t>What are we looking for</a:t>
            </a:r>
            <a:r>
              <a:rPr lang="lt-LT" dirty="0"/>
              <a:t> </a:t>
            </a:r>
            <a:r>
              <a:rPr lang="en-US" dirty="0"/>
              <a:t>EIC Pathfinder?</a:t>
            </a:r>
            <a:r>
              <a:rPr lang="lt-LT" dirty="0"/>
              <a:t> </a:t>
            </a:r>
            <a:br>
              <a:rPr lang="lt-LT" dirty="0"/>
            </a:br>
            <a:endParaRPr lang="en-US" dirty="0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61A4F42F-2A24-F98F-F2D0-E6DF55867F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592225"/>
            <a:ext cx="8140924" cy="3416400"/>
          </a:xfrm>
        </p:spPr>
        <p:txBody>
          <a:bodyPr/>
          <a:lstStyle/>
          <a:p>
            <a:r>
              <a:rPr lang="en-US" sz="1800" spc="-38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Regulatory, IP &amp; exploitation expertise.</a:t>
            </a:r>
            <a:br>
              <a:rPr lang="en-US" sz="1800" spc="-38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1800" spc="-38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• Consultancies or Tech‑Transfer Offices experienced with Horizon Europe exploitation packages, Freedom‑to‑Operate analyses and early market assessments, in line with the Pathfinder evaluation focus on credible routes to future uptake.</a:t>
            </a:r>
            <a:endParaRPr lang="lt-LT" sz="1800" spc="-38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  <a:p>
            <a:r>
              <a:rPr lang="en-US" sz="1800" spc="-38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Application‑domain test beds.</a:t>
            </a:r>
            <a:br>
              <a:rPr lang="en-US" sz="1800" spc="-38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1800" spc="-38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• Agri‑tech, food‑tech or medical‐device companies willing to host in‑situ feasibility studies (bench‑top only – TRL ≤ 4), providing real‑world constraints and user feedback.</a:t>
            </a:r>
            <a:br>
              <a:rPr lang="en-US" sz="1800" spc="-38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1800" spc="-38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• Clinical or agricultural validation sites prepared to run small‑scale performance trials under ethical and biosafety supervision.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EAA71E1-AB83-6E91-55E7-AEBE98A8B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724722" cy="82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626E05-5E7E-E420-C452-B6ED91DB5F80}"/>
              </a:ext>
            </a:extLst>
          </p:cNvPr>
          <p:cNvSpPr txBox="1"/>
          <p:nvPr/>
        </p:nvSpPr>
        <p:spPr>
          <a:xfrm>
            <a:off x="0" y="4749801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Preparation of EIC Pathfinder Open Quality Application No. 10‑038‑T‑0055</a:t>
            </a:r>
          </a:p>
        </p:txBody>
      </p:sp>
    </p:spTree>
    <p:extLst>
      <p:ext uri="{BB962C8B-B14F-4D97-AF65-F5344CB8AC3E}">
        <p14:creationId xmlns:p14="http://schemas.microsoft.com/office/powerpoint/2010/main" val="41505742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>
            <a:spLocks noGrp="1"/>
          </p:cNvSpPr>
          <p:nvPr>
            <p:ph type="title"/>
          </p:nvPr>
        </p:nvSpPr>
        <p:spPr>
          <a:xfrm>
            <a:off x="316824" y="664297"/>
            <a:ext cx="596502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dirty="0" err="1"/>
              <a:t>Key</a:t>
            </a:r>
            <a:r>
              <a:rPr lang="lt-LT" dirty="0"/>
              <a:t> </a:t>
            </a:r>
            <a:r>
              <a:rPr lang="lt-LT" dirty="0" err="1"/>
              <a:t>facts</a:t>
            </a:r>
            <a:r>
              <a:rPr lang="lt-LT" dirty="0"/>
              <a:t> </a:t>
            </a:r>
            <a:r>
              <a:rPr lang="lt-LT" dirty="0" err="1"/>
              <a:t>about</a:t>
            </a:r>
            <a:r>
              <a:rPr lang="lt-LT" dirty="0"/>
              <a:t> LAMMC </a:t>
            </a:r>
            <a:endParaRPr dirty="0"/>
          </a:p>
        </p:txBody>
      </p:sp>
      <p:sp>
        <p:nvSpPr>
          <p:cNvPr id="2" name="Turinio vietos rezervavimo ženklas 7">
            <a:extLst>
              <a:ext uri="{FF2B5EF4-FFF2-40B4-BE49-F238E27FC236}">
                <a16:creationId xmlns:a16="http://schemas.microsoft.com/office/drawing/2014/main" id="{7F644CB6-B23B-E468-E390-250FD0D4CE3D}"/>
              </a:ext>
            </a:extLst>
          </p:cNvPr>
          <p:cNvSpPr txBox="1">
            <a:spLocks/>
          </p:cNvSpPr>
          <p:nvPr/>
        </p:nvSpPr>
        <p:spPr>
          <a:xfrm>
            <a:off x="316825" y="1535883"/>
            <a:ext cx="5203052" cy="297252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Figtree Medium"/>
              <a:buChar char="●"/>
              <a:defRPr sz="1800" b="0" i="0" u="none" strike="noStrike" cap="none">
                <a:solidFill>
                  <a:srgbClr val="999999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Figtree"/>
              <a:buChar char="○"/>
              <a:defRPr sz="1400" b="0" i="0" u="none" strike="noStrike" cap="none">
                <a:solidFill>
                  <a:srgbClr val="999999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Figtree"/>
              <a:buChar char="■"/>
              <a:defRPr sz="1400" b="0" i="0" u="none" strike="noStrike" cap="none">
                <a:solidFill>
                  <a:srgbClr val="999999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Figtree"/>
              <a:buChar char="●"/>
              <a:defRPr sz="1400" b="0" i="0" u="none" strike="noStrike" cap="none">
                <a:solidFill>
                  <a:srgbClr val="999999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Figtree"/>
              <a:buChar char="○"/>
              <a:defRPr sz="1400" b="0" i="0" u="none" strike="noStrike" cap="none">
                <a:solidFill>
                  <a:srgbClr val="999999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Figtree"/>
              <a:buChar char="■"/>
              <a:defRPr sz="1400" b="0" i="0" u="none" strike="noStrike" cap="none">
                <a:solidFill>
                  <a:srgbClr val="999999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Figtree"/>
              <a:buChar char="●"/>
              <a:defRPr sz="1400" b="0" i="0" u="none" strike="noStrike" cap="none">
                <a:solidFill>
                  <a:srgbClr val="999999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Figtree"/>
              <a:buChar char="○"/>
              <a:defRPr sz="1400" b="0" i="0" u="none" strike="noStrike" cap="none">
                <a:solidFill>
                  <a:srgbClr val="999999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Figtree"/>
              <a:buChar char="■"/>
              <a:defRPr sz="1400" b="0" i="0" u="none" strike="noStrike" cap="none">
                <a:solidFill>
                  <a:srgbClr val="999999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pPr defTabSz="685800">
              <a:lnSpc>
                <a:spcPct val="110000"/>
              </a:lnSpc>
              <a:buFont typeface="Calibri" panose="020F0502020204030204" pitchFamily="34" charset="0"/>
              <a:buChar char="●"/>
            </a:pPr>
            <a:r>
              <a:rPr lang="lt-LT" sz="2100" spc="-38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178</a:t>
            </a:r>
            <a:r>
              <a:rPr lang="lt-LT" sz="2400" dirty="0">
                <a:solidFill>
                  <a:schemeClr val="accent6">
                    <a:lumMod val="50000"/>
                  </a:schemeClr>
                </a:solidFill>
                <a:latin typeface="Cambria"/>
                <a:ea typeface="Cambria"/>
              </a:rPr>
              <a:t> </a:t>
            </a:r>
            <a:r>
              <a:rPr lang="lt-LT" sz="2100" spc="-38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researchers</a:t>
            </a:r>
            <a:r>
              <a:rPr lang="lt-LT" sz="2100" spc="-38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(</a:t>
            </a:r>
            <a:r>
              <a:rPr lang="lt-LT" sz="2100" spc="-38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total</a:t>
            </a:r>
            <a:r>
              <a:rPr lang="lt-LT" sz="2100" spc="-38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 473 </a:t>
            </a:r>
            <a:r>
              <a:rPr lang="lt-LT" sz="2100" spc="-38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employess</a:t>
            </a:r>
            <a:r>
              <a:rPr lang="lt-LT" sz="2100" spc="-38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)</a:t>
            </a:r>
          </a:p>
          <a:p>
            <a:pPr defTabSz="685800">
              <a:lnSpc>
                <a:spcPct val="110000"/>
              </a:lnSpc>
              <a:buFont typeface="Calibri" panose="020F0502020204030204" pitchFamily="34" charset="0"/>
              <a:buChar char="●"/>
            </a:pPr>
            <a:r>
              <a:rPr lang="lt-LT" sz="2100" spc="-38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67 PhD </a:t>
            </a:r>
            <a:r>
              <a:rPr lang="lt-LT" sz="2100" spc="-38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students</a:t>
            </a:r>
            <a:endParaRPr lang="lt-LT" sz="2100" spc="-38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  <a:p>
            <a:pPr defTabSz="685800">
              <a:lnSpc>
                <a:spcPct val="110000"/>
              </a:lnSpc>
              <a:buFont typeface="Calibri" panose="020F0502020204030204" pitchFamily="34" charset="0"/>
              <a:buChar char="●"/>
            </a:pPr>
            <a:r>
              <a:rPr lang="lt-LT" sz="2100" spc="-38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142 </a:t>
            </a:r>
            <a:r>
              <a:rPr lang="lt-LT" sz="2100" spc="-38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publications</a:t>
            </a:r>
            <a:endParaRPr lang="en-US" sz="2100" spc="-38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  <a:p>
            <a:pPr defTabSz="685800">
              <a:lnSpc>
                <a:spcPct val="110000"/>
              </a:lnSpc>
              <a:buFont typeface="Calibri" panose="020F0502020204030204" pitchFamily="34" charset="0"/>
              <a:buChar char="●"/>
            </a:pPr>
            <a:r>
              <a:rPr lang="en-US" sz="2100" spc="-38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13 </a:t>
            </a:r>
            <a:r>
              <a:rPr lang="lt-LT" sz="2100" spc="-38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plant</a:t>
            </a:r>
            <a:r>
              <a:rPr lang="lt-LT" sz="2100" spc="-38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lt-LT" sz="2100" spc="-38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cultivars</a:t>
            </a:r>
            <a:endParaRPr lang="lt-LT" sz="2100" spc="-38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  <a:p>
            <a:pPr defTabSz="685800">
              <a:lnSpc>
                <a:spcPct val="110000"/>
              </a:lnSpc>
              <a:buFont typeface="Calibri" panose="020F0502020204030204" pitchFamily="34" charset="0"/>
              <a:buChar char="●"/>
            </a:pPr>
            <a:r>
              <a:rPr lang="lt-LT" sz="2100" spc="-38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102 </a:t>
            </a:r>
            <a:r>
              <a:rPr lang="lt-LT" sz="2100" spc="-38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research</a:t>
            </a:r>
            <a:r>
              <a:rPr lang="lt-LT" sz="2100" spc="-38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lt-LT" sz="2100" spc="-38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projects</a:t>
            </a:r>
            <a:endParaRPr lang="lt-LT" sz="2100" spc="-38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  <a:p>
            <a:pPr defTabSz="685800">
              <a:lnSpc>
                <a:spcPct val="110000"/>
              </a:lnSpc>
              <a:buFont typeface="Calibri" panose="020F0502020204030204" pitchFamily="34" charset="0"/>
              <a:buChar char="●"/>
            </a:pPr>
            <a:r>
              <a:rPr lang="lt-LT" sz="2100" spc="-38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95 </a:t>
            </a:r>
            <a:r>
              <a:rPr lang="lt-LT" sz="2100" spc="-38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contracts</a:t>
            </a:r>
            <a:r>
              <a:rPr lang="lt-LT" sz="2100" spc="-38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lt-LT" sz="2100" spc="-38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with</a:t>
            </a:r>
            <a:r>
              <a:rPr lang="lt-LT" sz="2100" spc="-38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lt-LT" sz="2100" spc="-38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business</a:t>
            </a:r>
            <a:endParaRPr lang="lt-LT" sz="2100" spc="-38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  <a:p>
            <a:pPr defTabSz="685800">
              <a:lnSpc>
                <a:spcPct val="110000"/>
              </a:lnSpc>
              <a:buFont typeface="Calibri" panose="020F0502020204030204" pitchFamily="34" charset="0"/>
              <a:buChar char="●"/>
            </a:pPr>
            <a:r>
              <a:rPr lang="lt-LT" sz="2100" spc="-38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43 </a:t>
            </a:r>
            <a:r>
              <a:rPr lang="lt-LT" sz="2100" spc="-38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events</a:t>
            </a:r>
            <a:endParaRPr lang="lt-LT" sz="2100" spc="-38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Struktūrinė schema: jungtis 14">
            <a:extLst>
              <a:ext uri="{FF2B5EF4-FFF2-40B4-BE49-F238E27FC236}">
                <a16:creationId xmlns:a16="http://schemas.microsoft.com/office/drawing/2014/main" id="{396760E0-7B68-E773-2A6A-1C82D54A06B9}"/>
              </a:ext>
            </a:extLst>
          </p:cNvPr>
          <p:cNvSpPr/>
          <p:nvPr/>
        </p:nvSpPr>
        <p:spPr>
          <a:xfrm>
            <a:off x="5966825" y="2975846"/>
            <a:ext cx="1674845" cy="1623634"/>
          </a:xfrm>
          <a:prstGeom prst="flowChartConnector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0" name="Struktūrinė schema: jungtis 12">
            <a:extLst>
              <a:ext uri="{FF2B5EF4-FFF2-40B4-BE49-F238E27FC236}">
                <a16:creationId xmlns:a16="http://schemas.microsoft.com/office/drawing/2014/main" id="{E380758F-BB02-11C8-A974-B422E0E19BC2}"/>
              </a:ext>
            </a:extLst>
          </p:cNvPr>
          <p:cNvSpPr/>
          <p:nvPr/>
        </p:nvSpPr>
        <p:spPr>
          <a:xfrm>
            <a:off x="6008604" y="884775"/>
            <a:ext cx="2175931" cy="2137370"/>
          </a:xfrm>
          <a:prstGeom prst="flowChartConnector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grpSp>
        <p:nvGrpSpPr>
          <p:cNvPr id="11" name="Group 3">
            <a:extLst>
              <a:ext uri="{FF2B5EF4-FFF2-40B4-BE49-F238E27FC236}">
                <a16:creationId xmlns:a16="http://schemas.microsoft.com/office/drawing/2014/main" id="{D59C6664-D845-01F8-6F3E-A2F097E08117}"/>
              </a:ext>
            </a:extLst>
          </p:cNvPr>
          <p:cNvGrpSpPr>
            <a:grpSpLocks noChangeAspect="1"/>
          </p:cNvGrpSpPr>
          <p:nvPr/>
        </p:nvGrpSpPr>
        <p:grpSpPr>
          <a:xfrm>
            <a:off x="6804248" y="1510873"/>
            <a:ext cx="2339752" cy="3351120"/>
            <a:chOff x="0" y="0"/>
            <a:chExt cx="4433570" cy="6350000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1E83FD1B-CB97-7117-0518-0D67B90682F1}"/>
                </a:ext>
              </a:extLst>
            </p:cNvPr>
            <p:cNvSpPr/>
            <p:nvPr/>
          </p:nvSpPr>
          <p:spPr>
            <a:xfrm>
              <a:off x="0" y="0"/>
              <a:ext cx="4433570" cy="6350000"/>
            </a:xfrm>
            <a:custGeom>
              <a:avLst/>
              <a:gdLst/>
              <a:ahLst/>
              <a:cxnLst/>
              <a:rect l="l" t="t" r="r" b="b"/>
              <a:pathLst>
                <a:path w="4433570" h="6350000">
                  <a:moveTo>
                    <a:pt x="4433570" y="0"/>
                  </a:moveTo>
                  <a:lnTo>
                    <a:pt x="4433570" y="0"/>
                  </a:lnTo>
                  <a:lnTo>
                    <a:pt x="4433570" y="0"/>
                  </a:lnTo>
                  <a:lnTo>
                    <a:pt x="4433570" y="6350000"/>
                  </a:lnTo>
                  <a:lnTo>
                    <a:pt x="4433570" y="6350000"/>
                  </a:lnTo>
                  <a:lnTo>
                    <a:pt x="0" y="6350000"/>
                  </a:lnTo>
                  <a:lnTo>
                    <a:pt x="0" y="6350000"/>
                  </a:lnTo>
                  <a:lnTo>
                    <a:pt x="0" y="4433570"/>
                  </a:lnTo>
                  <a:cubicBezTo>
                    <a:pt x="0" y="1985010"/>
                    <a:pt x="1985010" y="0"/>
                    <a:pt x="4433570" y="0"/>
                  </a:cubicBezTo>
                  <a:close/>
                </a:path>
              </a:pathLst>
            </a:custGeom>
            <a:blipFill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B53BFD-33D0-6ACF-1BA7-9E7157C65DD2}"/>
              </a:ext>
            </a:extLst>
          </p:cNvPr>
          <p:cNvGrpSpPr>
            <a:grpSpLocks noChangeAspect="1"/>
          </p:cNvGrpSpPr>
          <p:nvPr/>
        </p:nvGrpSpPr>
        <p:grpSpPr>
          <a:xfrm>
            <a:off x="6040317" y="3029233"/>
            <a:ext cx="1527859" cy="1527852"/>
            <a:chOff x="0" y="0"/>
            <a:chExt cx="6350000" cy="6349975"/>
          </a:xfrm>
        </p:grpSpPr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454F2436-9D23-4DAB-19BD-B07AD0BFC616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1">
            <a:extLst>
              <a:ext uri="{FF2B5EF4-FFF2-40B4-BE49-F238E27FC236}">
                <a16:creationId xmlns:a16="http://schemas.microsoft.com/office/drawing/2014/main" id="{CAE7C6C2-F192-8293-1AF2-B61CC8B2A3F4}"/>
              </a:ext>
            </a:extLst>
          </p:cNvPr>
          <p:cNvGrpSpPr>
            <a:grpSpLocks noChangeAspect="1"/>
          </p:cNvGrpSpPr>
          <p:nvPr/>
        </p:nvGrpSpPr>
        <p:grpSpPr>
          <a:xfrm>
            <a:off x="6088452" y="950647"/>
            <a:ext cx="2016234" cy="2016226"/>
            <a:chOff x="0" y="0"/>
            <a:chExt cx="6350000" cy="6349975"/>
          </a:xfrm>
        </p:grpSpPr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1FEDB26D-ED99-E994-4F19-D05EE43BD340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4D9CD03-339C-7A83-AA49-03F865A4E51F}"/>
              </a:ext>
            </a:extLst>
          </p:cNvPr>
          <p:cNvSpPr txBox="1"/>
          <p:nvPr/>
        </p:nvSpPr>
        <p:spPr>
          <a:xfrm>
            <a:off x="-52039" y="4754413"/>
            <a:ext cx="7805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Preparation of EIC Pathfinder Open Quality Application No. 10‑038‑T‑0055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DAF0A64F-84A9-7552-EB9F-118023B54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494262" cy="715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ačiakampis 24">
            <a:extLst>
              <a:ext uri="{FF2B5EF4-FFF2-40B4-BE49-F238E27FC236}">
                <a16:creationId xmlns:a16="http://schemas.microsoft.com/office/drawing/2014/main" id="{9B22FEB7-EE1C-F94B-3837-16D464C9D3CF}"/>
              </a:ext>
            </a:extLst>
          </p:cNvPr>
          <p:cNvSpPr/>
          <p:nvPr/>
        </p:nvSpPr>
        <p:spPr>
          <a:xfrm>
            <a:off x="4642881" y="1075579"/>
            <a:ext cx="4392488" cy="357394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5" name="Paveikslėlis 2">
            <a:extLst>
              <a:ext uri="{FF2B5EF4-FFF2-40B4-BE49-F238E27FC236}">
                <a16:creationId xmlns:a16="http://schemas.microsoft.com/office/drawing/2014/main" id="{22E4DA38-C5A9-D24E-671B-91053A4BA4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1695" y="1239933"/>
            <a:ext cx="4050200" cy="3275818"/>
          </a:xfrm>
          <a:prstGeom prst="rect">
            <a:avLst/>
          </a:prstGeom>
        </p:spPr>
      </p:pic>
      <p:pic>
        <p:nvPicPr>
          <p:cNvPr id="7" name="Paveikslėlis 30">
            <a:extLst>
              <a:ext uri="{FF2B5EF4-FFF2-40B4-BE49-F238E27FC236}">
                <a16:creationId xmlns:a16="http://schemas.microsoft.com/office/drawing/2014/main" id="{160CB524-160C-02CC-356E-C52EA8EF58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301" y="2188992"/>
            <a:ext cx="1137926" cy="1080000"/>
          </a:xfrm>
          <a:prstGeom prst="flowChartConnector">
            <a:avLst/>
          </a:prstGeom>
        </p:spPr>
      </p:pic>
      <p:pic>
        <p:nvPicPr>
          <p:cNvPr id="8" name="Paveikslėlis 31">
            <a:extLst>
              <a:ext uri="{FF2B5EF4-FFF2-40B4-BE49-F238E27FC236}">
                <a16:creationId xmlns:a16="http://schemas.microsoft.com/office/drawing/2014/main" id="{B576425B-7396-0997-7795-A277DDB7DBF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536" y="2188992"/>
            <a:ext cx="1158337" cy="1080000"/>
          </a:xfrm>
          <a:prstGeom prst="flowChartConnector">
            <a:avLst/>
          </a:prstGeom>
        </p:spPr>
      </p:pic>
      <p:pic>
        <p:nvPicPr>
          <p:cNvPr id="9" name="Paveikslėlis 33">
            <a:extLst>
              <a:ext uri="{FF2B5EF4-FFF2-40B4-BE49-F238E27FC236}">
                <a16:creationId xmlns:a16="http://schemas.microsoft.com/office/drawing/2014/main" id="{7FE177AF-22FD-2ADC-5107-BB00EB8ECC1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9705" y="3461168"/>
            <a:ext cx="1080000" cy="1080000"/>
          </a:xfrm>
          <a:prstGeom prst="rect">
            <a:avLst/>
          </a:prstGeom>
        </p:spPr>
      </p:pic>
      <p:pic>
        <p:nvPicPr>
          <p:cNvPr id="10" name="Paveikslėlis 34">
            <a:extLst>
              <a:ext uri="{FF2B5EF4-FFF2-40B4-BE49-F238E27FC236}">
                <a16:creationId xmlns:a16="http://schemas.microsoft.com/office/drawing/2014/main" id="{00C2651B-7CFF-8DCD-A43C-A4D6F82726D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709"/>
          <a:stretch/>
        </p:blipFill>
        <p:spPr>
          <a:xfrm>
            <a:off x="250603" y="3463198"/>
            <a:ext cx="1158337" cy="1080000"/>
          </a:xfrm>
          <a:prstGeom prst="flowChartConnector">
            <a:avLst/>
          </a:prstGeom>
        </p:spPr>
      </p:pic>
      <p:pic>
        <p:nvPicPr>
          <p:cNvPr id="11" name="Paveikslėlis 42">
            <a:extLst>
              <a:ext uri="{FF2B5EF4-FFF2-40B4-BE49-F238E27FC236}">
                <a16:creationId xmlns:a16="http://schemas.microsoft.com/office/drawing/2014/main" id="{32184876-0380-B1A5-D7A1-5337189448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18190" y="2188992"/>
            <a:ext cx="1199030" cy="1080000"/>
          </a:xfrm>
          <a:prstGeom prst="flowChartConnector">
            <a:avLst/>
          </a:prstGeom>
        </p:spPr>
      </p:pic>
      <p:pic>
        <p:nvPicPr>
          <p:cNvPr id="12" name="Paveikslėlis 43">
            <a:extLst>
              <a:ext uri="{FF2B5EF4-FFF2-40B4-BE49-F238E27FC236}">
                <a16:creationId xmlns:a16="http://schemas.microsoft.com/office/drawing/2014/main" id="{0CE5638E-800E-395D-C3A0-2ABAC62DDCE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0470" y="3461168"/>
            <a:ext cx="1134470" cy="1080000"/>
          </a:xfrm>
          <a:prstGeom prst="flowChartConnector">
            <a:avLst/>
          </a:prstGeom>
        </p:spPr>
      </p:pic>
      <p:sp>
        <p:nvSpPr>
          <p:cNvPr id="17" name="Google Shape;79;p15">
            <a:extLst>
              <a:ext uri="{FF2B5EF4-FFF2-40B4-BE49-F238E27FC236}">
                <a16:creationId xmlns:a16="http://schemas.microsoft.com/office/drawing/2014/main" id="{780C63C9-211F-9632-D8BD-1E2BB2335D3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92366" y="576039"/>
            <a:ext cx="3854677" cy="9990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lt-LT" sz="2800" b="0" i="0" u="none" strike="noStrike" kern="0" cap="none" spc="0" normalizeH="0" baseline="0" noProof="0" dirty="0" err="1">
                <a:ln>
                  <a:noFill/>
                </a:ln>
                <a:solidFill>
                  <a:srgbClr val="579ABC"/>
                </a:solidFill>
                <a:effectLst/>
                <a:uLnTx/>
                <a:uFillTx/>
                <a:latin typeface="Figtree SemiBold"/>
                <a:sym typeface="Figtree SemiBold"/>
              </a:rPr>
              <a:t>Research</a:t>
            </a:r>
            <a:r>
              <a:rPr kumimoji="0" lang="lt-LT" sz="2800" b="0" i="0" u="none" strike="noStrike" kern="0" cap="none" spc="0" normalizeH="0" baseline="0" noProof="0" dirty="0">
                <a:ln>
                  <a:noFill/>
                </a:ln>
                <a:solidFill>
                  <a:srgbClr val="579ABC"/>
                </a:solidFill>
                <a:effectLst/>
                <a:uLnTx/>
                <a:uFillTx/>
                <a:latin typeface="Figtree SemiBold"/>
                <a:sym typeface="Figtree SemiBold"/>
              </a:rPr>
              <a:t> </a:t>
            </a:r>
            <a:r>
              <a:rPr kumimoji="0" lang="lt-LT" sz="2800" b="0" i="0" u="none" strike="noStrike" kern="0" cap="none" spc="0" normalizeH="0" baseline="0" noProof="0" dirty="0" err="1">
                <a:ln>
                  <a:noFill/>
                </a:ln>
                <a:solidFill>
                  <a:srgbClr val="579ABC"/>
                </a:solidFill>
                <a:effectLst/>
                <a:uLnTx/>
                <a:uFillTx/>
                <a:latin typeface="Figtree SemiBold"/>
                <a:sym typeface="Figtree SemiBold"/>
              </a:rPr>
              <a:t>Directions</a:t>
            </a:r>
            <a:r>
              <a:rPr kumimoji="0" lang="lt-LT" sz="2800" b="0" i="0" u="none" strike="noStrike" kern="0" cap="none" spc="0" normalizeH="0" baseline="0" noProof="0" dirty="0">
                <a:ln>
                  <a:noFill/>
                </a:ln>
                <a:solidFill>
                  <a:srgbClr val="579ABC"/>
                </a:solidFill>
                <a:effectLst/>
                <a:uLnTx/>
                <a:uFillTx/>
                <a:latin typeface="Figtree SemiBold"/>
                <a:sym typeface="Figtree SemiBold"/>
              </a:rPr>
              <a:t> </a:t>
            </a:r>
            <a:r>
              <a:rPr kumimoji="0" lang="lt-LT" sz="2800" b="0" i="0" u="none" strike="noStrike" kern="0" cap="none" spc="0" normalizeH="0" baseline="0" noProof="0" dirty="0" err="1">
                <a:ln>
                  <a:noFill/>
                </a:ln>
                <a:solidFill>
                  <a:srgbClr val="579ABC"/>
                </a:solidFill>
                <a:effectLst/>
                <a:uLnTx/>
                <a:uFillTx/>
                <a:latin typeface="Figtree SemiBold"/>
                <a:sym typeface="Figtree SemiBold"/>
              </a:rPr>
              <a:t>of</a:t>
            </a:r>
            <a:r>
              <a:rPr kumimoji="0" lang="lt-LT" sz="2800" b="0" i="0" u="none" strike="noStrike" kern="0" cap="none" spc="0" normalizeH="0" baseline="0" noProof="0" dirty="0">
                <a:ln>
                  <a:noFill/>
                </a:ln>
                <a:solidFill>
                  <a:srgbClr val="579ABC"/>
                </a:solidFill>
                <a:effectLst/>
                <a:uLnTx/>
                <a:uFillTx/>
                <a:latin typeface="Figtree SemiBold"/>
                <a:sym typeface="Figtree SemiBold"/>
              </a:rPr>
              <a:t> LAMMC</a:t>
            </a:r>
            <a:endParaRPr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53F60D-72CE-FE39-9F17-4E5B49E12412}"/>
              </a:ext>
            </a:extLst>
          </p:cNvPr>
          <p:cNvSpPr txBox="1"/>
          <p:nvPr/>
        </p:nvSpPr>
        <p:spPr>
          <a:xfrm>
            <a:off x="-10359" y="4774168"/>
            <a:ext cx="80986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Preparation of EIC Pathfinder Open Quality Application No. 10‑038‑T‑0055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5556703A-5F5B-9B4E-888F-B1847FAAF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158337" cy="554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>
          <a:extLst>
            <a:ext uri="{FF2B5EF4-FFF2-40B4-BE49-F238E27FC236}">
              <a16:creationId xmlns:a16="http://schemas.microsoft.com/office/drawing/2014/main" id="{98E8E8DE-DF8B-D538-4A86-DDF744F54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79;p15">
            <a:extLst>
              <a:ext uri="{FF2B5EF4-FFF2-40B4-BE49-F238E27FC236}">
                <a16:creationId xmlns:a16="http://schemas.microsoft.com/office/drawing/2014/main" id="{283BE7AE-C5A2-A253-5B50-A9A3C8B918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9104" y="1207355"/>
            <a:ext cx="2970028" cy="14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579ABC"/>
                </a:solidFill>
                <a:effectLst/>
                <a:uLnTx/>
                <a:uFillTx/>
                <a:latin typeface="Figtree SemiBold"/>
                <a:sym typeface="Figtree SemiBold"/>
              </a:rPr>
              <a:t>Open Access Centre for Modeling of Fruits and Vegetables Processing Technologies</a:t>
            </a:r>
            <a:endParaRPr lang="en-US" sz="16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16BE4A-816C-36F7-0C22-0F649AC40B7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1860" y="867112"/>
            <a:ext cx="6011286" cy="2235264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45B0559D-7FB7-82DE-5081-D46E9A5562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57369" y="3144461"/>
            <a:ext cx="2075777" cy="1440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855743-5F92-C375-BB7C-69BCC8E7D68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3299" y="3144461"/>
            <a:ext cx="2282567" cy="1440000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142DFC0-C89F-9A44-0C0A-95C51B30A35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186" y="3137816"/>
            <a:ext cx="2557865" cy="1440000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E2AAAD35-3258-D0FD-96FD-766A39CAB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7980" y="3137816"/>
            <a:ext cx="1827992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F419687-8080-DE82-CBF1-902E20B0E959}"/>
              </a:ext>
            </a:extLst>
          </p:cNvPr>
          <p:cNvSpPr txBox="1"/>
          <p:nvPr/>
        </p:nvSpPr>
        <p:spPr>
          <a:xfrm>
            <a:off x="0" y="4774168"/>
            <a:ext cx="82991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Preparation of EIC Pathfinder Open Quality Application No. 10‑038‑T‑0055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A2528C63-FEAB-F5B3-D75C-8049C42BC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724722" cy="82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821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>
          <a:extLst>
            <a:ext uri="{FF2B5EF4-FFF2-40B4-BE49-F238E27FC236}">
              <a16:creationId xmlns:a16="http://schemas.microsoft.com/office/drawing/2014/main" id="{812DD7C4-10D2-FFFE-7899-D3A6120D4E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1DA965-DA05-2CB2-7A6A-3F8E49C2D0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342" y="978138"/>
            <a:ext cx="1984673" cy="2086402"/>
          </a:xfrm>
          <a:prstGeom prst="rect">
            <a:avLst/>
          </a:prstGeom>
          <a:noFill/>
        </p:spPr>
      </p:pic>
      <p:pic>
        <p:nvPicPr>
          <p:cNvPr id="7" name="Picture 6" descr="A picture containing indoor, kitchen, preparing, standing&#10;&#10;Description automatically generated">
            <a:extLst>
              <a:ext uri="{FF2B5EF4-FFF2-40B4-BE49-F238E27FC236}">
                <a16:creationId xmlns:a16="http://schemas.microsoft.com/office/drawing/2014/main" id="{FD48D21A-2311-7B98-3C8A-B042A64EAE0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3592" y="2337295"/>
            <a:ext cx="3890892" cy="2285724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BF97A79F-57B5-282E-00AC-A8BB863A6F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61138" y="978136"/>
            <a:ext cx="2045436" cy="1291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A picture containing room, kitchen, computer, meter&#10;&#10;Description automatically generated">
            <a:extLst>
              <a:ext uri="{FF2B5EF4-FFF2-40B4-BE49-F238E27FC236}">
                <a16:creationId xmlns:a16="http://schemas.microsoft.com/office/drawing/2014/main" id="{77B1EB85-D168-D585-66DC-B6C4BEC9279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507" y="3134514"/>
            <a:ext cx="1984673" cy="1488505"/>
          </a:xfrm>
          <a:prstGeom prst="rect">
            <a:avLst/>
          </a:prstGeom>
        </p:spPr>
      </p:pic>
      <p:pic>
        <p:nvPicPr>
          <p:cNvPr id="10" name="Content Placeholder 7">
            <a:extLst>
              <a:ext uri="{FF2B5EF4-FFF2-40B4-BE49-F238E27FC236}">
                <a16:creationId xmlns:a16="http://schemas.microsoft.com/office/drawing/2014/main" id="{46513237-5118-5473-AA73-08273A9F486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2400" y="2337295"/>
            <a:ext cx="924174" cy="2285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81A78B63-83DA-3843-36C1-3AA8092D1D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23592" y="978136"/>
            <a:ext cx="1984674" cy="129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93ED36-C57E-303E-B50C-33014AF452E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3053" y="985873"/>
            <a:ext cx="2579443" cy="1291854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78D5FDC6-6463-3618-8B25-4030B78C9E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5045" y="2337296"/>
            <a:ext cx="1826794" cy="2285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68BF782-E49A-42F6-1626-51A82DC8043F}"/>
              </a:ext>
            </a:extLst>
          </p:cNvPr>
          <p:cNvSpPr txBox="1"/>
          <p:nvPr/>
        </p:nvSpPr>
        <p:spPr>
          <a:xfrm>
            <a:off x="0" y="4774168"/>
            <a:ext cx="87240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Preparation of EIC Pathfinder Open Quality Application No. 10‑038‑T‑0055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2AD1BA41-1AEF-F57B-1BC6-8CF7E48BD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724722" cy="82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613200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yvinė">
  <a:themeElements>
    <a:clrScheme name="Retrospektyvinė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yvinė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yvinė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as" ma:contentTypeID="0x0101008F6F7404F888ED4C81E5046C8EC65CEF" ma:contentTypeVersion="15" ma:contentTypeDescription="Kurkite naują dokumentą." ma:contentTypeScope="" ma:versionID="e6e5ed13aaab9d6e6a9d42e13752fb98">
  <xsd:schema xmlns:xsd="http://www.w3.org/2001/XMLSchema" xmlns:xs="http://www.w3.org/2001/XMLSchema" xmlns:p="http://schemas.microsoft.com/office/2006/metadata/properties" xmlns:ns2="43b0af05-4b4a-42cd-8fc9-10c4e62b1239" xmlns:ns3="d7669e8d-9bde-4b87-9016-9b0f5b105dc9" targetNamespace="http://schemas.microsoft.com/office/2006/metadata/properties" ma:root="true" ma:fieldsID="1873a8885ef93d9530f314d1643ed5fc" ns2:_="" ns3:_="">
    <xsd:import namespace="43b0af05-4b4a-42cd-8fc9-10c4e62b1239"/>
    <xsd:import namespace="d7669e8d-9bde-4b87-9016-9b0f5b105dc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b0af05-4b4a-42cd-8fc9-10c4e62b123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Vaizdų žymės" ma:readOnly="false" ma:fieldId="{5cf76f15-5ced-4ddc-b409-7134ff3c332f}" ma:taxonomyMulti="true" ma:sspId="28b8f7f2-c0d1-4810-971d-ea6a1a4f274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669e8d-9bde-4b87-9016-9b0f5b105dc9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Bendrinama s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Bendrinta su išsamia informacija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6c3fb28b-5076-4b33-a669-5ef7c9c8eddf}" ma:internalName="TaxCatchAll" ma:showField="CatchAllData" ma:web="d7669e8d-9bde-4b87-9016-9b0f5b105dc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urinio tipas"/>
        <xsd:element ref="dc:title" minOccurs="0" maxOccurs="1" ma:index="4" ma:displayName="Antraštė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3b0af05-4b4a-42cd-8fc9-10c4e62b1239">
      <Terms xmlns="http://schemas.microsoft.com/office/infopath/2007/PartnerControls"/>
    </lcf76f155ced4ddcb4097134ff3c332f>
    <TaxCatchAll xmlns="d7669e8d-9bde-4b87-9016-9b0f5b105dc9" xsi:nil="true"/>
  </documentManagement>
</p:properties>
</file>

<file path=customXml/itemProps1.xml><?xml version="1.0" encoding="utf-8"?>
<ds:datastoreItem xmlns:ds="http://schemas.openxmlformats.org/officeDocument/2006/customXml" ds:itemID="{E3663153-B95A-4F99-B47B-B38D106EA716}"/>
</file>

<file path=customXml/itemProps2.xml><?xml version="1.0" encoding="utf-8"?>
<ds:datastoreItem xmlns:ds="http://schemas.openxmlformats.org/officeDocument/2006/customXml" ds:itemID="{37870D97-EEED-4A99-A938-92AD14F90B12}"/>
</file>

<file path=customXml/itemProps3.xml><?xml version="1.0" encoding="utf-8"?>
<ds:datastoreItem xmlns:ds="http://schemas.openxmlformats.org/officeDocument/2006/customXml" ds:itemID="{EAB76E3F-C99E-4CF1-9466-BFBDDFE19613}"/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222</TotalTime>
  <Words>828</Words>
  <Application>Microsoft Office PowerPoint</Application>
  <PresentationFormat>On-screen Show (16:9)</PresentationFormat>
  <Paragraphs>65</Paragraphs>
  <Slides>15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Retrospektyvinė</vt:lpstr>
      <vt:lpstr>Innovations in the agri-food sector at Lithuanian Research Centre for Agriculture and Forestry (LAMMC)</vt:lpstr>
      <vt:lpstr>LAMMC</vt:lpstr>
      <vt:lpstr>LAMMC - What are we looking for „EIC Pathfinder“?  </vt:lpstr>
      <vt:lpstr>LAMMC - What are we looking for EIC Pathfinder?  </vt:lpstr>
      <vt:lpstr>LAMMC - What are we looking for EIC Pathfinder?  </vt:lpstr>
      <vt:lpstr>Key facts about LAMMC </vt:lpstr>
      <vt:lpstr>Research Directions of LAMMC</vt:lpstr>
      <vt:lpstr>Open Access Centre for Modeling of Fruits and Vegetables Processing Technologies</vt:lpstr>
      <vt:lpstr>PowerPoint Presentation</vt:lpstr>
      <vt:lpstr>PowerPoint Presentation</vt:lpstr>
      <vt:lpstr>PowerPoint Presentation</vt:lpstr>
      <vt:lpstr>Processing chain</vt:lpstr>
      <vt:lpstr>PowerPoint Presentation</vt:lpstr>
      <vt:lpstr>Development of natural, biodegradable pigments for industrial polymers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Innovations in the agri-food sector at Lithuanian Research Centre for Agriculture and Forestry (LAMMC)</dc:title>
  <dc:creator>Vartotojas</dc:creator>
  <cp:lastModifiedBy>Aistė B</cp:lastModifiedBy>
  <cp:revision>20</cp:revision>
  <dcterms:modified xsi:type="dcterms:W3CDTF">2025-07-29T08:51:37Z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0x0101008F6F7404F888ED4C81E5046C8EC65CEF</vt:lpwstr>
  </property>
</Properties>
</file>