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2" r:id="rId2"/>
    <p:sldId id="286" r:id="rId3"/>
    <p:sldId id="287" r:id="rId4"/>
    <p:sldId id="291" r:id="rId5"/>
    <p:sldId id="292" r:id="rId6"/>
    <p:sldId id="293" r:id="rId7"/>
    <p:sldId id="294" r:id="rId8"/>
    <p:sldId id="289" r:id="rId9"/>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B46FFF-7DFC-9278-1705-4B7651489B5D}" name="Ernesta Galinienė" initials="EG" userId="S::ernesta.galiniene@hotrema.lt::90a062db-c84a-4d77-b431-d6eead81b5f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3" autoAdjust="0"/>
    <p:restoredTop sz="94660"/>
  </p:normalViewPr>
  <p:slideViewPr>
    <p:cSldViewPr snapToGrid="0">
      <p:cViewPr varScale="1">
        <p:scale>
          <a:sx n="57" d="100"/>
          <a:sy n="57" d="100"/>
        </p:scale>
        <p:origin x="960" y="36"/>
      </p:cViewPr>
      <p:guideLst/>
    </p:cSldViewPr>
  </p:slideViewPr>
  <p:notesTextViewPr>
    <p:cViewPr>
      <p:scale>
        <a:sx n="1" d="1"/>
        <a:sy n="1" d="1"/>
      </p:scale>
      <p:origin x="0" y="0"/>
    </p:cViewPr>
  </p:notesTextViewPr>
  <p:sorterViewPr>
    <p:cViewPr>
      <p:scale>
        <a:sx n="160" d="100"/>
        <a:sy n="160" d="100"/>
      </p:scale>
      <p:origin x="0" y="-50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8/10/relationships/authors" Targe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90909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3195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9125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93739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23453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891408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393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9318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847143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65488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4647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43677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029586" y="2626242"/>
            <a:ext cx="10132827" cy="2335122"/>
          </a:xfrm>
        </p:spPr>
        <p:txBody>
          <a:bodyPr>
            <a:normAutofit fontScale="90000"/>
          </a:bodyPr>
          <a:lstStyle/>
          <a:p>
            <a:br>
              <a:rPr lang="en-US" sz="4400" b="1" kern="100" dirty="0">
                <a:effectLst/>
                <a:latin typeface="Aptos" panose="020B0004020202020204" pitchFamily="34" charset="0"/>
                <a:ea typeface="Aptos" panose="020B0004020202020204" pitchFamily="34" charset="0"/>
                <a:cs typeface="Times New Roman" panose="02020603050405020304" pitchFamily="18" charset="0"/>
              </a:rPr>
            </a:br>
            <a:r>
              <a:rPr lang="lt-LT" sz="2700" b="1" spc="-5" dirty="0">
                <a:effectLst/>
                <a:latin typeface="Calibri" panose="020F0502020204030204" pitchFamily="34" charset="0"/>
                <a:ea typeface="Calibri" panose="020F0502020204030204" pitchFamily="34" charset="0"/>
              </a:rPr>
              <a:t>LYDERYSTĖS</a:t>
            </a:r>
            <a:r>
              <a:rPr lang="lt-LT" sz="2700" b="1" spc="-75" dirty="0">
                <a:effectLst/>
                <a:latin typeface="Calibri" panose="020F0502020204030204" pitchFamily="34" charset="0"/>
                <a:ea typeface="Calibri" panose="020F0502020204030204" pitchFamily="34" charset="0"/>
              </a:rPr>
              <a:t> </a:t>
            </a:r>
            <a:r>
              <a:rPr lang="lt-LT" sz="2700" b="1" spc="-5" dirty="0">
                <a:effectLst/>
                <a:latin typeface="Calibri" panose="020F0502020204030204" pitchFamily="34" charset="0"/>
                <a:ea typeface="Calibri" panose="020F0502020204030204" pitchFamily="34" charset="0"/>
              </a:rPr>
              <a:t>KOMP</a:t>
            </a:r>
            <a:r>
              <a:rPr lang="en-US" sz="2700" b="1" spc="-5" dirty="0">
                <a:latin typeface="Calibri" panose="020F0502020204030204" pitchFamily="34" charset="0"/>
                <a:ea typeface="Calibri" panose="020F0502020204030204" pitchFamily="34" charset="0"/>
              </a:rPr>
              <a:t>E</a:t>
            </a:r>
            <a:r>
              <a:rPr lang="lt-LT" sz="2700" b="1" spc="-5" dirty="0">
                <a:effectLst/>
                <a:latin typeface="Calibri" panose="020F0502020204030204" pitchFamily="34" charset="0"/>
                <a:ea typeface="Calibri" panose="020F0502020204030204" pitchFamily="34" charset="0"/>
              </a:rPr>
              <a:t>TENCIJOS</a:t>
            </a:r>
            <a:r>
              <a:rPr lang="lt-LT" sz="2700" b="1" spc="-75" dirty="0">
                <a:effectLst/>
                <a:latin typeface="Calibri" panose="020F0502020204030204" pitchFamily="34" charset="0"/>
                <a:ea typeface="Calibri" panose="020F0502020204030204" pitchFamily="34" charset="0"/>
              </a:rPr>
              <a:t> </a:t>
            </a:r>
            <a:r>
              <a:rPr lang="lt-LT" sz="2700" b="1" spc="-5" dirty="0">
                <a:effectLst/>
                <a:latin typeface="Calibri" panose="020F0502020204030204" pitchFamily="34" charset="0"/>
                <a:ea typeface="Calibri" panose="020F0502020204030204" pitchFamily="34" charset="0"/>
              </a:rPr>
              <a:t>STRATEGINIŲ</a:t>
            </a:r>
            <a:r>
              <a:rPr lang="lt-LT" sz="2700" b="1" spc="-75" dirty="0">
                <a:effectLst/>
                <a:latin typeface="Calibri" panose="020F0502020204030204" pitchFamily="34" charset="0"/>
                <a:ea typeface="Calibri" panose="020F0502020204030204" pitchFamily="34" charset="0"/>
              </a:rPr>
              <a:t> </a:t>
            </a:r>
            <a:r>
              <a:rPr lang="lt-LT" sz="2700" b="1" spc="-5" dirty="0">
                <a:effectLst/>
                <a:latin typeface="Calibri" panose="020F0502020204030204" pitchFamily="34" charset="0"/>
                <a:ea typeface="Calibri" panose="020F0502020204030204" pitchFamily="34" charset="0"/>
              </a:rPr>
              <a:t>KOMPETENCIJŲ</a:t>
            </a:r>
            <a:r>
              <a:rPr lang="lt-LT" sz="2700" b="1" spc="-75" dirty="0">
                <a:effectLst/>
                <a:latin typeface="Calibri" panose="020F0502020204030204" pitchFamily="34" charset="0"/>
                <a:ea typeface="Calibri" panose="020F0502020204030204" pitchFamily="34" charset="0"/>
              </a:rPr>
              <a:t> </a:t>
            </a:r>
            <a:r>
              <a:rPr lang="lt-LT" sz="2700" b="1" spc="-5" dirty="0">
                <a:effectLst/>
                <a:latin typeface="Calibri" panose="020F0502020204030204" pitchFamily="34" charset="0"/>
                <a:ea typeface="Calibri" panose="020F0502020204030204" pitchFamily="34" charset="0"/>
              </a:rPr>
              <a:t>UGDYMO PROGRAMA</a:t>
            </a:r>
            <a:r>
              <a:rPr lang="lt-LT" sz="2700" b="1" spc="-30" dirty="0">
                <a:effectLst/>
                <a:latin typeface="Calibri" panose="020F0502020204030204" pitchFamily="34" charset="0"/>
                <a:ea typeface="Calibri" panose="020F0502020204030204" pitchFamily="34" charset="0"/>
              </a:rPr>
              <a:t> </a:t>
            </a:r>
            <a:r>
              <a:rPr lang="lt-LT" sz="2700" b="1" spc="-5" dirty="0">
                <a:effectLst/>
                <a:latin typeface="Calibri" panose="020F0502020204030204" pitchFamily="34" charset="0"/>
                <a:ea typeface="Calibri" panose="020F0502020204030204" pitchFamily="34" charset="0"/>
              </a:rPr>
              <a:t>(SKUP)</a:t>
            </a:r>
            <a:br>
              <a:rPr lang="en-US" sz="3100" b="1" spc="-5" dirty="0">
                <a:effectLst/>
                <a:latin typeface="Calibri" panose="020F0502020204030204" pitchFamily="34" charset="0"/>
                <a:ea typeface="Calibri" panose="020F0502020204030204" pitchFamily="34" charset="0"/>
              </a:rPr>
            </a:br>
            <a:br>
              <a:rPr lang="lt-LT" sz="3100" b="1" spc="-5" dirty="0">
                <a:effectLst/>
                <a:latin typeface="Calibri" panose="020F0502020204030204" pitchFamily="34" charset="0"/>
                <a:ea typeface="Calibri" panose="020F0502020204030204" pitchFamily="34" charset="0"/>
              </a:rPr>
            </a:br>
            <a:r>
              <a:rPr lang="lt-LT" sz="4000" b="1" spc="-5" dirty="0">
                <a:latin typeface="Calibri" panose="020F0502020204030204" pitchFamily="34" charset="0"/>
                <a:ea typeface="Calibri" panose="020F0502020204030204" pitchFamily="34" charset="0"/>
              </a:rPr>
              <a:t>LYDERYSTĖ VEIKIANT TARPKULTŪRINĖJE APLINKOJE</a:t>
            </a:r>
            <a:endParaRPr lang="lt-LT" sz="3100" b="1" spc="-5" dirty="0">
              <a:latin typeface="Calibri" panose="020F0502020204030204" pitchFamily="34" charset="0"/>
              <a:ea typeface="Calibri" panose="020F0502020204030204" pitchFamily="34" charset="0"/>
            </a:endParaRPr>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3999" y="5145656"/>
            <a:ext cx="9144000" cy="980440"/>
          </a:xfrm>
        </p:spPr>
        <p:txBody>
          <a:bodyPr/>
          <a:lstStyle/>
          <a:p>
            <a:pPr>
              <a:lnSpc>
                <a:spcPct val="107000"/>
              </a:lnSpc>
              <a:spcBef>
                <a:spcPts val="600"/>
              </a:spcBef>
              <a:spcAft>
                <a:spcPts val="6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SKUP</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spc="-10" dirty="0">
                <a:latin typeface="Calibri" panose="020F0502020204030204" pitchFamily="34" charset="0"/>
                <a:ea typeface="Calibri" panose="020F0502020204030204" pitchFamily="34" charset="0"/>
                <a:cs typeface="Times New Roman" panose="02020603050405020304" pitchFamily="18" charset="0"/>
              </a:rPr>
              <a:t>t</a:t>
            </a:r>
            <a:r>
              <a:rPr lang="lt-LT" sz="1800" spc="-10" dirty="0">
                <a:effectLst/>
                <a:latin typeface="Calibri" panose="020F0502020204030204" pitchFamily="34" charset="0"/>
                <a:ea typeface="Calibri" panose="020F0502020204030204" pitchFamily="34" charset="0"/>
              </a:rPr>
              <a:t>arpkultūrinė kompetencija ir tarpkultūrinių komandų/darbo </a:t>
            </a:r>
            <a:r>
              <a:rPr lang="lt-LT" sz="1800" dirty="0">
                <a:effectLst/>
                <a:latin typeface="Calibri" panose="020F0502020204030204" pitchFamily="34" charset="0"/>
                <a:ea typeface="Calibri" panose="020F0502020204030204" pitchFamily="34" charset="0"/>
              </a:rPr>
              <a:t>grupių valdymas; </a:t>
            </a:r>
            <a:r>
              <a:rPr lang="en-US" sz="1800" dirty="0">
                <a:effectLst/>
                <a:latin typeface="Calibri" panose="020F0502020204030204" pitchFamily="34" charset="0"/>
                <a:ea typeface="Calibri" panose="020F0502020204030204" pitchFamily="34" charset="0"/>
              </a:rPr>
              <a:t>p</a:t>
            </a:r>
            <a:r>
              <a:rPr lang="lt-LT" sz="1800" dirty="0">
                <a:effectLst/>
                <a:latin typeface="Calibri" panose="020F0502020204030204" pitchFamily="34" charset="0"/>
                <a:ea typeface="Calibri" panose="020F0502020204030204" pitchFamily="34" charset="0"/>
              </a:rPr>
              <a:t>asirengimas deryboms ir susitarimų siekimas derybose; </a:t>
            </a:r>
            <a:r>
              <a:rPr lang="en-US" sz="1800" dirty="0">
                <a:effectLst/>
                <a:latin typeface="Calibri" panose="020F0502020204030204" pitchFamily="34" charset="0"/>
                <a:ea typeface="Calibri" panose="020F0502020204030204" pitchFamily="34" charset="0"/>
              </a:rPr>
              <a:t>g</a:t>
            </a:r>
            <a:r>
              <a:rPr lang="lt-LT" sz="1800" dirty="0">
                <a:effectLst/>
                <a:latin typeface="Calibri" panose="020F0502020204030204" pitchFamily="34" charset="0"/>
                <a:ea typeface="Calibri" panose="020F0502020204030204" pitchFamily="34" charset="0"/>
              </a:rPr>
              <a:t>eros valdysenos principai</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a:t>
            </a: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92695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240689"/>
          </a:xfrm>
        </p:spPr>
        <p:txBody>
          <a:bodyPr>
            <a:normAutofit/>
          </a:bodyPr>
          <a:lstStyle/>
          <a:p>
            <a:pPr marL="0" indent="0" algn="just">
              <a:lnSpc>
                <a:spcPct val="107000"/>
              </a:lnSpc>
              <a:spcAft>
                <a:spcPts val="800"/>
              </a:spcAft>
              <a:buNone/>
            </a:pPr>
            <a:r>
              <a:rPr lang="lt-LT" sz="1800" b="1" dirty="0">
                <a:effectLst/>
                <a:ea typeface="Calibri" panose="020F0502020204030204" pitchFamily="34" charset="0"/>
              </a:rPr>
              <a:t>Programos tikslas </a:t>
            </a:r>
            <a:r>
              <a:rPr lang="lt-LT" sz="1800" dirty="0">
                <a:effectLst/>
                <a:ea typeface="Calibri" panose="020F0502020204030204" pitchFamily="34" charset="0"/>
              </a:rPr>
              <a:t>- paruošti vadovus bei specialistus Lietuvos pirmininkavimui ES Tarybai, suteikiant jiems žinių kaip sėkmingai vesti tarptautines komandas bei siekti susitarimo.</a:t>
            </a:r>
          </a:p>
          <a:p>
            <a:pPr marL="0" indent="0" algn="l">
              <a:spcBef>
                <a:spcPts val="795"/>
              </a:spcBef>
              <a:buNone/>
            </a:pPr>
            <a:r>
              <a:rPr lang="lt-LT" sz="1800" b="1" spc="-20" dirty="0">
                <a:effectLst/>
                <a:ea typeface="Calibri" panose="020F0502020204030204" pitchFamily="34" charset="0"/>
              </a:rPr>
              <a:t>Programos</a:t>
            </a:r>
            <a:r>
              <a:rPr lang="lt-LT" sz="1800" b="1" spc="15" dirty="0">
                <a:effectLst/>
                <a:ea typeface="Calibri" panose="020F0502020204030204" pitchFamily="34" charset="0"/>
              </a:rPr>
              <a:t> </a:t>
            </a:r>
            <a:r>
              <a:rPr lang="lt-LT" sz="1800" b="1" spc="-10" dirty="0">
                <a:effectLst/>
                <a:ea typeface="Calibri" panose="020F0502020204030204" pitchFamily="34" charset="0"/>
              </a:rPr>
              <a:t>uždaviniai</a:t>
            </a:r>
            <a:endParaRPr lang="lt-LT" sz="1800" b="1" dirty="0">
              <a:effectLst/>
              <a:ea typeface="Calibri" panose="020F0502020204030204" pitchFamily="34" charset="0"/>
            </a:endParaRPr>
          </a:p>
          <a:p>
            <a:pPr marL="342900" marR="104140" lvl="0" indent="-342900">
              <a:spcBef>
                <a:spcPts val="62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Suteikti</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vadovams</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bei</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specialistams</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žinių</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bei</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įgūdžių,</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leidžiančių</a:t>
            </a:r>
            <a:r>
              <a:rPr lang="lt-LT" sz="1800" spc="2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vadovauti tarptautinėms komandoms bei dirbti jose,</a:t>
            </a:r>
          </a:p>
          <a:p>
            <a:pPr marL="342900" marR="104140" lvl="0" indent="-342900">
              <a:spcBef>
                <a:spcPts val="62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Padėti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pasiruošti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deryboms</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bei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suteikti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žinių</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ir</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metodų,</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kaip</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siekti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geresnio suinteresuotųjų šalių susitarimo,</a:t>
            </a:r>
          </a:p>
          <a:p>
            <a:pPr marL="342900" lvl="0" indent="-342900">
              <a:spcBef>
                <a:spcPts val="620"/>
              </a:spcBef>
              <a:buSzPts val="1200"/>
              <a:buFont typeface="Symbol" panose="05050102010706020507" pitchFamily="18" charset="2"/>
              <a:buChar char=""/>
              <a:tabLst>
                <a:tab pos="597535" algn="l"/>
              </a:tabLst>
            </a:pPr>
            <a:r>
              <a:rPr lang="lt-LT" sz="1800" spc="-10" dirty="0">
                <a:ea typeface="Symbol" panose="05050102010706020507" pitchFamily="18" charset="2"/>
                <a:cs typeface="Symbol" panose="05050102010706020507" pitchFamily="18" charset="2"/>
              </a:rPr>
              <a:t>Suteikti krizių valdymo bei komunikacijos žinių ir įgūdžių</a:t>
            </a:r>
            <a:r>
              <a:rPr lang="lt-LT" sz="1800" spc="-10" dirty="0">
                <a:effectLst/>
                <a:ea typeface="Symbol" panose="05050102010706020507" pitchFamily="18" charset="2"/>
                <a:cs typeface="Symbol" panose="05050102010706020507" pitchFamily="18" charset="2"/>
              </a:rPr>
              <a:t>.</a:t>
            </a:r>
            <a:endParaRPr lang="lt-LT" sz="1800" spc="0" dirty="0">
              <a:effectLst/>
              <a:ea typeface="Symbol" panose="05050102010706020507" pitchFamily="18" charset="2"/>
              <a:cs typeface="Symbol" panose="05050102010706020507" pitchFamily="18" charset="2"/>
            </a:endParaRPr>
          </a:p>
          <a:p>
            <a:pPr marL="0" indent="0" algn="just">
              <a:lnSpc>
                <a:spcPct val="107000"/>
              </a:lnSpc>
              <a:spcBef>
                <a:spcPts val="0"/>
              </a:spcBef>
              <a:buNone/>
            </a:pPr>
            <a:endParaRPr lang="lt-LT" sz="1800" b="1" kern="100" dirty="0">
              <a:solidFill>
                <a:srgbClr val="000000"/>
              </a:solidFill>
              <a:ea typeface="Times New Roman" panose="02020603050405020304" pitchFamily="18"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ea typeface="Times New Roman" panose="02020603050405020304" pitchFamily="18" charset="0"/>
                <a:cs typeface="Times New Roman" panose="02020603050405020304" pitchFamily="18" charset="0"/>
              </a:rPr>
              <a:t>– </a:t>
            </a:r>
            <a:r>
              <a:rPr lang="lt-LT" sz="1800" kern="100" dirty="0">
                <a:solidFill>
                  <a:srgbClr val="000000"/>
                </a:solidFill>
                <a:cs typeface="Times New Roman" panose="02020603050405020304" pitchFamily="18" charset="0"/>
              </a:rPr>
              <a:t>nuo </a:t>
            </a:r>
            <a:r>
              <a:rPr lang="en-US" sz="1800" kern="100" dirty="0">
                <a:solidFill>
                  <a:srgbClr val="000000"/>
                </a:solidFill>
                <a:cs typeface="Times New Roman" panose="02020603050405020304" pitchFamily="18" charset="0"/>
              </a:rPr>
              <a:t>2 iki 8</a:t>
            </a:r>
            <a:r>
              <a:rPr lang="lt-LT" sz="1800" kern="100" dirty="0">
                <a:solidFill>
                  <a:srgbClr val="000000"/>
                </a:solidFill>
                <a:cs typeface="Times New Roman" panose="02020603050405020304" pitchFamily="18" charset="0"/>
              </a:rPr>
              <a:t> ak.val. e-mokymosi forma ir nuo </a:t>
            </a:r>
            <a:r>
              <a:rPr lang="en-US" sz="1800" kern="100" dirty="0">
                <a:solidFill>
                  <a:srgbClr val="000000"/>
                </a:solidFill>
                <a:cs typeface="Times New Roman" panose="02020603050405020304" pitchFamily="18" charset="0"/>
              </a:rPr>
              <a:t>4 iki </a:t>
            </a:r>
            <a:r>
              <a:rPr lang="lt-LT" sz="1800" kern="100" dirty="0">
                <a:solidFill>
                  <a:srgbClr val="000000"/>
                </a:solidFill>
                <a:cs typeface="Times New Roman" panose="02020603050405020304" pitchFamily="18" charset="0"/>
              </a:rPr>
              <a:t>16 ak.val. kontaktinio mokymosi.</a:t>
            </a:r>
            <a:endParaRPr lang="en-US" sz="1800" kern="100" dirty="0">
              <a:solidFill>
                <a:srgbClr val="000000"/>
              </a:solidFill>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cs typeface="Times New Roman" panose="02020603050405020304" pitchFamily="18" charset="0"/>
              </a:rPr>
              <a:t>Trukmė gali būti nustatyta pagal užsakovo poreikius ir galimybes. O</a:t>
            </a:r>
            <a:r>
              <a:rPr lang="en-US" sz="1800" kern="100" dirty="0" err="1">
                <a:solidFill>
                  <a:srgbClr val="000000"/>
                </a:solidFill>
                <a:cs typeface="Times New Roman" panose="02020603050405020304" pitchFamily="18" charset="0"/>
              </a:rPr>
              <a:t>rganizacija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yra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laisva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rinktis</a:t>
            </a:r>
            <a:r>
              <a:rPr lang="en-US" sz="1800" kern="100" dirty="0">
                <a:solidFill>
                  <a:srgbClr val="000000"/>
                </a:solidFill>
                <a:cs typeface="Times New Roman" panose="02020603050405020304" pitchFamily="18" charset="0"/>
              </a:rPr>
              <a:t> </a:t>
            </a:r>
            <a:r>
              <a:rPr lang="lt-LT" sz="1800" kern="100" dirty="0">
                <a:solidFill>
                  <a:srgbClr val="000000"/>
                </a:solidFill>
                <a:cs typeface="Times New Roman" panose="02020603050405020304" pitchFamily="18" charset="0"/>
              </a:rPr>
              <a:t>trukmę,</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atsižvelgiant</a:t>
            </a:r>
            <a:r>
              <a:rPr lang="en-US" sz="1800" kern="100" dirty="0">
                <a:solidFill>
                  <a:srgbClr val="000000"/>
                </a:solidFill>
                <a:cs typeface="Times New Roman" panose="02020603050405020304" pitchFamily="18" charset="0"/>
              </a:rPr>
              <a:t> į tai </a:t>
            </a:r>
            <a:r>
              <a:rPr lang="en-US" sz="1800" kern="100" dirty="0" err="1">
                <a:solidFill>
                  <a:srgbClr val="000000"/>
                </a:solidFill>
                <a:cs typeface="Times New Roman" panose="02020603050405020304" pitchFamily="18" charset="0"/>
              </a:rPr>
              <a:t>kaip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toliau</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planuos</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pirkti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dirbti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ar</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kitaip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veikti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šių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dokumentų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pagrindu</a:t>
            </a:r>
            <a:r>
              <a:rPr lang="en-US" sz="1800" kern="100" dirty="0">
                <a:solidFill>
                  <a:srgbClr val="000000"/>
                </a:solidFill>
                <a:cs typeface="Times New Roman" panose="02020603050405020304" pitchFamily="18" charset="0"/>
              </a:rPr>
              <a:t>.</a:t>
            </a:r>
            <a:endParaRPr lang="lt-LT" sz="1800" kern="100" dirty="0">
              <a:solidFill>
                <a:srgbClr val="000000"/>
              </a:solidFill>
              <a:cs typeface="Times New Roman" panose="02020603050405020304" pitchFamily="18" charset="0"/>
            </a:endParaRPr>
          </a:p>
        </p:txBody>
      </p:sp>
    </p:spTree>
    <p:extLst>
      <p:ext uri="{BB962C8B-B14F-4D97-AF65-F5344CB8AC3E}">
        <p14:creationId xmlns:p14="http://schemas.microsoft.com/office/powerpoint/2010/main" val="1373504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58544"/>
            <a:ext cx="11094720" cy="1152757"/>
          </a:xfrm>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513585"/>
            <a:ext cx="11094720" cy="3948459"/>
          </a:xfrm>
        </p:spPr>
        <p:txBody>
          <a:bodyPr>
            <a:normAutofit/>
          </a:bodyPr>
          <a:lstStyle/>
          <a:p>
            <a:pPr marL="0" marR="101600" indent="0" algn="just">
              <a:lnSpc>
                <a:spcPct val="100000"/>
              </a:lnSpc>
              <a:spcBef>
                <a:spcPts val="600"/>
              </a:spcBef>
              <a:spcAft>
                <a:spcPts val="600"/>
              </a:spcAft>
              <a:buNone/>
            </a:pPr>
            <a:r>
              <a:rPr lang="lt-LT" sz="1800" b="1" dirty="0">
                <a:effectLst/>
                <a:ea typeface="Calibri" panose="020F0502020204030204" pitchFamily="34" charset="0"/>
              </a:rPr>
              <a:t>I modulis</a:t>
            </a:r>
            <a:r>
              <a:rPr lang="en-US" sz="1800" b="1" dirty="0">
                <a:effectLst/>
                <a:ea typeface="Calibri" panose="020F0502020204030204" pitchFamily="34" charset="0"/>
              </a:rPr>
              <a:t> (e-</a:t>
            </a:r>
            <a:r>
              <a:rPr lang="en-US" sz="1800" b="1" dirty="0" err="1">
                <a:effectLst/>
                <a:ea typeface="Calibri" panose="020F0502020204030204" pitchFamily="34" charset="0"/>
              </a:rPr>
              <a:t>mokymai</a:t>
            </a:r>
            <a:r>
              <a:rPr lang="en-US" sz="1800" b="1" dirty="0">
                <a:effectLst/>
                <a:ea typeface="Calibri" panose="020F0502020204030204" pitchFamily="34" charset="0"/>
              </a:rPr>
              <a:t>)</a:t>
            </a:r>
            <a:r>
              <a:rPr lang="lt-LT" sz="1800" b="1" dirty="0">
                <a:effectLst/>
                <a:ea typeface="Calibri" panose="020F0502020204030204" pitchFamily="34" charset="0"/>
              </a:rPr>
              <a:t>. Tarpkultūrinė kompetencija ir tarpkultūrinių komandų/darbo grupių valdymas</a:t>
            </a:r>
            <a:r>
              <a:rPr lang="lt-LT" sz="1800" dirty="0">
                <a:effectLst/>
                <a:ea typeface="Calibri" panose="020F0502020204030204" pitchFamily="34" charset="0"/>
              </a:rPr>
              <a:t>. Susirinkimų vedimas ir sprendimų priėmimas tarptautinėse komandose. Veiksniai, darantys įtaką sprendimų įgyvendinimui, dirbant Europos Sąjungos institucijose </a:t>
            </a:r>
            <a:r>
              <a:rPr lang="lt-LT" sz="1800" dirty="0">
                <a:ea typeface="Calibri" panose="020F0502020204030204" pitchFamily="34" charset="0"/>
              </a:rPr>
              <a:t>ir veikiant tarpkultūrinėje aplinkoje </a:t>
            </a:r>
            <a:endParaRPr lang="en-US" sz="1800" dirty="0">
              <a:ea typeface="Calibri" panose="020F0502020204030204" pitchFamily="34" charset="0"/>
            </a:endParaRPr>
          </a:p>
          <a:p>
            <a:pPr marL="0" marR="101600" indent="0" algn="just">
              <a:lnSpc>
                <a:spcPct val="100000"/>
              </a:lnSpc>
              <a:spcBef>
                <a:spcPts val="600"/>
              </a:spcBef>
              <a:spcAft>
                <a:spcPts val="600"/>
              </a:spcAft>
              <a:buNone/>
            </a:pPr>
            <a:r>
              <a:rPr lang="lt-LT" sz="1800" b="1" spc="-5" dirty="0">
                <a:effectLst/>
                <a:ea typeface="Calibri" panose="020F0502020204030204" pitchFamily="34" charset="0"/>
              </a:rPr>
              <a:t>II modulis</a:t>
            </a:r>
            <a:r>
              <a:rPr lang="en-US" sz="1800" b="1" spc="-5" dirty="0">
                <a:effectLst/>
                <a:ea typeface="Calibri" panose="020F0502020204030204" pitchFamily="34" charset="0"/>
              </a:rPr>
              <a:t> (e-</a:t>
            </a:r>
            <a:r>
              <a:rPr lang="en-US" sz="1800" b="1" spc="-5" dirty="0" err="1">
                <a:effectLst/>
                <a:ea typeface="Calibri" panose="020F0502020204030204" pitchFamily="34" charset="0"/>
              </a:rPr>
              <a:t>mokymai</a:t>
            </a:r>
            <a:r>
              <a:rPr lang="en-US" sz="1800" b="1" spc="-5" dirty="0">
                <a:effectLst/>
                <a:ea typeface="Calibri" panose="020F0502020204030204" pitchFamily="34" charset="0"/>
              </a:rPr>
              <a:t>)</a:t>
            </a:r>
            <a:r>
              <a:rPr lang="lt-LT" sz="1800" spc="-5" dirty="0">
                <a:effectLst/>
                <a:ea typeface="Calibri" panose="020F0502020204030204" pitchFamily="34" charset="0"/>
              </a:rPr>
              <a:t>. </a:t>
            </a:r>
            <a:r>
              <a:rPr lang="lt-LT" sz="1800" b="1" spc="-5" dirty="0">
                <a:effectLst/>
                <a:ea typeface="Calibri" panose="020F0502020204030204" pitchFamily="34" charset="0"/>
              </a:rPr>
              <a:t>Pasirengimas deryboms </a:t>
            </a:r>
            <a:r>
              <a:rPr lang="lt-LT" sz="1800" spc="-5" dirty="0">
                <a:effectLst/>
                <a:ea typeface="Calibri" panose="020F0502020204030204" pitchFamily="34" charset="0"/>
              </a:rPr>
              <a:t>ir jų vedimas link sutarimo. Pozicinės ir interesų derybos. Šalies </a:t>
            </a:r>
            <a:r>
              <a:rPr lang="lt-LT" sz="1800" spc="-5" dirty="0">
                <a:ea typeface="Calibri" panose="020F0502020204030204" pitchFamily="34" charset="0"/>
              </a:rPr>
              <a:t>ir ES interesų atstovavimas. </a:t>
            </a:r>
            <a:r>
              <a:rPr lang="lt-LT" sz="1800" spc="-5" dirty="0">
                <a:effectLst/>
                <a:ea typeface="Calibri" panose="020F0502020204030204" pitchFamily="34" charset="0"/>
              </a:rPr>
              <a:t>Kaip derėtis tarpkultūrinėje aplinkoje ir rasti tinkamą visoms pusėms sutarimą? </a:t>
            </a:r>
            <a:endParaRPr lang="en-US" sz="1800" spc="-5" dirty="0">
              <a:ea typeface="Calibri" panose="020F0502020204030204" pitchFamily="34" charset="0"/>
            </a:endParaRPr>
          </a:p>
          <a:p>
            <a:pPr marL="0" marR="101600" indent="0" algn="just">
              <a:lnSpc>
                <a:spcPct val="100000"/>
              </a:lnSpc>
              <a:spcBef>
                <a:spcPts val="600"/>
              </a:spcBef>
              <a:spcAft>
                <a:spcPts val="600"/>
              </a:spcAft>
              <a:buNone/>
            </a:pPr>
            <a:r>
              <a:rPr lang="lt-LT" sz="1800" b="1" spc="-5" dirty="0">
                <a:ea typeface="Calibri" panose="020F0502020204030204" pitchFamily="34" charset="0"/>
              </a:rPr>
              <a:t>III </a:t>
            </a:r>
            <a:r>
              <a:rPr lang="lt-LT" sz="1800" b="1" spc="-5" dirty="0">
                <a:effectLst/>
                <a:ea typeface="Calibri" panose="020F0502020204030204" pitchFamily="34" charset="0"/>
              </a:rPr>
              <a:t>modulis</a:t>
            </a:r>
            <a:r>
              <a:rPr lang="en-US" sz="1800" b="1" spc="-5" dirty="0">
                <a:effectLst/>
                <a:ea typeface="Calibri" panose="020F0502020204030204" pitchFamily="34" charset="0"/>
              </a:rPr>
              <a:t> (</a:t>
            </a:r>
            <a:r>
              <a:rPr lang="en-US" sz="1800" b="1" spc="-5" dirty="0" err="1">
                <a:effectLst/>
                <a:ea typeface="Calibri" panose="020F0502020204030204" pitchFamily="34" charset="0"/>
              </a:rPr>
              <a:t>kontaktiniai</a:t>
            </a:r>
            <a:r>
              <a:rPr lang="en-US" sz="1800" b="1" spc="-5" dirty="0">
                <a:effectLst/>
                <a:ea typeface="Calibri" panose="020F0502020204030204" pitchFamily="34" charset="0"/>
              </a:rPr>
              <a:t> </a:t>
            </a:r>
            <a:r>
              <a:rPr lang="en-US" sz="1800" b="1" spc="-5" dirty="0" err="1">
                <a:effectLst/>
                <a:ea typeface="Calibri" panose="020F0502020204030204" pitchFamily="34" charset="0"/>
              </a:rPr>
              <a:t>mokymai</a:t>
            </a:r>
            <a:r>
              <a:rPr lang="en-US" sz="1800" b="1" spc="-5" dirty="0">
                <a:effectLst/>
                <a:ea typeface="Calibri" panose="020F0502020204030204" pitchFamily="34" charset="0"/>
              </a:rPr>
              <a:t>)</a:t>
            </a:r>
            <a:r>
              <a:rPr lang="lt-LT" sz="1800" spc="-5" dirty="0">
                <a:effectLst/>
                <a:ea typeface="Calibri" panose="020F0502020204030204" pitchFamily="34" charset="0"/>
              </a:rPr>
              <a:t>.</a:t>
            </a:r>
            <a:r>
              <a:rPr lang="lt-LT" sz="1800" spc="330" dirty="0">
                <a:effectLst/>
                <a:ea typeface="Calibri" panose="020F0502020204030204" pitchFamily="34" charset="0"/>
              </a:rPr>
              <a:t> </a:t>
            </a:r>
            <a:r>
              <a:rPr lang="lt-LT" sz="1800" b="1" spc="-5" dirty="0">
                <a:effectLst/>
                <a:ea typeface="Calibri" panose="020F0502020204030204" pitchFamily="34" charset="0"/>
              </a:rPr>
              <a:t>Krizių</a:t>
            </a:r>
            <a:r>
              <a:rPr lang="lt-LT" sz="1800" b="1" spc="330" dirty="0">
                <a:effectLst/>
                <a:ea typeface="Calibri" panose="020F0502020204030204" pitchFamily="34" charset="0"/>
              </a:rPr>
              <a:t> </a:t>
            </a:r>
            <a:r>
              <a:rPr lang="lt-LT" sz="1800" b="1" spc="-5" dirty="0">
                <a:effectLst/>
                <a:ea typeface="Calibri" panose="020F0502020204030204" pitchFamily="34" charset="0"/>
              </a:rPr>
              <a:t>valdymas ir komunikacija</a:t>
            </a:r>
            <a:r>
              <a:rPr lang="lt-LT" sz="1800" b="1" spc="-5" dirty="0">
                <a:ea typeface="Calibri" panose="020F0502020204030204" pitchFamily="34" charset="0"/>
              </a:rPr>
              <a:t>. </a:t>
            </a:r>
            <a:r>
              <a:rPr lang="lt-LT" sz="1800" spc="-5" dirty="0">
                <a:ea typeface="Calibri" panose="020F0502020204030204" pitchFamily="34" charset="0"/>
              </a:rPr>
              <a:t>Krizių tipologija pagal mastą ir poveikį. </a:t>
            </a:r>
            <a:r>
              <a:rPr lang="lt-LT" sz="1800" spc="-5" dirty="0">
                <a:effectLst/>
                <a:ea typeface="Calibri" panose="020F0502020204030204" pitchFamily="34" charset="0"/>
              </a:rPr>
              <a:t>Ką,</a:t>
            </a:r>
            <a:r>
              <a:rPr lang="lt-LT" sz="1800" spc="330" dirty="0">
                <a:effectLst/>
                <a:ea typeface="Calibri" panose="020F0502020204030204" pitchFamily="34" charset="0"/>
              </a:rPr>
              <a:t> </a:t>
            </a:r>
            <a:r>
              <a:rPr lang="lt-LT" sz="1800" spc="-5" dirty="0">
                <a:effectLst/>
                <a:ea typeface="Calibri" panose="020F0502020204030204" pitchFamily="34" charset="0"/>
              </a:rPr>
              <a:t>kada</a:t>
            </a:r>
            <a:r>
              <a:rPr lang="lt-LT" sz="1800" spc="330" dirty="0">
                <a:effectLst/>
                <a:ea typeface="Calibri" panose="020F0502020204030204" pitchFamily="34" charset="0"/>
              </a:rPr>
              <a:t> </a:t>
            </a:r>
            <a:r>
              <a:rPr lang="lt-LT" sz="1800" spc="-5" dirty="0">
                <a:effectLst/>
                <a:ea typeface="Calibri" panose="020F0502020204030204" pitchFamily="34" charset="0"/>
              </a:rPr>
              <a:t>ir</a:t>
            </a:r>
            <a:r>
              <a:rPr lang="lt-LT" sz="1800" spc="325" dirty="0">
                <a:effectLst/>
                <a:ea typeface="Calibri" panose="020F0502020204030204" pitchFamily="34" charset="0"/>
              </a:rPr>
              <a:t> </a:t>
            </a:r>
            <a:r>
              <a:rPr lang="lt-LT" sz="1800" spc="-5" dirty="0">
                <a:effectLst/>
                <a:ea typeface="Calibri" panose="020F0502020204030204" pitchFamily="34" charset="0"/>
              </a:rPr>
              <a:t>kaip</a:t>
            </a:r>
            <a:r>
              <a:rPr lang="lt-LT" sz="1800" spc="325" dirty="0">
                <a:effectLst/>
                <a:ea typeface="Calibri" panose="020F0502020204030204" pitchFamily="34" charset="0"/>
              </a:rPr>
              <a:t> </a:t>
            </a:r>
            <a:r>
              <a:rPr lang="lt-LT" sz="1800" spc="-5" dirty="0">
                <a:effectLst/>
                <a:ea typeface="Calibri" panose="020F0502020204030204" pitchFamily="34" charset="0"/>
              </a:rPr>
              <a:t>komunikuoti</a:t>
            </a:r>
            <a:r>
              <a:rPr lang="lt-LT" sz="1800" spc="330" dirty="0">
                <a:effectLst/>
                <a:ea typeface="Calibri" panose="020F0502020204030204" pitchFamily="34" charset="0"/>
              </a:rPr>
              <a:t> </a:t>
            </a:r>
            <a:r>
              <a:rPr lang="lt-LT" sz="1800" spc="-5" dirty="0">
                <a:effectLst/>
                <a:ea typeface="Calibri" panose="020F0502020204030204" pitchFamily="34" charset="0"/>
              </a:rPr>
              <a:t>krizių</a:t>
            </a:r>
            <a:r>
              <a:rPr lang="lt-LT" sz="1800" spc="330" dirty="0">
                <a:effectLst/>
                <a:ea typeface="Calibri" panose="020F0502020204030204" pitchFamily="34" charset="0"/>
              </a:rPr>
              <a:t> </a:t>
            </a:r>
            <a:r>
              <a:rPr lang="lt-LT" sz="1800" spc="-5" dirty="0">
                <a:effectLst/>
                <a:ea typeface="Calibri" panose="020F0502020204030204" pitchFamily="34" charset="0"/>
              </a:rPr>
              <a:t>metu?</a:t>
            </a:r>
            <a:r>
              <a:rPr lang="lt-LT" sz="1800" spc="330" dirty="0">
                <a:effectLst/>
                <a:ea typeface="Calibri" panose="020F0502020204030204" pitchFamily="34" charset="0"/>
              </a:rPr>
              <a:t> </a:t>
            </a:r>
            <a:r>
              <a:rPr lang="lt-LT" sz="1800" spc="-10" dirty="0">
                <a:effectLst/>
                <a:ea typeface="Calibri" panose="020F0502020204030204" pitchFamily="34" charset="0"/>
              </a:rPr>
              <a:t>Krizių </a:t>
            </a:r>
            <a:r>
              <a:rPr lang="lt-LT" sz="1800" dirty="0">
                <a:effectLst/>
                <a:ea typeface="Calibri" panose="020F0502020204030204" pitchFamily="34" charset="0"/>
              </a:rPr>
              <a:t>komunikacijos</a:t>
            </a:r>
            <a:r>
              <a:rPr lang="lt-LT" sz="1800" spc="100" dirty="0">
                <a:effectLst/>
                <a:ea typeface="Calibri" panose="020F0502020204030204" pitchFamily="34" charset="0"/>
              </a:rPr>
              <a:t> </a:t>
            </a:r>
            <a:r>
              <a:rPr lang="lt-LT" sz="1800" dirty="0">
                <a:effectLst/>
                <a:ea typeface="Calibri" panose="020F0502020204030204" pitchFamily="34" charset="0"/>
              </a:rPr>
              <a:t>procesas</a:t>
            </a:r>
            <a:r>
              <a:rPr lang="lt-LT" sz="1800" spc="100" dirty="0">
                <a:effectLst/>
                <a:ea typeface="Calibri" panose="020F0502020204030204" pitchFamily="34" charset="0"/>
              </a:rPr>
              <a:t> </a:t>
            </a:r>
            <a:r>
              <a:rPr lang="lt-LT" sz="1800" dirty="0">
                <a:effectLst/>
                <a:ea typeface="Calibri" panose="020F0502020204030204" pitchFamily="34" charset="0"/>
              </a:rPr>
              <a:t>ir</a:t>
            </a:r>
            <a:r>
              <a:rPr lang="lt-LT" sz="1800" spc="95" dirty="0">
                <a:effectLst/>
                <a:ea typeface="Calibri" panose="020F0502020204030204" pitchFamily="34" charset="0"/>
              </a:rPr>
              <a:t> </a:t>
            </a:r>
            <a:r>
              <a:rPr lang="lt-LT" sz="1800" spc="-10" dirty="0">
                <a:effectLst/>
                <a:ea typeface="Calibri" panose="020F0502020204030204" pitchFamily="34" charset="0"/>
              </a:rPr>
              <a:t>algoritmai. </a:t>
            </a:r>
            <a:endParaRPr lang="en-US" sz="1800" spc="-10" dirty="0">
              <a:effectLst/>
              <a:ea typeface="Calibri" panose="020F0502020204030204" pitchFamily="34" charset="0"/>
            </a:endParaRPr>
          </a:p>
          <a:p>
            <a:pPr marL="0" marR="101600" indent="0" algn="just">
              <a:lnSpc>
                <a:spcPct val="100000"/>
              </a:lnSpc>
              <a:spcBef>
                <a:spcPts val="600"/>
              </a:spcBef>
              <a:spcAft>
                <a:spcPts val="600"/>
              </a:spcAft>
              <a:buNone/>
            </a:pPr>
            <a:r>
              <a:rPr lang="lt-LT" sz="1800" b="1" kern="100" dirty="0">
                <a:ea typeface="Aptos" panose="020B0004020202020204" pitchFamily="34" charset="0"/>
                <a:cs typeface="Times New Roman" panose="02020603050405020304" pitchFamily="18" charset="0"/>
              </a:rPr>
              <a:t>IV</a:t>
            </a:r>
            <a:r>
              <a:rPr lang="lt-LT" sz="1800" b="1" kern="100" dirty="0">
                <a:effectLst/>
                <a:ea typeface="Aptos" panose="020B0004020202020204" pitchFamily="34" charset="0"/>
                <a:cs typeface="Times New Roman" panose="02020603050405020304" pitchFamily="18" charset="0"/>
              </a:rPr>
              <a:t> modulis</a:t>
            </a:r>
            <a:r>
              <a:rPr lang="en-US" sz="1800" b="1" kern="100" dirty="0">
                <a:effectLst/>
                <a:ea typeface="Aptos" panose="020B0004020202020204" pitchFamily="34" charset="0"/>
                <a:cs typeface="Times New Roman" panose="02020603050405020304" pitchFamily="18" charset="0"/>
              </a:rPr>
              <a:t> (</a:t>
            </a:r>
            <a:r>
              <a:rPr lang="en-US" sz="1800" b="1" kern="100" dirty="0" err="1">
                <a:effectLst/>
                <a:ea typeface="Aptos" panose="020B0004020202020204" pitchFamily="34" charset="0"/>
                <a:cs typeface="Times New Roman" panose="02020603050405020304" pitchFamily="18" charset="0"/>
              </a:rPr>
              <a:t>kontaktiniai</a:t>
            </a:r>
            <a:r>
              <a:rPr lang="en-US" sz="1800" b="1" kern="100" dirty="0">
                <a:effectLst/>
                <a:ea typeface="Aptos" panose="020B0004020202020204" pitchFamily="34" charset="0"/>
                <a:cs typeface="Times New Roman" panose="02020603050405020304" pitchFamily="18" charset="0"/>
              </a:rPr>
              <a:t> </a:t>
            </a:r>
            <a:r>
              <a:rPr lang="en-US" sz="1800" b="1" kern="100" dirty="0" err="1">
                <a:effectLst/>
                <a:ea typeface="Aptos" panose="020B0004020202020204" pitchFamily="34" charset="0"/>
                <a:cs typeface="Times New Roman" panose="02020603050405020304" pitchFamily="18" charset="0"/>
              </a:rPr>
              <a:t>mokymai</a:t>
            </a:r>
            <a:r>
              <a:rPr lang="en-US" sz="1800" b="1" kern="100" dirty="0">
                <a:effectLst/>
                <a:ea typeface="Aptos" panose="020B0004020202020204" pitchFamily="34" charset="0"/>
                <a:cs typeface="Times New Roman" panose="02020603050405020304" pitchFamily="18" charset="0"/>
              </a:rPr>
              <a:t>)</a:t>
            </a:r>
            <a:r>
              <a:rPr lang="lt-LT" sz="1800" kern="100" dirty="0">
                <a:effectLst/>
                <a:ea typeface="Aptos" panose="020B0004020202020204" pitchFamily="34" charset="0"/>
                <a:cs typeface="Times New Roman" panose="02020603050405020304" pitchFamily="18" charset="0"/>
              </a:rPr>
              <a:t>. </a:t>
            </a:r>
            <a:r>
              <a:rPr lang="lt-LT" sz="1800" b="1" kern="100" dirty="0">
                <a:effectLst/>
                <a:ea typeface="Aptos" panose="020B0004020202020204" pitchFamily="34" charset="0"/>
                <a:cs typeface="Times New Roman" panose="02020603050405020304" pitchFamily="18" charset="0"/>
              </a:rPr>
              <a:t>Geros valdysenos principai</a:t>
            </a:r>
            <a:r>
              <a:rPr lang="lt-LT" sz="1800" b="1" kern="100" dirty="0">
                <a:ea typeface="Aptos" panose="020B0004020202020204" pitchFamily="34" charset="0"/>
                <a:cs typeface="Times New Roman" panose="02020603050405020304" pitchFamily="18" charset="0"/>
              </a:rPr>
              <a:t>. </a:t>
            </a:r>
            <a:r>
              <a:rPr lang="lt-LT" sz="1800" kern="100" dirty="0">
                <a:ea typeface="Aptos" panose="020B0004020202020204" pitchFamily="34" charset="0"/>
                <a:cs typeface="Times New Roman" panose="02020603050405020304" pitchFamily="18" charset="0"/>
              </a:rPr>
              <a:t>Pasidalytoji lyderystė komandoje.</a:t>
            </a:r>
            <a:r>
              <a:rPr lang="lt-LT" sz="1800" dirty="0">
                <a:ea typeface="Calibri" panose="020F0502020204030204" pitchFamily="34" charset="0"/>
              </a:rPr>
              <a:t> </a:t>
            </a:r>
          </a:p>
        </p:txBody>
      </p:sp>
    </p:spTree>
    <p:extLst>
      <p:ext uri="{BB962C8B-B14F-4D97-AF65-F5344CB8AC3E}">
        <p14:creationId xmlns:p14="http://schemas.microsoft.com/office/powerpoint/2010/main" val="1916989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548640" y="1695705"/>
            <a:ext cx="11094720" cy="1260146"/>
          </a:xfrm>
        </p:spPr>
        <p:txBody>
          <a:bodyPr>
            <a:noAutofit/>
          </a:bodyPr>
          <a:lstStyle/>
          <a:p>
            <a:r>
              <a:rPr lang="lt-LT" sz="2800" b="1" dirty="0">
                <a:effectLst/>
                <a:ea typeface="Calibri" panose="020F0502020204030204" pitchFamily="34" charset="0"/>
              </a:rPr>
              <a:t>I programos modulio turinys. Tarpkultūrinė kompetencija ir tarpkultūrinių komandų/darbo grupių valdymas</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870201"/>
            <a:ext cx="11094720" cy="3704336"/>
          </a:xfrm>
        </p:spPr>
        <p:txBody>
          <a:bodyPr>
            <a:noAutofit/>
          </a:bodyPr>
          <a:lstStyle/>
          <a:p>
            <a:pPr marR="101600" algn="just">
              <a:spcBef>
                <a:spcPts val="600"/>
              </a:spcBef>
            </a:pPr>
            <a:r>
              <a:rPr lang="lt-LT" sz="1800" b="1" dirty="0">
                <a:ea typeface="Calibri" panose="020F0502020204030204" pitchFamily="34" charset="0"/>
              </a:rPr>
              <a:t>Tarpkultūrinių komandų privalumai: </a:t>
            </a:r>
            <a:r>
              <a:rPr lang="lt-LT" sz="1800" dirty="0">
                <a:ea typeface="Calibri" panose="020F0502020204030204" pitchFamily="34" charset="0"/>
              </a:rPr>
              <a:t>daugiau skirtingų požiūrių ir perspektyvų leidžia kurti aukštensės pridėtinės vertės sprendimus, įvertinami komandų priimtų sprendimų geriausi įgyvendinimo būdai skirtingose šalyse ir kultūrose.</a:t>
            </a:r>
          </a:p>
          <a:p>
            <a:pPr marR="101600" algn="just">
              <a:spcBef>
                <a:spcPts val="600"/>
              </a:spcBef>
            </a:pPr>
            <a:r>
              <a:rPr lang="lt-LT" sz="1800" b="1" dirty="0">
                <a:ea typeface="Calibri" panose="020F0502020204030204" pitchFamily="34" charset="0"/>
              </a:rPr>
              <a:t>Tarpkultūrinių komandų iššūkiai: </a:t>
            </a:r>
            <a:r>
              <a:rPr lang="lt-LT" sz="1800" dirty="0">
                <a:ea typeface="Calibri" panose="020F0502020204030204" pitchFamily="34" charset="0"/>
              </a:rPr>
              <a:t>nesusipratimus ir konfliktus gali kelti kalba ir komunikacijos būdai, elgsena, skirtingos laiko zonos bei požiūris į laiką, vertybės, nevienodos sprendimų priėmimo ir darbo praktikos, nacionaliniai ypatumai.</a:t>
            </a:r>
            <a:endParaRPr lang="en-US" altLang="en-US" sz="1800" dirty="0">
              <a:ea typeface="Calibri" panose="020F0502020204030204" pitchFamily="34" charset="0"/>
            </a:endParaRPr>
          </a:p>
          <a:p>
            <a:pPr marR="101600" algn="just">
              <a:spcBef>
                <a:spcPts val="600"/>
              </a:spcBef>
            </a:pPr>
            <a:r>
              <a:rPr lang="lt-LT" sz="1800" b="1" dirty="0">
                <a:effectLst/>
                <a:ea typeface="Calibri" panose="020F0502020204030204" pitchFamily="34" charset="0"/>
              </a:rPr>
              <a:t>Susirinkimų vedimas ir sprendimų priėmimas tarptautinėse komandose</a:t>
            </a:r>
            <a:r>
              <a:rPr lang="lt-LT" sz="1800" dirty="0">
                <a:effectLst/>
                <a:ea typeface="Calibri" panose="020F0502020204030204" pitchFamily="34" charset="0"/>
              </a:rPr>
              <a:t>. Veiksniai, darantys įtaką sprendimų įgyvendinimo procesui bei rezultatui, dauguma ir mažuma sprendimų priėmime.</a:t>
            </a:r>
          </a:p>
          <a:p>
            <a:r>
              <a:rPr lang="lt-LT" sz="1800" b="1" dirty="0"/>
              <a:t>Sprendimų priėmimo etapai: </a:t>
            </a:r>
            <a:r>
              <a:rPr lang="lt-LT" sz="1800" dirty="0"/>
              <a:t>problemos apibrėžimas, sprendimo variantų vertinimo kriterijų (naudos ir sąnaudų) ir galimų sprendimų apribojimų (pavyzdžiui, riboti ekonominiai ištekliai) nustatymas, sprendimo variantų paieška, variantų palyginimas pagal pasirinktus kriterijus, geriausio sprendimo pasirinkimas ir įgyvendinimas.</a:t>
            </a:r>
            <a:endParaRPr lang="lt-LT" sz="1800" dirty="0">
              <a:ea typeface="Calibri" panose="020F0502020204030204" pitchFamily="34" charset="0"/>
            </a:endParaRPr>
          </a:p>
        </p:txBody>
      </p:sp>
    </p:spTree>
    <p:extLst>
      <p:ext uri="{BB962C8B-B14F-4D97-AF65-F5344CB8AC3E}">
        <p14:creationId xmlns:p14="http://schemas.microsoft.com/office/powerpoint/2010/main" val="77551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58545"/>
            <a:ext cx="11094720" cy="1237818"/>
          </a:xfrm>
        </p:spPr>
        <p:txBody>
          <a:bodyPr>
            <a:noAutofit/>
          </a:bodyPr>
          <a:lstStyle/>
          <a:p>
            <a:r>
              <a:rPr lang="lt-LT" sz="2800" b="1" spc="-5" dirty="0">
                <a:effectLst/>
                <a:ea typeface="Calibri" panose="020F0502020204030204" pitchFamily="34" charset="0"/>
              </a:rPr>
              <a:t>II programos modulio turinys. Pasirengimas deryboms ir jų vedimas link sutarimo</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548640" y="2670048"/>
            <a:ext cx="11094720" cy="3849624"/>
          </a:xfrm>
        </p:spPr>
        <p:txBody>
          <a:bodyPr>
            <a:normAutofit lnSpcReduction="10000"/>
          </a:bodyPr>
          <a:lstStyle/>
          <a:p>
            <a:pPr>
              <a:lnSpc>
                <a:spcPct val="110000"/>
              </a:lnSpc>
              <a:spcBef>
                <a:spcPts val="600"/>
              </a:spcBef>
              <a:spcAft>
                <a:spcPts val="600"/>
              </a:spcAft>
            </a:pPr>
            <a:r>
              <a:rPr lang="en-US" sz="1800" b="1" dirty="0"/>
              <a:t>Europos S</a:t>
            </a:r>
            <a:r>
              <a:rPr lang="lt-LT" sz="1800" b="1" dirty="0"/>
              <a:t>ąjungos institucijų hierarchija ir sprendimų priėmimo procesas</a:t>
            </a:r>
            <a:r>
              <a:rPr lang="lt-LT" sz="1800" dirty="0"/>
              <a:t>. Tarpkultūriniai Europos Sąjungos skirtumai derybose. Visai bendrijai svarbių derybų pavyzdžiai, interesų derinimas tarp šalių ir Europos Sąjungos bendrosios politikos gairių. Europos Sąjungos vaidmuo globalinėse derybose.</a:t>
            </a:r>
          </a:p>
          <a:p>
            <a:pPr>
              <a:lnSpc>
                <a:spcPct val="110000"/>
              </a:lnSpc>
              <a:spcBef>
                <a:spcPts val="600"/>
              </a:spcBef>
              <a:spcAft>
                <a:spcPts val="600"/>
              </a:spcAft>
            </a:pPr>
            <a:r>
              <a:rPr lang="lt-LT" sz="1800" b="1" dirty="0">
                <a:effectLst/>
                <a:ea typeface="Times New Roman" panose="02020603050405020304" pitchFamily="18" charset="0"/>
              </a:rPr>
              <a:t>Derybų samprata ir pagrindiniai jų vedimo stiliai</a:t>
            </a:r>
            <a:r>
              <a:rPr lang="lt-LT" sz="1800" dirty="0">
                <a:effectLst/>
                <a:ea typeface="Times New Roman" panose="02020603050405020304" pitchFamily="18" charset="0"/>
              </a:rPr>
              <a:t>. Pozicinių ir interesų derybų skirtumai, privalumai ir trūkumai. Tinkamiausios derybų strategijos pasirinkimas. Derybų dalyvių “ledkalniai”. </a:t>
            </a:r>
            <a:r>
              <a:rPr lang="en-US" sz="1800" dirty="0">
                <a:effectLst/>
                <a:ea typeface="Times New Roman" panose="02020603050405020304" pitchFamily="18" charset="0"/>
              </a:rPr>
              <a:t> </a:t>
            </a:r>
            <a:r>
              <a:rPr lang="lt-LT" sz="1800" dirty="0">
                <a:effectLst/>
                <a:ea typeface="Times New Roman" panose="02020603050405020304" pitchFamily="18" charset="0"/>
              </a:rPr>
              <a:t>Kaip pasiekti maksimalių rezultatų derybose, atkakliai tyrinėjant derybininkų interesus ir kūrybiškai ieškant įvairių jų suderinimo galimybių? Derybų turinio tikslų ir santykių tikslų siekimo ypatumai. Kaip nuo derybose dalyvaujančių šalių tarpusavio santykių priklauso ilgalaikio partneriško bendradarbiavimo sėkmė?</a:t>
            </a:r>
            <a:endParaRPr lang="en-US" sz="1800" dirty="0">
              <a:effectLst/>
              <a:ea typeface="Times New Roman" panose="02020603050405020304" pitchFamily="18" charset="0"/>
            </a:endParaRPr>
          </a:p>
          <a:p>
            <a:pPr>
              <a:lnSpc>
                <a:spcPct val="110000"/>
              </a:lnSpc>
              <a:spcBef>
                <a:spcPts val="600"/>
              </a:spcBef>
              <a:spcAft>
                <a:spcPts val="600"/>
              </a:spcAft>
            </a:pPr>
            <a:r>
              <a:rPr lang="lt-LT" sz="1800" b="1" dirty="0">
                <a:effectLst/>
                <a:ea typeface="Times New Roman" panose="02020603050405020304" pitchFamily="18" charset="0"/>
              </a:rPr>
              <a:t>Sudėtingų situacijų derybose valdymo principai ir technikos. </a:t>
            </a:r>
            <a:r>
              <a:rPr lang="lt-LT" sz="1800" dirty="0">
                <a:effectLst/>
                <a:ea typeface="Times New Roman" panose="02020603050405020304" pitchFamily="18" charset="0"/>
              </a:rPr>
              <a:t>Sudėtingų bendravimo situacijų derybose tipai, susidarymo priežastys ir valdymo galimybės. Kaip bendrauti su partneriu, kai jis turi ne tikslią informaciją arba pateikia sunkiai patenkinamus pageidavimus? Dažniausiai naudojamos poveikio kitai derybų šaliai taktikos bei triukai. Kaip atpažinti ir įveikti bandymus manipuliuoti bei išsisukinėjimus?</a:t>
            </a:r>
            <a:endParaRPr lang="lt-LT" sz="2000" spc="-5" dirty="0">
              <a:effectLst/>
              <a:ea typeface="Calibri" panose="020F0502020204030204" pitchFamily="34" charset="0"/>
            </a:endParaRPr>
          </a:p>
        </p:txBody>
      </p:sp>
    </p:spTree>
    <p:extLst>
      <p:ext uri="{BB962C8B-B14F-4D97-AF65-F5344CB8AC3E}">
        <p14:creationId xmlns:p14="http://schemas.microsoft.com/office/powerpoint/2010/main" val="4210927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558545"/>
            <a:ext cx="11094720" cy="955040"/>
          </a:xfrm>
        </p:spPr>
        <p:txBody>
          <a:bodyPr>
            <a:noAutofit/>
          </a:bodyPr>
          <a:lstStyle/>
          <a:p>
            <a:pPr marL="0" marR="106045" lvl="0" indent="0" algn="just">
              <a:spcBef>
                <a:spcPts val="595"/>
              </a:spcBef>
              <a:spcAft>
                <a:spcPts val="0"/>
              </a:spcAft>
              <a:buSzPts val="1200"/>
              <a:buNone/>
              <a:tabLst>
                <a:tab pos="269875" algn="l"/>
              </a:tabLst>
            </a:pPr>
            <a:r>
              <a:rPr lang="lt-LT" sz="2800" b="1" spc="-5" dirty="0">
                <a:ea typeface="Calibri" panose="020F0502020204030204" pitchFamily="34" charset="0"/>
              </a:rPr>
              <a:t>III programos </a:t>
            </a:r>
            <a:r>
              <a:rPr lang="lt-LT" sz="2800" b="1" spc="-5" dirty="0">
                <a:effectLst/>
                <a:ea typeface="Calibri" panose="020F0502020204030204" pitchFamily="34" charset="0"/>
              </a:rPr>
              <a:t>modulio turinys</a:t>
            </a:r>
            <a:r>
              <a:rPr lang="lt-LT" sz="2800" spc="-5" dirty="0">
                <a:effectLst/>
                <a:ea typeface="Calibri" panose="020F0502020204030204" pitchFamily="34" charset="0"/>
              </a:rPr>
              <a:t>.</a:t>
            </a:r>
            <a:r>
              <a:rPr lang="lt-LT" sz="2800" spc="330" dirty="0">
                <a:effectLst/>
                <a:ea typeface="Calibri" panose="020F0502020204030204" pitchFamily="34" charset="0"/>
              </a:rPr>
              <a:t> </a:t>
            </a:r>
            <a:r>
              <a:rPr lang="lt-LT" sz="2800" b="1" spc="-5" dirty="0">
                <a:effectLst/>
                <a:ea typeface="Calibri" panose="020F0502020204030204" pitchFamily="34" charset="0"/>
              </a:rPr>
              <a:t>Krizių</a:t>
            </a:r>
            <a:r>
              <a:rPr lang="lt-LT" sz="2800" b="1" spc="330" dirty="0">
                <a:effectLst/>
                <a:ea typeface="Calibri" panose="020F0502020204030204" pitchFamily="34" charset="0"/>
              </a:rPr>
              <a:t> </a:t>
            </a:r>
            <a:r>
              <a:rPr lang="lt-LT" sz="2800" b="1" spc="-5" dirty="0">
                <a:effectLst/>
                <a:ea typeface="Calibri" panose="020F0502020204030204" pitchFamily="34" charset="0"/>
              </a:rPr>
              <a:t>valdymas ir komunikacija</a:t>
            </a:r>
            <a:endParaRPr lang="lt-LT" sz="2800" b="1" spc="-10" dirty="0">
              <a:effectLst/>
              <a:ea typeface="Calibri" panose="020F0502020204030204" pitchFamily="34" charset="0"/>
            </a:endParaRP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336800"/>
            <a:ext cx="11094720" cy="4125244"/>
          </a:xfrm>
        </p:spPr>
        <p:txBody>
          <a:bodyPr>
            <a:noAutofit/>
          </a:bodyPr>
          <a:lstStyle/>
          <a:p>
            <a:pPr algn="just">
              <a:lnSpc>
                <a:spcPct val="100000"/>
              </a:lnSpc>
              <a:spcBef>
                <a:spcPts val="600"/>
              </a:spcBef>
              <a:spcAft>
                <a:spcPts val="600"/>
              </a:spcAft>
            </a:pPr>
            <a:r>
              <a:rPr kumimoji="0" lang="lt-LT" sz="1800" b="1" i="0" u="none" strike="noStrike" kern="1200" cap="none" spc="0" normalizeH="0" baseline="0" noProof="0" dirty="0">
                <a:ln>
                  <a:noFill/>
                </a:ln>
                <a:solidFill>
                  <a:prstClr val="black"/>
                </a:solidFill>
                <a:effectLst/>
                <a:uLnTx/>
                <a:uFillTx/>
                <a:ea typeface="+mn-ea"/>
                <a:cs typeface="Times New Roman" panose="02020603050405020304" pitchFamily="18" charset="0"/>
              </a:rPr>
              <a:t>Krizė</a:t>
            </a:r>
            <a:r>
              <a:rPr kumimoji="0" lang="lt-LT" sz="1800" i="0" u="none" strike="noStrike" kern="1200" cap="none" spc="0" normalizeH="0" baseline="0" noProof="0" dirty="0">
                <a:ln>
                  <a:noFill/>
                </a:ln>
                <a:solidFill>
                  <a:prstClr val="black"/>
                </a:solidFill>
                <a:effectLst/>
                <a:uLnTx/>
                <a:uFillTx/>
                <a:ea typeface="+mn-ea"/>
                <a:cs typeface="Times New Roman" panose="02020603050405020304" pitchFamily="18" charset="0"/>
              </a:rPr>
              <a:t> yra nepaprastas įvykis arba jų seka, kuri paveikia produkto integralumą, organizacijos  reputaciją, darbuotojų gerovę ar sveikatą, arba visą visuomenę.</a:t>
            </a:r>
            <a:r>
              <a:rPr kumimoji="0" lang="en-US" sz="1800"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1800" i="0" u="none" strike="noStrike" kern="1200" cap="none" spc="0" normalizeH="0" baseline="0" noProof="0" dirty="0" err="1">
                <a:ln>
                  <a:noFill/>
                </a:ln>
                <a:solidFill>
                  <a:prstClr val="black"/>
                </a:solidFill>
                <a:effectLst/>
                <a:uLnTx/>
                <a:uFillTx/>
                <a:ea typeface="+mn-ea"/>
                <a:cs typeface="Times New Roman" panose="02020603050405020304" pitchFamily="18" charset="0"/>
              </a:rPr>
              <a:t>Kriz</a:t>
            </a:r>
            <a:r>
              <a:rPr kumimoji="0" lang="lt-LT" sz="1800" i="0" u="none" strike="noStrike" kern="1200" cap="none" spc="0" normalizeH="0" baseline="0" noProof="0" dirty="0">
                <a:ln>
                  <a:noFill/>
                </a:ln>
                <a:solidFill>
                  <a:prstClr val="black"/>
                </a:solidFill>
                <a:effectLst/>
                <a:uLnTx/>
                <a:uFillTx/>
                <a:ea typeface="+mn-ea"/>
                <a:cs typeface="Times New Roman" panose="02020603050405020304" pitchFamily="18" charset="0"/>
              </a:rPr>
              <a:t>ės valdymo t</a:t>
            </a:r>
            <a:r>
              <a:rPr kumimoji="0" lang="lt-LT" sz="1800" i="0" u="none" strike="noStrike" kern="1200" cap="none" spc="0" normalizeH="0" baseline="0" noProof="0" dirty="0">
                <a:ln>
                  <a:noFill/>
                </a:ln>
                <a:effectLst/>
                <a:uLnTx/>
                <a:uFillTx/>
                <a:ea typeface="+mn-ea"/>
                <a:cs typeface="Arial" panose="020B0604020202020204" pitchFamily="34" charset="0"/>
              </a:rPr>
              <a:t>ikslas – neleisti situacijai blogėti ir sumažinti neigiamas pasekmes</a:t>
            </a:r>
            <a:r>
              <a:rPr kumimoji="0" lang="en-US" sz="1800" i="0" u="none" strike="noStrike" kern="1200" cap="none" spc="0" normalizeH="0" baseline="0" noProof="0" dirty="0">
                <a:ln>
                  <a:noFill/>
                </a:ln>
                <a:effectLst/>
                <a:uLnTx/>
                <a:uFillTx/>
                <a:ea typeface="+mn-ea"/>
                <a:cs typeface="Arial" panose="020B0604020202020204" pitchFamily="34" charset="0"/>
              </a:rPr>
              <a:t>. </a:t>
            </a:r>
            <a:endParaRPr kumimoji="0" lang="lt-LT" sz="1800" i="0" u="none" strike="noStrike" kern="1200" cap="none" spc="0" normalizeH="0" baseline="0" noProof="0" dirty="0">
              <a:ln>
                <a:noFill/>
              </a:ln>
              <a:effectLst/>
              <a:uLnTx/>
              <a:uFillTx/>
              <a:ea typeface="+mn-ea"/>
              <a:cs typeface="Arial" panose="020B0604020202020204" pitchFamily="34" charset="0"/>
            </a:endParaRPr>
          </a:p>
          <a:p>
            <a:pPr algn="just">
              <a:lnSpc>
                <a:spcPct val="100000"/>
              </a:lnSpc>
              <a:spcBef>
                <a:spcPts val="600"/>
              </a:spcBef>
              <a:spcAft>
                <a:spcPts val="600"/>
              </a:spcAft>
            </a:pPr>
            <a:r>
              <a:rPr lang="lt-LT" sz="1800" b="1" dirty="0">
                <a:effectLst/>
              </a:rPr>
              <a:t>Krizių tipologija: </a:t>
            </a:r>
            <a:r>
              <a:rPr lang="lt-LT" sz="1800" dirty="0">
                <a:effectLst/>
              </a:rPr>
              <a:t>krizės mastas, suinteresuotos šalys, kategorijos, p</a:t>
            </a:r>
            <a:r>
              <a:rPr lang="en-US" sz="1800" dirty="0" err="1">
                <a:effectLst/>
              </a:rPr>
              <a:t>vz</a:t>
            </a:r>
            <a:r>
              <a:rPr lang="en-US" sz="1800" dirty="0">
                <a:effectLst/>
              </a:rPr>
              <a:t>.</a:t>
            </a:r>
            <a:r>
              <a:rPr lang="lt-LT" sz="1800" dirty="0">
                <a:effectLst/>
              </a:rPr>
              <a:t> politinės, klimato kaitos, socioekonominės, migracijos, sveikatos ir pan. </a:t>
            </a:r>
            <a:r>
              <a:rPr lang="lt-LT" sz="1800" dirty="0"/>
              <a:t>Tarptautinių krizių valdymas. Lyderystės prisiėmimas vedant daugiakultūrinę krizės valdymo komandą.</a:t>
            </a:r>
            <a:r>
              <a:rPr lang="lt-LT" sz="1800" dirty="0">
                <a:effectLst/>
              </a:rPr>
              <a:t> </a:t>
            </a:r>
          </a:p>
          <a:p>
            <a:pPr algn="just">
              <a:lnSpc>
                <a:spcPct val="100000"/>
              </a:lnSpc>
              <a:spcBef>
                <a:spcPts val="600"/>
              </a:spcBef>
              <a:spcAft>
                <a:spcPts val="600"/>
              </a:spcAft>
            </a:pPr>
            <a:r>
              <a:rPr kumimoji="0" lang="lt-LT" sz="1800" b="1" i="0" u="none" strike="noStrike" kern="1200" cap="none" spc="0" normalizeH="0" baseline="0" noProof="0" dirty="0">
                <a:ln>
                  <a:noFill/>
                </a:ln>
                <a:effectLst/>
                <a:uLnTx/>
                <a:uFillTx/>
                <a:ea typeface="+mn-ea"/>
                <a:cs typeface="Arial" panose="020B0604020202020204" pitchFamily="34" charset="0"/>
              </a:rPr>
              <a:t>K</a:t>
            </a:r>
            <a:r>
              <a:rPr lang="lt-LT" sz="1800" b="1" dirty="0"/>
              <a:t>rizių valdymas: </a:t>
            </a:r>
            <a:r>
              <a:rPr lang="lt-LT" sz="1800" dirty="0">
                <a:cs typeface="Arial" panose="020B0604020202020204" pitchFamily="34" charset="0"/>
              </a:rPr>
              <a:t>greitis, faktai, emocijos, veiksmų fiksavimas, matomumas, komunikacija</a:t>
            </a:r>
          </a:p>
          <a:p>
            <a:pPr algn="just">
              <a:lnSpc>
                <a:spcPct val="100000"/>
              </a:lnSpc>
              <a:spcBef>
                <a:spcPts val="600"/>
              </a:spcBef>
              <a:spcAft>
                <a:spcPts val="600"/>
              </a:spcAft>
            </a:pPr>
            <a:r>
              <a:rPr kumimoji="0" lang="lt-LT" sz="1800" b="1" i="0" u="none" strike="noStrike" kern="1200" cap="none" spc="0" normalizeH="0" baseline="0" noProof="0" dirty="0">
                <a:ln>
                  <a:noFill/>
                </a:ln>
                <a:effectLst/>
                <a:uLnTx/>
                <a:uFillTx/>
                <a:ea typeface="+mn-ea"/>
                <a:cs typeface="Arial" panose="020B0604020202020204" pitchFamily="34" charset="0"/>
              </a:rPr>
              <a:t>Krizių komunikacijos klaidos: </a:t>
            </a:r>
            <a:r>
              <a:rPr kumimoji="0" lang="lt-LT" sz="1800" i="0" u="none" strike="noStrike" kern="1200" cap="none" spc="0" normalizeH="0" baseline="0" noProof="0" dirty="0">
                <a:ln>
                  <a:noFill/>
                </a:ln>
                <a:effectLst/>
                <a:uLnTx/>
                <a:uFillTx/>
                <a:ea typeface="+mn-ea"/>
                <a:cs typeface="Arial" panose="020B0604020202020204" pitchFamily="34" charset="0"/>
              </a:rPr>
              <a:t>n</a:t>
            </a:r>
            <a:r>
              <a:rPr lang="lt-LT" sz="1800" dirty="0">
                <a:cs typeface="Arial" panose="020B0604020202020204" pitchFamily="34" charset="0"/>
              </a:rPr>
              <a:t>esugebėjimas atskirti neigiamos informacijos žiniasklaidoje nuo krizinės situacijos, vengimas bendrauti su žiniasklaida, vėlavimas pateikti informaciją / dalinės informacijos pateikimas, informacijos, galinčios sukelti teisinių pasekmių, skelbimas, neadekvati organizacijos reakcija į krizę.</a:t>
            </a:r>
          </a:p>
          <a:p>
            <a:pPr algn="just">
              <a:lnSpc>
                <a:spcPct val="100000"/>
              </a:lnSpc>
              <a:spcBef>
                <a:spcPts val="600"/>
              </a:spcBef>
              <a:spcAft>
                <a:spcPts val="600"/>
              </a:spcAft>
            </a:pPr>
            <a:r>
              <a:rPr lang="lt-LT" sz="1800" b="1" dirty="0">
                <a:cs typeface="Arial" panose="020B0604020202020204" pitchFamily="34" charset="0"/>
              </a:rPr>
              <a:t>Išmoktos pamokos </a:t>
            </a:r>
            <a:r>
              <a:rPr lang="lt-LT" sz="1800" dirty="0">
                <a:cs typeface="Arial" panose="020B0604020202020204" pitchFamily="34" charset="0"/>
              </a:rPr>
              <a:t>(pvz., Covid-</a:t>
            </a:r>
            <a:r>
              <a:rPr lang="en-US" sz="1800" dirty="0">
                <a:cs typeface="Arial" panose="020B0604020202020204" pitchFamily="34" charset="0"/>
              </a:rPr>
              <a:t>19), </a:t>
            </a:r>
            <a:r>
              <a:rPr lang="en-US" sz="1800" dirty="0" err="1">
                <a:cs typeface="Arial" panose="020B0604020202020204" pitchFamily="34" charset="0"/>
              </a:rPr>
              <a:t>reagavimas</a:t>
            </a:r>
            <a:r>
              <a:rPr lang="en-US" sz="1800" dirty="0">
                <a:cs typeface="Arial" panose="020B0604020202020204" pitchFamily="34" charset="0"/>
              </a:rPr>
              <a:t> </a:t>
            </a:r>
            <a:r>
              <a:rPr lang="lt-LT" sz="1800" dirty="0">
                <a:cs typeface="Arial" panose="020B0604020202020204" pitchFamily="34" charset="0"/>
              </a:rPr>
              <a:t>į valdymo iššūkius pokrizinėse situacijose, kad būtų užtikrintas atsparumas būsimoms krizėms.</a:t>
            </a:r>
          </a:p>
        </p:txBody>
      </p:sp>
    </p:spTree>
    <p:extLst>
      <p:ext uri="{BB962C8B-B14F-4D97-AF65-F5344CB8AC3E}">
        <p14:creationId xmlns:p14="http://schemas.microsoft.com/office/powerpoint/2010/main" val="3050623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265937"/>
            <a:ext cx="11094720" cy="1604854"/>
          </a:xfrm>
        </p:spPr>
        <p:txBody>
          <a:bodyPr>
            <a:noAutofit/>
          </a:bodyPr>
          <a:lstStyle/>
          <a:p>
            <a:r>
              <a:rPr lang="lt-LT" sz="2800" b="1" spc="-5" dirty="0">
                <a:effectLst/>
                <a:ea typeface="Calibri" panose="020F0502020204030204" pitchFamily="34" charset="0"/>
              </a:rPr>
              <a:t>IV programos modulio turinys. Geros valdysenos principai</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530549"/>
            <a:ext cx="11094720" cy="4198420"/>
          </a:xfrm>
        </p:spPr>
        <p:txBody>
          <a:bodyPr>
            <a:normAutofit/>
          </a:bodyPr>
          <a:lstStyle/>
          <a:p>
            <a:r>
              <a:rPr lang="lt-LT" sz="1800" kern="100" dirty="0">
                <a:effectLst/>
                <a:ea typeface="Aptos" panose="020B0004020202020204" pitchFamily="34" charset="0"/>
                <a:cs typeface="Times New Roman" panose="02020603050405020304" pitchFamily="18" charset="0"/>
              </a:rPr>
              <a:t>Geros valdysenos principai: skaidrumas, kolegialūs organai ir strateginis planavimas ir įgyvendinimas. </a:t>
            </a:r>
            <a:r>
              <a:rPr lang="lt-LT" sz="1800" dirty="0"/>
              <a:t>Gera valdysena yra valdymo praktika, kuri užtikrina efektyvų, skaidrų ir atsakingą sprendimų priėmimo procesą viešojo sektoriaus organizacijose. Geros valdysenos pavyzdžiai ir praktikos iš Europos Sąjungos.</a:t>
            </a:r>
          </a:p>
          <a:p>
            <a:r>
              <a:rPr lang="lt-LT" sz="1800" dirty="0"/>
              <a:t>Geros valdysenos principų sklaidai vienas tinkamiausių lyderystės stilių – pasidalytoji lyderystė. Tai vienas iš lyderiavimo būdų organizacijos tikslams pasiekti.  Įtaka organizacijai ar komandai daroma ir sprendimai priimami keliems asmenims veikiant išvien, o ne vienam asmeniui vadovaujant. Įgyvendinant pasidalytąją lyderystę esminiai tampa horizontalūs santykiai, vadovavimas kaip sąveika, erdvės kitų lyderystei sudarymas. </a:t>
            </a:r>
          </a:p>
          <a:p>
            <a:r>
              <a:rPr lang="lt-LT" sz="1800" dirty="0"/>
              <a:t>Pasidalytoji lyderystė - tai pasidalytas:  dėmesys,  pripažinimas, garbė, džiaugsmas, o taip pat atsakomybė ir nesėkmės kartėlis. Pasidalytosios lyderystės tikslas – stiprinti komandos narių atsakomybę, pasitikėjimą savimi ir kitais, mokymosi motyvaciją; plėtoti bendradarbiavimo kultūrą, paspartinti būtiniausių pokyčių įgyvendinimą</a:t>
            </a:r>
          </a:p>
          <a:p>
            <a:r>
              <a:rPr lang="lt-LT" sz="1800" dirty="0"/>
              <a:t>Pasidalytosios lyderystės požymiai: skatina vengti vieno asmens dominavimo kitu atžvilgiu; pasireiškia komandos bendroje veikloje, lyderiu tampant vis kitam nariui, priklausomai nuo sprendžiamo uždavinio bei nuo reikiamos narių kompetencijos šio uždavinio sprendimui.</a:t>
            </a:r>
            <a:endParaRPr lang="lt-LT" sz="18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85644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323385" y="1883665"/>
            <a:ext cx="11423557" cy="4889276"/>
          </a:xfrm>
        </p:spPr>
        <p:txBody>
          <a:bodyPr>
            <a:noAutofit/>
          </a:bodyPr>
          <a:lstStyle/>
          <a:p>
            <a:pPr marL="0" indent="0" algn="just">
              <a:spcBef>
                <a:spcPts val="580"/>
              </a:spcBef>
              <a:spcAft>
                <a:spcPts val="0"/>
              </a:spcAft>
              <a:buNone/>
            </a:pPr>
            <a:r>
              <a:rPr lang="lt-LT" sz="1800" b="1" spc="20" dirty="0">
                <a:effectLst/>
                <a:ea typeface="Calibri" panose="020F0502020204030204" pitchFamily="34" charset="0"/>
              </a:rPr>
              <a:t>Įgyjamos</a:t>
            </a:r>
            <a:r>
              <a:rPr lang="lt-LT" sz="1800" b="1" spc="165" dirty="0">
                <a:effectLst/>
                <a:ea typeface="Calibri" panose="020F0502020204030204" pitchFamily="34" charset="0"/>
              </a:rPr>
              <a:t> </a:t>
            </a:r>
            <a:r>
              <a:rPr lang="lt-LT" sz="1800" b="1" spc="20" dirty="0">
                <a:effectLst/>
                <a:ea typeface="Calibri" panose="020F0502020204030204" pitchFamily="34" charset="0"/>
              </a:rPr>
              <a:t>ir</a:t>
            </a:r>
            <a:r>
              <a:rPr lang="lt-LT" sz="1800" b="1" spc="160" dirty="0">
                <a:effectLst/>
                <a:ea typeface="Calibri" panose="020F0502020204030204" pitchFamily="34" charset="0"/>
              </a:rPr>
              <a:t> </a:t>
            </a:r>
            <a:r>
              <a:rPr lang="lt-LT" sz="1800" b="1" spc="20" dirty="0">
                <a:effectLst/>
                <a:ea typeface="Calibri" panose="020F0502020204030204" pitchFamily="34" charset="0"/>
              </a:rPr>
              <a:t>plėtojamos</a:t>
            </a:r>
            <a:r>
              <a:rPr lang="lt-LT" sz="1800" b="1" spc="160" dirty="0">
                <a:effectLst/>
                <a:ea typeface="Calibri" panose="020F0502020204030204" pitchFamily="34" charset="0"/>
              </a:rPr>
              <a:t> </a:t>
            </a:r>
            <a:r>
              <a:rPr lang="lt-LT" sz="1800" b="1" spc="-10" dirty="0">
                <a:effectLst/>
                <a:ea typeface="Calibri" panose="020F0502020204030204" pitchFamily="34" charset="0"/>
              </a:rPr>
              <a:t>kompetencijos:</a:t>
            </a:r>
            <a:endParaRPr lang="en-US" sz="1800" b="1" spc="-10" dirty="0">
              <a:effectLst/>
              <a:ea typeface="Calibri" panose="020F0502020204030204" pitchFamily="34" charset="0"/>
            </a:endParaRPr>
          </a:p>
          <a:p>
            <a:pPr marL="0" indent="0" algn="just">
              <a:spcBef>
                <a:spcPts val="580"/>
              </a:spcBef>
              <a:spcAft>
                <a:spcPts val="0"/>
              </a:spcAft>
              <a:buNone/>
            </a:pPr>
            <a:endParaRPr lang="lt-LT" sz="1800" dirty="0">
              <a:effectLst/>
              <a:ea typeface="Calibri" panose="020F0502020204030204" pitchFamily="34" charset="0"/>
            </a:endParaRPr>
          </a:p>
          <a:p>
            <a:pPr marL="342900" lvl="0" indent="-342900">
              <a:lnSpc>
                <a:spcPct val="150000"/>
              </a:lnSpc>
              <a:spcBef>
                <a:spcPts val="620"/>
              </a:spcBef>
              <a:buSzPts val="1200"/>
              <a:buFont typeface="Symbol" panose="05050102010706020507" pitchFamily="18" charset="2"/>
              <a:buChar char=""/>
              <a:tabLst>
                <a:tab pos="597535" algn="l"/>
              </a:tabLst>
            </a:pPr>
            <a:r>
              <a:rPr lang="lt-LT" sz="1800" spc="-10" dirty="0">
                <a:effectLst/>
                <a:ea typeface="Symbol" panose="05050102010706020507" pitchFamily="18" charset="2"/>
                <a:cs typeface="Symbol" panose="05050102010706020507" pitchFamily="18" charset="2"/>
              </a:rPr>
              <a:t>Ugdomi</a:t>
            </a:r>
            <a:r>
              <a:rPr lang="lt-LT" sz="1800" spc="-2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gebėjimai</a:t>
            </a:r>
            <a:r>
              <a:rPr lang="lt-LT" sz="1800" spc="-2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veikti</a:t>
            </a:r>
            <a:r>
              <a:rPr lang="lt-LT" sz="1800" spc="-2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tarpkultūrinėje aplinkoje</a:t>
            </a:r>
            <a:r>
              <a:rPr lang="lt-LT" sz="1800" spc="-2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ir</a:t>
            </a:r>
            <a:r>
              <a:rPr lang="lt-LT" sz="1800" spc="-2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vesti</a:t>
            </a:r>
            <a:r>
              <a:rPr lang="lt-LT" sz="1800" spc="-5"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komandas,</a:t>
            </a:r>
            <a:endParaRPr lang="lt-LT" sz="1800" spc="0" dirty="0">
              <a:effectLst/>
              <a:ea typeface="Symbol" panose="05050102010706020507" pitchFamily="18" charset="2"/>
              <a:cs typeface="Symbol" panose="05050102010706020507" pitchFamily="18" charset="2"/>
            </a:endParaRPr>
          </a:p>
          <a:p>
            <a:pPr marL="342900" lvl="0" indent="-342900">
              <a:lnSpc>
                <a:spcPct val="150000"/>
              </a:lnSpc>
              <a:spcBef>
                <a:spcPts val="61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Tobulinami</a:t>
            </a:r>
            <a:r>
              <a:rPr lang="lt-LT" sz="1800" spc="-6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derybiniai</a:t>
            </a:r>
            <a:r>
              <a:rPr lang="lt-LT" sz="1800" spc="-6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įgūdžiai,</a:t>
            </a:r>
            <a:r>
              <a:rPr lang="lt-LT" sz="1800" spc="-5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ypač</a:t>
            </a:r>
            <a:r>
              <a:rPr lang="lt-LT" sz="1800" spc="-6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fokusuojantis</a:t>
            </a:r>
            <a:r>
              <a:rPr lang="lt-LT" sz="1800" spc="-5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a:t>
            </a:r>
            <a:r>
              <a:rPr lang="lt-LT" sz="1800" spc="-6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interesų</a:t>
            </a:r>
            <a:r>
              <a:rPr lang="lt-LT" sz="1800" spc="-5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įvairovės</a:t>
            </a:r>
            <a:r>
              <a:rPr lang="lt-LT" sz="1800" spc="-50" dirty="0">
                <a:effectLst/>
                <a:ea typeface="Symbol" panose="05050102010706020507" pitchFamily="18" charset="2"/>
                <a:cs typeface="Symbol" panose="05050102010706020507" pitchFamily="18" charset="2"/>
              </a:rPr>
              <a:t> </a:t>
            </a:r>
            <a:r>
              <a:rPr lang="lt-LT" sz="1800" spc="-10" dirty="0">
                <a:effectLst/>
                <a:ea typeface="Symbol" panose="05050102010706020507" pitchFamily="18" charset="2"/>
                <a:cs typeface="Symbol" panose="05050102010706020507" pitchFamily="18" charset="2"/>
              </a:rPr>
              <a:t>derinimą,</a:t>
            </a:r>
            <a:endParaRPr lang="lt-LT" sz="1800" spc="0" dirty="0">
              <a:effectLst/>
              <a:ea typeface="Symbol" panose="05050102010706020507" pitchFamily="18" charset="2"/>
              <a:cs typeface="Symbol" panose="05050102010706020507" pitchFamily="18" charset="2"/>
            </a:endParaRPr>
          </a:p>
          <a:p>
            <a:pPr marL="342900" marR="103505" lvl="0" indent="-342900">
              <a:lnSpc>
                <a:spcPct val="150000"/>
              </a:lnSpc>
              <a:spcBef>
                <a:spcPts val="245"/>
              </a:spcBef>
              <a:spcAft>
                <a:spcPts val="0"/>
              </a:spcAft>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Krizių</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komunikacija</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esminė</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kompetencija</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tvarkantis</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krizinėse</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situacijose</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bei</a:t>
            </a:r>
            <a:r>
              <a:rPr lang="lt-LT" sz="1800" spc="40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komunikuojant ne tik institucijos viduje, bet ir išorei.</a:t>
            </a:r>
          </a:p>
          <a:p>
            <a:pPr marL="342900" marR="103505" lvl="0" indent="-342900">
              <a:lnSpc>
                <a:spcPct val="150000"/>
              </a:lnSpc>
              <a:spcBef>
                <a:spcPts val="245"/>
              </a:spcBef>
              <a:spcAft>
                <a:spcPts val="0"/>
              </a:spcAft>
              <a:buSzPts val="1200"/>
              <a:buFont typeface="Symbol" panose="05050102010706020507" pitchFamily="18" charset="2"/>
              <a:buChar char=""/>
              <a:tabLst>
                <a:tab pos="597535" algn="l"/>
              </a:tabLst>
            </a:pPr>
            <a:r>
              <a:rPr lang="lt-LT" sz="1800" kern="100" dirty="0">
                <a:ea typeface="Aptos" panose="020B0004020202020204" pitchFamily="34" charset="0"/>
                <a:cs typeface="Times New Roman" panose="02020603050405020304" pitchFamily="18" charset="0"/>
              </a:rPr>
              <a:t>Mokomasi kaip pritaikyti geros valdysenos principus veikiant tarpkultūrinėje aplinkoje</a:t>
            </a:r>
            <a:endParaRPr lang="lt-LT" sz="18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7489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345</TotalTime>
  <Words>1026</Words>
  <Application>Microsoft Office PowerPoint</Application>
  <PresentationFormat>Widescreen</PresentationFormat>
  <Paragraphs>41</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Aptos Display</vt:lpstr>
      <vt:lpstr>Arial</vt:lpstr>
      <vt:lpstr>Calibri</vt:lpstr>
      <vt:lpstr>Symbol</vt:lpstr>
      <vt:lpstr>Times New Roman</vt:lpstr>
      <vt:lpstr>Office Theme</vt:lpstr>
      <vt:lpstr> LYDERYSTĖS KOMPETENCIJOS STRATEGINIŲ KOMPETENCIJŲ UGDYMO PROGRAMA (SKUP)  LYDERYSTĖ VEIKIANT TARPKULTŪRINĖJE APLINKOJE</vt:lpstr>
      <vt:lpstr>PowerPoint Presentation</vt:lpstr>
      <vt:lpstr>Programos moduliai</vt:lpstr>
      <vt:lpstr>I programos modulio turinys. Tarpkultūrinė kompetencija ir tarpkultūrinių komandų/darbo grupių valdymas</vt:lpstr>
      <vt:lpstr>II programos modulio turinys. Pasirengimas deryboms ir jų vedimas link sutarimo</vt:lpstr>
      <vt:lpstr>III programos modulio turinys. Krizių valdymas ir komunikacija</vt:lpstr>
      <vt:lpstr>IV programos modulio turinys. Geros valdysenos principai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20</cp:revision>
  <dcterms:created xsi:type="dcterms:W3CDTF">2024-08-20T11:53:02Z</dcterms:created>
  <dcterms:modified xsi:type="dcterms:W3CDTF">2024-08-27T08:27:57Z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2024-08-20T14:23:47Z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a99f184c-f0c0-4730-87c6-f4ffcbe31a1c</vt:lpwstr>
  </property>
  <property fmtid="{D5CDD505-2E9C-101B-9397-08002B2CF9AE}" pid="8" name="MSIP_Label_fc169b65-f46a-4265-b5a1-5f9adb1dee0c_ContentBits">
    <vt:lpwstr>0</vt:lpwstr>
  </property>
</Properties>
</file>