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73" r:id="rId2"/>
    <p:sldId id="268" r:id="rId3"/>
    <p:sldId id="269" r:id="rId4"/>
    <p:sldId id="297" r:id="rId5"/>
    <p:sldId id="298" r:id="rId6"/>
    <p:sldId id="299" r:id="rId7"/>
    <p:sldId id="291" r:id="rId8"/>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7" d="100"/>
          <a:sy n="57" d="100"/>
        </p:scale>
        <p:origin x="948" y="36"/>
      </p:cViewPr>
      <p:guideLst/>
    </p:cSldViewPr>
  </p:slideViewPr>
  <p:notesTextViewPr>
    <p:cViewPr>
      <p:scale>
        <a:sx n="1" d="1"/>
        <a:sy n="1" d="1"/>
      </p:scale>
      <p:origin x="0" y="0"/>
    </p:cViewPr>
  </p:notesTextViewPr>
  <p:sorterViewPr>
    <p:cViewPr varScale="1">
      <p:scale>
        <a:sx n="100" d="100"/>
        <a:sy n="100" d="100"/>
      </p:scale>
      <p:origin x="0" y="-148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183823-15A2-45E9-BD22-33BE8FECD4E4}" type="datetimeFigureOut">
              <a:rPr lang="lt-LT" smtClean="0"/>
              <a:t>2024-08-27</a:t>
            </a:fld>
            <a:endParaRPr lang="lt-L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t-L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23D608-F10F-468F-9343-7D1A1B121F6A}" type="slidenum">
              <a:rPr lang="lt-LT" smtClean="0"/>
              <a:t>‹#›</a:t>
            </a:fld>
            <a:endParaRPr lang="lt-LT"/>
          </a:p>
        </p:txBody>
      </p:sp>
    </p:spTree>
    <p:extLst>
      <p:ext uri="{BB962C8B-B14F-4D97-AF65-F5344CB8AC3E}">
        <p14:creationId xmlns:p14="http://schemas.microsoft.com/office/powerpoint/2010/main" val="29722543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C823D608-F10F-468F-9343-7D1A1B121F6A}" type="slidenum">
              <a:rPr lang="lt-LT" smtClean="0"/>
              <a:t>5</a:t>
            </a:fld>
            <a:endParaRPr lang="lt-LT"/>
          </a:p>
        </p:txBody>
      </p:sp>
    </p:spTree>
    <p:extLst>
      <p:ext uri="{BB962C8B-B14F-4D97-AF65-F5344CB8AC3E}">
        <p14:creationId xmlns:p14="http://schemas.microsoft.com/office/powerpoint/2010/main" val="2666529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C823D608-F10F-468F-9343-7D1A1B121F6A}" type="slidenum">
              <a:rPr lang="lt-LT" smtClean="0"/>
              <a:t>6</a:t>
            </a:fld>
            <a:endParaRPr lang="lt-LT"/>
          </a:p>
        </p:txBody>
      </p:sp>
    </p:spTree>
    <p:extLst>
      <p:ext uri="{BB962C8B-B14F-4D97-AF65-F5344CB8AC3E}">
        <p14:creationId xmlns:p14="http://schemas.microsoft.com/office/powerpoint/2010/main" val="12932075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C10BF-C167-E27D-3DB6-26D6821505FB}"/>
              </a:ext>
            </a:extLst>
          </p:cNvPr>
          <p:cNvSpPr>
            <a:spLocks noGrp="1"/>
          </p:cNvSpPr>
          <p:nvPr>
            <p:ph type="ctrTitle"/>
          </p:nvPr>
        </p:nvSpPr>
        <p:spPr>
          <a:xfrm>
            <a:off x="1524000" y="1920240"/>
            <a:ext cx="9144000" cy="2204720"/>
          </a:xfrm>
        </p:spPr>
        <p:txBody>
          <a:bodyPr anchor="b"/>
          <a:lstStyle>
            <a:lvl1pPr algn="ctr">
              <a:defRPr sz="6000"/>
            </a:lvl1pPr>
          </a:lstStyle>
          <a:p>
            <a:r>
              <a:rPr lang="en-US" dirty="0"/>
              <a:t>Click to edit Master title style</a:t>
            </a:r>
            <a:endParaRPr lang="lt-LT" dirty="0"/>
          </a:p>
        </p:txBody>
      </p:sp>
      <p:sp>
        <p:nvSpPr>
          <p:cNvPr id="3" name="Subtitle 2">
            <a:extLst>
              <a:ext uri="{FF2B5EF4-FFF2-40B4-BE49-F238E27FC236}">
                <a16:creationId xmlns:a16="http://schemas.microsoft.com/office/drawing/2014/main" id="{6952671C-5B93-F628-1365-23ED3988CE54}"/>
              </a:ext>
            </a:extLst>
          </p:cNvPr>
          <p:cNvSpPr>
            <a:spLocks noGrp="1"/>
          </p:cNvSpPr>
          <p:nvPr>
            <p:ph type="subTitle" idx="1"/>
          </p:nvPr>
        </p:nvSpPr>
        <p:spPr>
          <a:xfrm>
            <a:off x="1524000" y="4277360"/>
            <a:ext cx="9144000" cy="98044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lt-LT" dirty="0"/>
          </a:p>
        </p:txBody>
      </p:sp>
    </p:spTree>
    <p:extLst>
      <p:ext uri="{BB962C8B-B14F-4D97-AF65-F5344CB8AC3E}">
        <p14:creationId xmlns:p14="http://schemas.microsoft.com/office/powerpoint/2010/main" val="3080205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FE131-81C6-BB3A-B5BA-0D7B097D85FC}"/>
              </a:ext>
            </a:extLst>
          </p:cNvPr>
          <p:cNvSpPr>
            <a:spLocks noGrp="1"/>
          </p:cNvSpPr>
          <p:nvPr>
            <p:ph type="title"/>
          </p:nvPr>
        </p:nvSpPr>
        <p:spPr/>
        <p:txBody>
          <a:bodyPr/>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EC807AC6-8923-A3A9-77FC-F9A725D4F4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27F29354-6874-625A-0EF9-CF73EBF1FE8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0C245E85-8BAB-F39F-0329-6DD03FB3544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538EAFE5-FBB1-547C-DD42-8415DF81BAD5}"/>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235976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F52A06-2E19-0B9E-E2A1-42BDA63300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6F185CEB-FE24-5346-AE5F-12B27D7AD9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03407785-0CED-498A-6A35-CCD9E5FA6B8C}"/>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D179066C-9050-30DE-EF00-5F6EEA835380}"/>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87863353-2EF9-348F-21E6-0BFE666717D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550794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044A3-616A-3E73-4974-7B02FA0E961F}"/>
              </a:ext>
            </a:extLst>
          </p:cNvPr>
          <p:cNvSpPr>
            <a:spLocks noGrp="1"/>
          </p:cNvSpPr>
          <p:nvPr>
            <p:ph type="title"/>
          </p:nvPr>
        </p:nvSpPr>
        <p:spPr>
          <a:xfrm>
            <a:off x="629920" y="1869441"/>
            <a:ext cx="11094720" cy="955040"/>
          </a:xfrm>
        </p:spPr>
        <p:txBody>
          <a:bodyPr/>
          <a:lstStyle/>
          <a:p>
            <a:r>
              <a:rPr lang="en-US" dirty="0"/>
              <a:t>Click to edit Master title style</a:t>
            </a:r>
            <a:endParaRPr lang="lt-LT" dirty="0"/>
          </a:p>
        </p:txBody>
      </p:sp>
      <p:sp>
        <p:nvSpPr>
          <p:cNvPr id="3" name="Content Placeholder 2">
            <a:extLst>
              <a:ext uri="{FF2B5EF4-FFF2-40B4-BE49-F238E27FC236}">
                <a16:creationId xmlns:a16="http://schemas.microsoft.com/office/drawing/2014/main" id="{7CB417EF-A84A-33DD-94E9-D6330E0F87BF}"/>
              </a:ext>
            </a:extLst>
          </p:cNvPr>
          <p:cNvSpPr>
            <a:spLocks noGrp="1"/>
          </p:cNvSpPr>
          <p:nvPr>
            <p:ph idx="1"/>
          </p:nvPr>
        </p:nvSpPr>
        <p:spPr>
          <a:xfrm>
            <a:off x="629920" y="2905760"/>
            <a:ext cx="11094720" cy="35871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Tree>
    <p:extLst>
      <p:ext uri="{BB962C8B-B14F-4D97-AF65-F5344CB8AC3E}">
        <p14:creationId xmlns:p14="http://schemas.microsoft.com/office/powerpoint/2010/main" val="454664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869B3-9868-370A-0D57-ED72AA0857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t-LT"/>
          </a:p>
        </p:txBody>
      </p:sp>
      <p:sp>
        <p:nvSpPr>
          <p:cNvPr id="3" name="Text Placeholder 2">
            <a:extLst>
              <a:ext uri="{FF2B5EF4-FFF2-40B4-BE49-F238E27FC236}">
                <a16:creationId xmlns:a16="http://schemas.microsoft.com/office/drawing/2014/main" id="{4CCCBE53-9B62-E142-AF3E-16AFDF1E6D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3641787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013D6-4E07-9149-E5E3-4355F43CC5F7}"/>
              </a:ext>
            </a:extLst>
          </p:cNvPr>
          <p:cNvSpPr>
            <a:spLocks noGrp="1"/>
          </p:cNvSpPr>
          <p:nvPr>
            <p:ph type="title"/>
          </p:nvPr>
        </p:nvSpPr>
        <p:spPr>
          <a:xfrm>
            <a:off x="839788" y="1747520"/>
            <a:ext cx="10614507" cy="994053"/>
          </a:xfrm>
        </p:spPr>
        <p:txBody>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AD55ADED-0E33-5AF5-E4E5-9D40EABB90B3}"/>
              </a:ext>
            </a:extLst>
          </p:cNvPr>
          <p:cNvSpPr>
            <a:spLocks noGrp="1"/>
          </p:cNvSpPr>
          <p:nvPr>
            <p:ph type="body" idx="1"/>
          </p:nvPr>
        </p:nvSpPr>
        <p:spPr>
          <a:xfrm>
            <a:off x="839789" y="2922678"/>
            <a:ext cx="5256211"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50285933-F149-DDAB-3E38-8FDAE0431BE7}"/>
              </a:ext>
            </a:extLst>
          </p:cNvPr>
          <p:cNvSpPr>
            <a:spLocks noGrp="1"/>
          </p:cNvSpPr>
          <p:nvPr>
            <p:ph sz="half" idx="2"/>
          </p:nvPr>
        </p:nvSpPr>
        <p:spPr>
          <a:xfrm>
            <a:off x="839790" y="3690482"/>
            <a:ext cx="5343246" cy="2967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5" name="Text Placeholder 4">
            <a:extLst>
              <a:ext uri="{FF2B5EF4-FFF2-40B4-BE49-F238E27FC236}">
                <a16:creationId xmlns:a16="http://schemas.microsoft.com/office/drawing/2014/main" id="{9C52A2F9-727E-E05F-5325-7E35B029EFA6}"/>
              </a:ext>
            </a:extLst>
          </p:cNvPr>
          <p:cNvSpPr>
            <a:spLocks noGrp="1"/>
          </p:cNvSpPr>
          <p:nvPr>
            <p:ph type="body" sz="quarter" idx="3"/>
          </p:nvPr>
        </p:nvSpPr>
        <p:spPr>
          <a:xfrm>
            <a:off x="6172199" y="2922678"/>
            <a:ext cx="5282097"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B7C74B1-D0CF-1E0A-C9DB-1F90B02800E1}"/>
              </a:ext>
            </a:extLst>
          </p:cNvPr>
          <p:cNvSpPr>
            <a:spLocks noGrp="1"/>
          </p:cNvSpPr>
          <p:nvPr>
            <p:ph sz="quarter" idx="4"/>
          </p:nvPr>
        </p:nvSpPr>
        <p:spPr>
          <a:xfrm>
            <a:off x="6172200" y="3690479"/>
            <a:ext cx="5369560" cy="29673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Tree>
    <p:extLst>
      <p:ext uri="{BB962C8B-B14F-4D97-AF65-F5344CB8AC3E}">
        <p14:creationId xmlns:p14="http://schemas.microsoft.com/office/powerpoint/2010/main" val="1500332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9038E-EA2C-8D6C-88A3-46B96077DBB6}"/>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7C164744-BF54-C468-6B29-64D29696C4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Content Placeholder 3">
            <a:extLst>
              <a:ext uri="{FF2B5EF4-FFF2-40B4-BE49-F238E27FC236}">
                <a16:creationId xmlns:a16="http://schemas.microsoft.com/office/drawing/2014/main" id="{92B0BF30-BD09-C28D-DA1B-BF64B32A73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Date Placeholder 4">
            <a:extLst>
              <a:ext uri="{FF2B5EF4-FFF2-40B4-BE49-F238E27FC236}">
                <a16:creationId xmlns:a16="http://schemas.microsoft.com/office/drawing/2014/main" id="{4DDD8FD2-8A90-C092-3BD1-C102F914E87F}"/>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F4B9C078-9ADE-B3DA-D0BF-65081D5ACF5F}"/>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D9384F7D-05EB-EBCE-6E33-217263EECBEF}"/>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461292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5C2AC-915A-2EED-618E-2F3D023CEE54}"/>
              </a:ext>
            </a:extLst>
          </p:cNvPr>
          <p:cNvSpPr>
            <a:spLocks noGrp="1"/>
          </p:cNvSpPr>
          <p:nvPr>
            <p:ph type="title"/>
          </p:nvPr>
        </p:nvSpPr>
        <p:spPr/>
        <p:txBody>
          <a:bodyPr/>
          <a:lstStyle/>
          <a:p>
            <a:r>
              <a:rPr lang="en-US"/>
              <a:t>Click to edit Master title style</a:t>
            </a:r>
            <a:endParaRPr lang="lt-LT"/>
          </a:p>
        </p:txBody>
      </p:sp>
      <p:sp>
        <p:nvSpPr>
          <p:cNvPr id="3" name="Date Placeholder 2">
            <a:extLst>
              <a:ext uri="{FF2B5EF4-FFF2-40B4-BE49-F238E27FC236}">
                <a16:creationId xmlns:a16="http://schemas.microsoft.com/office/drawing/2014/main" id="{37E484C1-F9FB-55CC-ECF8-24ABAA1AA4A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4" name="Footer Placeholder 3">
            <a:extLst>
              <a:ext uri="{FF2B5EF4-FFF2-40B4-BE49-F238E27FC236}">
                <a16:creationId xmlns:a16="http://schemas.microsoft.com/office/drawing/2014/main" id="{315E74F8-9B6A-37F2-4C71-9C7D1D2F356E}"/>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5" name="Slide Number Placeholder 4">
            <a:extLst>
              <a:ext uri="{FF2B5EF4-FFF2-40B4-BE49-F238E27FC236}">
                <a16:creationId xmlns:a16="http://schemas.microsoft.com/office/drawing/2014/main" id="{993F2B88-0670-99D4-2C0D-9659357A012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9001967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6A16F6-7D25-705C-6953-0064EFE7EF15}"/>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3" name="Footer Placeholder 2">
            <a:extLst>
              <a:ext uri="{FF2B5EF4-FFF2-40B4-BE49-F238E27FC236}">
                <a16:creationId xmlns:a16="http://schemas.microsoft.com/office/drawing/2014/main" id="{00A01C9D-929A-E0AC-03C5-832CD155E9D1}"/>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4" name="Slide Number Placeholder 3">
            <a:extLst>
              <a:ext uri="{FF2B5EF4-FFF2-40B4-BE49-F238E27FC236}">
                <a16:creationId xmlns:a16="http://schemas.microsoft.com/office/drawing/2014/main" id="{7E6AE17C-5E42-3327-45FD-F131B0A8CB4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2755564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1BA1D-E094-2B2D-30E1-2390AD6C8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Content Placeholder 2">
            <a:extLst>
              <a:ext uri="{FF2B5EF4-FFF2-40B4-BE49-F238E27FC236}">
                <a16:creationId xmlns:a16="http://schemas.microsoft.com/office/drawing/2014/main" id="{17146598-8DE8-D1FE-C610-41EE360B5C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Text Placeholder 3">
            <a:extLst>
              <a:ext uri="{FF2B5EF4-FFF2-40B4-BE49-F238E27FC236}">
                <a16:creationId xmlns:a16="http://schemas.microsoft.com/office/drawing/2014/main" id="{CBCE0582-AE4B-F203-A467-577641AA9E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D9CB8F-D8A9-2869-1A00-606084D37FA0}"/>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803B5F9A-913F-A68F-4F05-72425534305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77895FFD-3278-4CFA-16B6-F4FC23357B6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5062593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D2981-7AC8-7546-F9C7-474B2001DE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Picture Placeholder 2">
            <a:extLst>
              <a:ext uri="{FF2B5EF4-FFF2-40B4-BE49-F238E27FC236}">
                <a16:creationId xmlns:a16="http://schemas.microsoft.com/office/drawing/2014/main" id="{58967AAE-56DD-F0A8-3874-EB2D05614F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xt Placeholder 3">
            <a:extLst>
              <a:ext uri="{FF2B5EF4-FFF2-40B4-BE49-F238E27FC236}">
                <a16:creationId xmlns:a16="http://schemas.microsoft.com/office/drawing/2014/main" id="{AF33FF2A-4F0E-CDC0-1F02-07E4CC946E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C5680-F4D8-232A-EB3E-A6AE5FAE8499}"/>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CD391C0F-A32A-70B1-B1C8-7ADF100363E4}"/>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521DBF6A-C308-D1FC-EA64-AAE5BE70950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777439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3A8386-CDBF-FE90-8A31-670D04CEB99E}"/>
              </a:ext>
            </a:extLst>
          </p:cNvPr>
          <p:cNvSpPr>
            <a:spLocks noGrp="1"/>
          </p:cNvSpPr>
          <p:nvPr>
            <p:ph type="title"/>
          </p:nvPr>
        </p:nvSpPr>
        <p:spPr>
          <a:xfrm>
            <a:off x="924560" y="1791535"/>
            <a:ext cx="10342880" cy="836612"/>
          </a:xfrm>
          <a:prstGeom prst="rect">
            <a:avLst/>
          </a:prstGeom>
        </p:spPr>
        <p:txBody>
          <a:bodyPr vert="horz" lIns="91440" tIns="45720" rIns="91440" bIns="45720" rtlCol="0" anchor="ctr">
            <a:normAutofit/>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8BC12EAA-D800-2A96-8B1E-7A19AD56C0EC}"/>
              </a:ext>
            </a:extLst>
          </p:cNvPr>
          <p:cNvSpPr>
            <a:spLocks noGrp="1"/>
          </p:cNvSpPr>
          <p:nvPr>
            <p:ph type="body" idx="1"/>
          </p:nvPr>
        </p:nvSpPr>
        <p:spPr>
          <a:xfrm>
            <a:off x="924560" y="2793999"/>
            <a:ext cx="10342880" cy="36988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pic>
        <p:nvPicPr>
          <p:cNvPr id="7" name="Picture 6" descr="A blue and white logo&#10;&#10;Description automatically generated">
            <a:extLst>
              <a:ext uri="{FF2B5EF4-FFF2-40B4-BE49-F238E27FC236}">
                <a16:creationId xmlns:a16="http://schemas.microsoft.com/office/drawing/2014/main" id="{5887E10C-CA8C-E009-3FDB-CF9BFDA3DB1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49370" y="365125"/>
            <a:ext cx="3341180" cy="1187286"/>
          </a:xfrm>
          <a:prstGeom prst="rect">
            <a:avLst/>
          </a:prstGeom>
        </p:spPr>
      </p:pic>
      <p:pic>
        <p:nvPicPr>
          <p:cNvPr id="8" name="Picture 7" descr="A close-up of a logo&#10;&#10;Description automatically generated">
            <a:extLst>
              <a:ext uri="{FF2B5EF4-FFF2-40B4-BE49-F238E27FC236}">
                <a16:creationId xmlns:a16="http://schemas.microsoft.com/office/drawing/2014/main" id="{9C3E654B-AC3E-1E4B-35AA-59AC47050E0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473174" y="491555"/>
            <a:ext cx="3718826" cy="934426"/>
          </a:xfrm>
          <a:prstGeom prst="rect">
            <a:avLst/>
          </a:prstGeom>
        </p:spPr>
      </p:pic>
    </p:spTree>
    <p:extLst>
      <p:ext uri="{BB962C8B-B14F-4D97-AF65-F5344CB8AC3E}">
        <p14:creationId xmlns:p14="http://schemas.microsoft.com/office/powerpoint/2010/main" val="16435309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F2827-C00E-017F-BAEF-85AC44F5A555}"/>
              </a:ext>
            </a:extLst>
          </p:cNvPr>
          <p:cNvSpPr>
            <a:spLocks noGrp="1"/>
          </p:cNvSpPr>
          <p:nvPr>
            <p:ph type="ctrTitle"/>
          </p:nvPr>
        </p:nvSpPr>
        <p:spPr>
          <a:xfrm>
            <a:off x="1164336" y="1690578"/>
            <a:ext cx="9863328" cy="2700670"/>
          </a:xfrm>
        </p:spPr>
        <p:txBody>
          <a:bodyPr>
            <a:noAutofit/>
          </a:bodyPr>
          <a:lstStyle/>
          <a:p>
            <a:r>
              <a:rPr lang="lt-LT" sz="2400" b="1" kern="100" dirty="0">
                <a:effectLst/>
                <a:latin typeface="Aptos" panose="020B0004020202020204" pitchFamily="34" charset="0"/>
                <a:ea typeface="Aptos" panose="020B0004020202020204" pitchFamily="34" charset="0"/>
                <a:cs typeface="Times New Roman" panose="02020603050405020304" pitchFamily="18" charset="0"/>
              </a:rPr>
              <a:t>FINANSŲ KOMPETENCIJOS PRADEDANTYSIS LYGMUO</a:t>
            </a:r>
            <a:br>
              <a:rPr lang="lt-LT" sz="2400" b="1" kern="100" dirty="0">
                <a:effectLst/>
                <a:latin typeface="Aptos" panose="020B0004020202020204" pitchFamily="34" charset="0"/>
                <a:ea typeface="Aptos" panose="020B0004020202020204" pitchFamily="34" charset="0"/>
                <a:cs typeface="Times New Roman" panose="02020603050405020304" pitchFamily="18" charset="0"/>
              </a:rPr>
            </a:br>
            <a:br>
              <a:rPr lang="lt-LT" sz="2400" b="1" kern="100" dirty="0">
                <a:effectLst/>
                <a:latin typeface="Aptos" panose="020B0004020202020204" pitchFamily="34" charset="0"/>
                <a:ea typeface="Aptos" panose="020B0004020202020204" pitchFamily="34" charset="0"/>
                <a:cs typeface="Times New Roman" panose="02020603050405020304" pitchFamily="18" charset="0"/>
              </a:rPr>
            </a:br>
            <a:r>
              <a:rPr lang="es-ES" sz="3600" b="1" kern="100" dirty="0">
                <a:effectLst/>
                <a:latin typeface="Aptos" panose="020B0004020202020204" pitchFamily="34" charset="0"/>
                <a:ea typeface="Aptos" panose="020B0004020202020204" pitchFamily="34" charset="0"/>
                <a:cs typeface="Times New Roman" panose="02020603050405020304" pitchFamily="18" charset="0"/>
              </a:rPr>
              <a:t>VIEŠŲJŲ FINANSŲ PAGRINDAI</a:t>
            </a:r>
            <a:endParaRPr lang="lt-LT" sz="4400" dirty="0"/>
          </a:p>
        </p:txBody>
      </p:sp>
      <p:sp>
        <p:nvSpPr>
          <p:cNvPr id="3" name="Subtitle 2">
            <a:extLst>
              <a:ext uri="{FF2B5EF4-FFF2-40B4-BE49-F238E27FC236}">
                <a16:creationId xmlns:a16="http://schemas.microsoft.com/office/drawing/2014/main" id="{AFDEE50C-7845-739E-24E1-AC951CA9C839}"/>
              </a:ext>
            </a:extLst>
          </p:cNvPr>
          <p:cNvSpPr>
            <a:spLocks noGrp="1"/>
          </p:cNvSpPr>
          <p:nvPr>
            <p:ph type="subTitle" idx="1"/>
          </p:nvPr>
        </p:nvSpPr>
        <p:spPr>
          <a:xfrm>
            <a:off x="1524000" y="4763387"/>
            <a:ext cx="9144000" cy="1463678"/>
          </a:xfrm>
        </p:spPr>
        <p:txBody>
          <a:bodyPr/>
          <a:lstStyle/>
          <a:p>
            <a:pPr>
              <a:lnSpc>
                <a:spcPct val="107000"/>
              </a:lnSpc>
              <a:spcBef>
                <a:spcPts val="600"/>
              </a:spcBef>
              <a:spcAft>
                <a:spcPts val="600"/>
              </a:spcAft>
            </a:pPr>
            <a:r>
              <a:rPr lang="lt-LT" sz="1800" b="1" kern="100" dirty="0">
                <a:effectLst/>
                <a:latin typeface="Aptos" panose="020B0004020202020204" pitchFamily="34" charset="0"/>
                <a:ea typeface="Aptos" panose="020B0004020202020204" pitchFamily="34" charset="0"/>
                <a:cs typeface="Times New Roman" panose="02020603050405020304" pitchFamily="18" charset="0"/>
              </a:rPr>
              <a:t>Pradedantysis lygis</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pagrindinių finansų ir apskaitos terminų išmanymas; viešųjų finansų principų supratimas; viešojo sektoriaus apskaitos standartų supratimas; biudžetų analizavimas.</a:t>
            </a:r>
          </a:p>
        </p:txBody>
      </p:sp>
    </p:spTree>
    <p:extLst>
      <p:ext uri="{BB962C8B-B14F-4D97-AF65-F5344CB8AC3E}">
        <p14:creationId xmlns:p14="http://schemas.microsoft.com/office/powerpoint/2010/main" val="10072729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548640" y="1625745"/>
            <a:ext cx="11094720" cy="4667693"/>
          </a:xfrm>
        </p:spPr>
        <p:txBody>
          <a:bodyPr>
            <a:noAutofit/>
          </a:bodyPr>
          <a:lstStyle/>
          <a:p>
            <a:pPr marL="0" indent="0" algn="just">
              <a:lnSpc>
                <a:spcPct val="107000"/>
              </a:lnSpc>
              <a:spcAft>
                <a:spcPts val="800"/>
              </a:spcAft>
              <a:buNone/>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 tikslas</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8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suteikti pagrindinių žinių apie valstybės finansų vaidmenį, funkcijas, reguliavimą, viešojo sektoriaus apskaitos ir finansų valdymo ypatumus.. Suteikti įgūdžių analizuoti ir vertinti biudžetus bei esminę finansinę informaciją, reikalingą vadybinių veiksmų įvertinimui ir sprendimų priėmimui.</a:t>
            </a:r>
            <a:endPar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endParaRPr>
          </a:p>
          <a:p>
            <a:pPr marL="0" indent="0">
              <a:lnSpc>
                <a:spcPct val="107000"/>
              </a:lnSpc>
              <a:spcAft>
                <a:spcPts val="800"/>
              </a:spcAft>
              <a:buNone/>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 uždaviniai:</a:t>
            </a:r>
          </a:p>
          <a:p>
            <a:pPr>
              <a:lnSpc>
                <a:spcPct val="107000"/>
              </a:lnSpc>
              <a:spcBef>
                <a:spcPts val="600"/>
              </a:spcBef>
              <a:spcAft>
                <a:spcPts val="600"/>
              </a:spcAft>
            </a:pP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Paaiškinti pagrindines viešajam sektoriui aktualias finansų ir apskaitos sąvokas  bei viešojo sektoriaus apskaitos ir finansinės atskaitomybės standartų (VSAFAS) esmę;</a:t>
            </a:r>
          </a:p>
          <a:p>
            <a:pPr>
              <a:lnSpc>
                <a:spcPct val="107000"/>
              </a:lnSpc>
              <a:spcBef>
                <a:spcPts val="600"/>
              </a:spcBef>
              <a:spcAft>
                <a:spcPts val="600"/>
              </a:spcAft>
            </a:pP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Suteikti žinių apie pagrindinius viešųjų finansų, viešosios finansinės veiklos ir fiskalinės politikos principus (Lietuvos biudžeto sistemą, viešąsias pajamas ir išlaidas, pagrindinius valstybės skolos valdymo principus);</a:t>
            </a:r>
          </a:p>
          <a:p>
            <a:pPr>
              <a:lnSpc>
                <a:spcPct val="107000"/>
              </a:lnSpc>
              <a:spcBef>
                <a:spcPts val="600"/>
              </a:spcBef>
              <a:spcAft>
                <a:spcPts val="600"/>
              </a:spcAft>
            </a:pP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Suteikti žinių bei praktinių įgūdžių analizuoti padalinio bei įstaigos biudžetus. </a:t>
            </a:r>
            <a:endParaRPr lang="en-US"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endParaRPr>
          </a:p>
          <a:p>
            <a:pPr>
              <a:lnSpc>
                <a:spcPct val="107000"/>
              </a:lnSpc>
              <a:spcBef>
                <a:spcPts val="600"/>
              </a:spcBef>
              <a:spcAft>
                <a:spcPts val="600"/>
              </a:spcAft>
            </a:pP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gn="just">
              <a:lnSpc>
                <a:spcPct val="107000"/>
              </a:lnSpc>
              <a:spcBef>
                <a:spcPts val="0"/>
              </a:spcBef>
              <a:buNone/>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Rekomenduojama mokymų trukmė </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800" kern="100" dirty="0">
                <a:solidFill>
                  <a:srgbClr val="000000"/>
                </a:solidFill>
                <a:latin typeface="Aptos" panose="020B0004020202020204" pitchFamily="34" charset="0"/>
                <a:cs typeface="Times New Roman" panose="02020603050405020304" pitchFamily="18" charset="0"/>
              </a:rPr>
              <a:t>nuo </a:t>
            </a:r>
            <a:r>
              <a:rPr lang="en-US" sz="1800" kern="100" dirty="0">
                <a:solidFill>
                  <a:srgbClr val="000000"/>
                </a:solidFill>
                <a:latin typeface="Aptos" panose="020B0004020202020204" pitchFamily="34" charset="0"/>
                <a:cs typeface="Times New Roman" panose="02020603050405020304" pitchFamily="18" charset="0"/>
              </a:rPr>
              <a:t>2 iki 8</a:t>
            </a:r>
            <a:r>
              <a:rPr lang="lt-LT" sz="1800" kern="100" dirty="0">
                <a:solidFill>
                  <a:srgbClr val="000000"/>
                </a:solidFill>
                <a:latin typeface="Aptos" panose="020B0004020202020204" pitchFamily="34" charset="0"/>
                <a:cs typeface="Times New Roman" panose="02020603050405020304" pitchFamily="18" charset="0"/>
              </a:rPr>
              <a:t> ak.val. e-mokymosi forma ir nuo </a:t>
            </a:r>
            <a:r>
              <a:rPr lang="en-US" sz="1800" kern="100" dirty="0">
                <a:solidFill>
                  <a:srgbClr val="000000"/>
                </a:solidFill>
                <a:latin typeface="Aptos" panose="020B0004020202020204" pitchFamily="34" charset="0"/>
                <a:cs typeface="Times New Roman" panose="02020603050405020304" pitchFamily="18" charset="0"/>
              </a:rPr>
              <a:t>4 iki </a:t>
            </a:r>
            <a:r>
              <a:rPr lang="lt-LT" sz="1800" kern="100" dirty="0">
                <a:solidFill>
                  <a:srgbClr val="000000"/>
                </a:solidFill>
                <a:latin typeface="Aptos" panose="020B0004020202020204" pitchFamily="34" charset="0"/>
                <a:cs typeface="Times New Roman" panose="02020603050405020304" pitchFamily="18" charset="0"/>
              </a:rPr>
              <a:t>16 ak.val. kontaktinio mokymosi.</a:t>
            </a:r>
            <a:endParaRPr lang="en-US" sz="1800" kern="100" dirty="0">
              <a:solidFill>
                <a:srgbClr val="000000"/>
              </a:solidFill>
              <a:latin typeface="Aptos" panose="020B0004020202020204" pitchFamily="34" charset="0"/>
              <a:cs typeface="Times New Roman" panose="02020603050405020304" pitchFamily="18" charset="0"/>
            </a:endParaRPr>
          </a:p>
          <a:p>
            <a:pPr marL="0" indent="0" algn="just">
              <a:lnSpc>
                <a:spcPct val="107000"/>
              </a:lnSpc>
              <a:spcBef>
                <a:spcPts val="0"/>
              </a:spcBef>
              <a:buNone/>
            </a:pPr>
            <a:r>
              <a:rPr lang="lt-LT" sz="1800" kern="100" dirty="0">
                <a:solidFill>
                  <a:srgbClr val="000000"/>
                </a:solidFill>
                <a:latin typeface="Aptos" panose="020B0004020202020204" pitchFamily="34" charset="0"/>
                <a:cs typeface="Times New Roman" panose="02020603050405020304" pitchFamily="18" charset="0"/>
              </a:rPr>
              <a:t>Trukmė gali būti nustatyta pagal užsakovo poreikius ir galimybes. O</a:t>
            </a:r>
            <a:r>
              <a:rPr lang="en-US" sz="1800" kern="100" dirty="0" err="1">
                <a:solidFill>
                  <a:srgbClr val="000000"/>
                </a:solidFill>
                <a:latin typeface="Aptos" panose="020B0004020202020204" pitchFamily="34" charset="0"/>
                <a:cs typeface="Times New Roman" panose="02020603050405020304" pitchFamily="18" charset="0"/>
              </a:rPr>
              <a:t>rganizacija</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yra</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laisva</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rinktis</a:t>
            </a:r>
            <a:r>
              <a:rPr lang="en-US" sz="1800" kern="100" dirty="0">
                <a:solidFill>
                  <a:srgbClr val="000000"/>
                </a:solidFill>
                <a:latin typeface="Aptos" panose="020B0004020202020204" pitchFamily="34" charset="0"/>
                <a:cs typeface="Times New Roman" panose="02020603050405020304" pitchFamily="18" charset="0"/>
              </a:rPr>
              <a:t> </a:t>
            </a:r>
            <a:r>
              <a:rPr lang="lt-LT" sz="1800" kern="100" dirty="0">
                <a:solidFill>
                  <a:srgbClr val="000000"/>
                </a:solidFill>
                <a:latin typeface="Aptos" panose="020B0004020202020204" pitchFamily="34" charset="0"/>
                <a:cs typeface="Times New Roman" panose="02020603050405020304" pitchFamily="18" charset="0"/>
              </a:rPr>
              <a:t>trukmę,</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atsižvelgiant</a:t>
            </a:r>
            <a:r>
              <a:rPr lang="en-US" sz="1800" kern="100" dirty="0">
                <a:solidFill>
                  <a:srgbClr val="000000"/>
                </a:solidFill>
                <a:latin typeface="Aptos" panose="020B0004020202020204" pitchFamily="34" charset="0"/>
                <a:cs typeface="Times New Roman" panose="02020603050405020304" pitchFamily="18" charset="0"/>
              </a:rPr>
              <a:t> į tai </a:t>
            </a:r>
            <a:r>
              <a:rPr lang="en-US" sz="1800" kern="100" dirty="0" err="1">
                <a:solidFill>
                  <a:srgbClr val="000000"/>
                </a:solidFill>
                <a:latin typeface="Aptos" panose="020B0004020202020204" pitchFamily="34" charset="0"/>
                <a:cs typeface="Times New Roman" panose="02020603050405020304" pitchFamily="18" charset="0"/>
              </a:rPr>
              <a:t>kaip</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toliau</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planuos</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pirkti</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dirbti</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ar</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kitaip</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veikti</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šių</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dokumentų</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pagrindu</a:t>
            </a:r>
            <a:r>
              <a:rPr lang="lt-LT" sz="1800" kern="100" dirty="0">
                <a:solidFill>
                  <a:srgbClr val="000000"/>
                </a:solidFill>
                <a:latin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3464412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p:txBody>
          <a:bodyPr>
            <a:noAutofit/>
          </a:bodyPr>
          <a:lstStyle/>
          <a:p>
            <a:r>
              <a:rPr lang="lt-LT" sz="2800" dirty="0"/>
              <a:t>Programos moduliai:</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824481"/>
            <a:ext cx="11094720" cy="3948459"/>
          </a:xfrm>
        </p:spPr>
        <p:txBody>
          <a:bodyPr>
            <a:normAutofit/>
          </a:bodyPr>
          <a:lstStyle/>
          <a:p>
            <a:pPr algn="just">
              <a:lnSpc>
                <a:spcPct val="107000"/>
              </a:lnSpc>
              <a:spcBef>
                <a:spcPts val="600"/>
              </a:spcBef>
              <a:spcAft>
                <a:spcPts val="600"/>
              </a:spcAft>
            </a:pPr>
            <a:r>
              <a:rPr lang="lt-LT" sz="1800" b="1"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I modulis (e-mokymai). Pagrindiniai finansų ir apskaitos terminai, aktualūs viešajam sektoriui. </a:t>
            </a:r>
            <a:r>
              <a:rPr lang="lt-LT" sz="1800"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Bendrieji apskaitos principai. Viešojo sektoriaus apskaitos ir finansinės atskaitomybės standartų (VSAFAS) esmė ir svarba.</a:t>
            </a:r>
            <a:r>
              <a:rPr lang="lt-LT" sz="1800" b="1"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Bef>
                <a:spcPts val="600"/>
              </a:spcBef>
              <a:spcAft>
                <a:spcPts val="600"/>
              </a:spcAft>
            </a:pPr>
            <a:r>
              <a:rPr lang="lt-LT" sz="1800" b="1"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II modulis (kontaktiniai mokymai). Viešųjų finansų principai. </a:t>
            </a:r>
            <a:r>
              <a:rPr lang="lt-LT" sz="1800"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Fiskalinė politika (Lietuvos biudžeto sistema, viešosios pajamos ir išlaidos, pagrindiniai valstybės skolos valdymo principai). Lietuvos biudžeto sandaros įstatymo esmė ir svarba viešojo sektoriaus finansų valdyme.</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lt-LT" sz="1800" b="1"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III modulis</a:t>
            </a:r>
            <a:r>
              <a:rPr lang="en-US" sz="1800" b="1"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r>
              <a:rPr lang="lt-LT" sz="1800" b="1"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(kontaktiniai mokymai). Biudžetų analizė</a:t>
            </a:r>
            <a:r>
              <a:rPr lang="en-US" sz="1800" b="1"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a:t>
            </a:r>
            <a:r>
              <a:rPr lang="lt-LT" sz="1800" b="1"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r>
              <a:rPr lang="lt-LT" sz="1800"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pagrindiniai metodai ir jų praktinis taikymas.</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90706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828800"/>
            <a:ext cx="11094720" cy="1222745"/>
          </a:xfrm>
        </p:spPr>
        <p:txBody>
          <a:bodyPr>
            <a:noAutofit/>
          </a:bodyPr>
          <a:lstStyle/>
          <a:p>
            <a:pPr algn="just">
              <a:lnSpc>
                <a:spcPct val="107000"/>
              </a:lnSpc>
              <a:spcBef>
                <a:spcPts val="400"/>
              </a:spcBef>
              <a:spcAft>
                <a:spcPts val="400"/>
              </a:spcAft>
            </a:pPr>
            <a:r>
              <a:rPr lang="lt-LT" sz="2400" b="1"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I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moduli</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o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turinys</a:t>
            </a:r>
            <a:r>
              <a:rPr lang="lt-LT" sz="2400" b="1"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Pagrindiniai finansų ir apskaitos terminai, aktualūs viešajam sektoriui</a:t>
            </a:r>
            <a:endParaRPr lang="lt-LT"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870791"/>
            <a:ext cx="11094720" cy="3902149"/>
          </a:xfrm>
        </p:spPr>
        <p:txBody>
          <a:bodyPr>
            <a:normAutofit/>
          </a:bodyPr>
          <a:lstStyle/>
          <a:p>
            <a:pPr algn="just">
              <a:lnSpc>
                <a:spcPct val="107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Aptariami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lt-LT" sz="1800" kern="100" dirty="0">
                <a:latin typeface="Aptos" panose="020B0004020202020204" pitchFamily="34" charset="0"/>
                <a:cs typeface="Times New Roman" panose="02020603050405020304" pitchFamily="18" charset="0"/>
              </a:rPr>
              <a:t>pagrindiniai terminai, naudojami viešojo sektoriaus finansų ir apskaitos srityse, kurie padeda suprasti ir valdyti finansinius procesus i</a:t>
            </a:r>
            <a:r>
              <a:rPr lang="en-US" sz="1800" kern="100" dirty="0">
                <a:latin typeface="Aptos" panose="020B0004020202020204" pitchFamily="34" charset="0"/>
                <a:cs typeface="Times New Roman" panose="02020603050405020304" pitchFamily="18" charset="0"/>
              </a:rPr>
              <a:t>r</a:t>
            </a:r>
            <a:r>
              <a:rPr lang="lt-LT" sz="1800" kern="100" dirty="0">
                <a:latin typeface="Aptos" panose="020B0004020202020204" pitchFamily="34" charset="0"/>
                <a:cs typeface="Times New Roman" panose="02020603050405020304" pitchFamily="18" charset="0"/>
              </a:rPr>
              <a:t> ataskaitas. </a:t>
            </a:r>
            <a:endParaRPr lang="en-US" sz="1800" kern="100" dirty="0">
              <a:latin typeface="Aptos" panose="020B0004020202020204" pitchFamily="34" charset="0"/>
              <a:cs typeface="Times New Roman" panose="02020603050405020304" pitchFamily="18" charset="0"/>
            </a:endParaRPr>
          </a:p>
          <a:p>
            <a:pPr algn="just">
              <a:lnSpc>
                <a:spcPct val="107000"/>
              </a:lnSpc>
              <a:spcBef>
                <a:spcPts val="600"/>
              </a:spcBef>
              <a:spcAft>
                <a:spcPts val="600"/>
              </a:spcAft>
            </a:pPr>
            <a:r>
              <a:rPr lang="en-US" sz="1800" kern="100" dirty="0">
                <a:latin typeface="Aptos" panose="020B0004020202020204" pitchFamily="34" charset="0"/>
                <a:cs typeface="Times New Roman" panose="02020603050405020304" pitchFamily="18" charset="0"/>
              </a:rPr>
              <a:t>I</a:t>
            </a:r>
            <a:r>
              <a:rPr lang="lt-LT" sz="1800" kern="100" dirty="0">
                <a:latin typeface="Aptos" panose="020B0004020202020204" pitchFamily="34" charset="0"/>
                <a:cs typeface="Times New Roman" panose="02020603050405020304" pitchFamily="18" charset="0"/>
              </a:rPr>
              <a:t>šskiriami bendrieji apskaitos principai, kurie yra taisyklės ir gairės, kurios užtikrina, kad finansiniai duomenys būtų tikslūs, patikimi ir skaidrūs. Apima nuoseklumą, atsargumą, pajamų ir išlaidų atitikimą, bei pilną informacijos atskleidimą.</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Aptariami viešojo sektoriaus apskaitos ir finansinės atskaitomybės standartai (VSAFAS), kurie nustato taisykles, kaip viešojo sektoriaus organizacijos turi registruoti ir teikti informaciją apie savo finansinius veiksmus. VSAFAS užtikrina, kad finansinės ataskaitos būtų vieningos, skaidrios ir atitiktų tarptautinius standartus, taip padedant viešojo sektoriaus institucijoms atsiskaityti už lėšų naudojimą.</a:t>
            </a:r>
          </a:p>
        </p:txBody>
      </p:sp>
    </p:spTree>
    <p:extLst>
      <p:ext uri="{BB962C8B-B14F-4D97-AF65-F5344CB8AC3E}">
        <p14:creationId xmlns:p14="http://schemas.microsoft.com/office/powerpoint/2010/main" val="42107301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282394"/>
            <a:ext cx="11094720" cy="1222745"/>
          </a:xfrm>
        </p:spPr>
        <p:txBody>
          <a:bodyPr>
            <a:noAutofit/>
          </a:bodyPr>
          <a:lstStyle/>
          <a:p>
            <a:pPr algn="just">
              <a:lnSpc>
                <a:spcPct val="107000"/>
              </a:lnSpc>
              <a:spcBef>
                <a:spcPts val="400"/>
              </a:spcBef>
              <a:spcAft>
                <a:spcPts val="400"/>
              </a:spcAft>
            </a:pPr>
            <a:r>
              <a:rPr lang="pt-BR" sz="2400" b="1"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II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moduli</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o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turinys</a:t>
            </a:r>
            <a:r>
              <a:rPr lang="pt-BR" sz="2400" b="1"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Viešųjų finansų principai</a:t>
            </a:r>
            <a:endParaRPr lang="lt-LT"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211873" y="2207941"/>
            <a:ext cx="11831444" cy="4565000"/>
          </a:xfrm>
        </p:spPr>
        <p:txBody>
          <a:bodyPr>
            <a:noAutofit/>
          </a:bodyPr>
          <a:lstStyle/>
          <a:p>
            <a:pPr algn="just">
              <a:lnSpc>
                <a:spcPct val="107000"/>
              </a:lnSpc>
              <a:spcBef>
                <a:spcPts val="600"/>
              </a:spcBef>
              <a:spcAft>
                <a:spcPts val="600"/>
              </a:spcAft>
            </a:pPr>
            <a:r>
              <a:rPr lang="lt-LT" sz="1400" kern="100" dirty="0">
                <a:latin typeface="Aptos" panose="020B0004020202020204" pitchFamily="34" charset="0"/>
                <a:ea typeface="Aptos" panose="020B0004020202020204" pitchFamily="34" charset="0"/>
                <a:cs typeface="Times New Roman" panose="02020603050405020304" pitchFamily="18" charset="0"/>
              </a:rPr>
              <a:t>Išskiriami</a:t>
            </a:r>
            <a:r>
              <a:rPr lang="en-US" sz="1400" kern="100" dirty="0">
                <a:effectLst/>
                <a:latin typeface="Aptos" panose="020B0004020202020204" pitchFamily="34" charset="0"/>
                <a:ea typeface="Aptos" panose="020B0004020202020204" pitchFamily="34" charset="0"/>
                <a:cs typeface="Times New Roman" panose="02020603050405020304" pitchFamily="18" charset="0"/>
              </a:rPr>
              <a:t> </a:t>
            </a:r>
            <a:r>
              <a:rPr lang="lt-LT" sz="1400" kern="100" dirty="0">
                <a:effectLst/>
                <a:latin typeface="Aptos" panose="020B0004020202020204" pitchFamily="34" charset="0"/>
                <a:ea typeface="Aptos" panose="020B0004020202020204" pitchFamily="34" charset="0"/>
                <a:cs typeface="Times New Roman" panose="02020603050405020304" pitchFamily="18" charset="0"/>
              </a:rPr>
              <a:t>v</a:t>
            </a:r>
            <a:r>
              <a:rPr lang="lt-LT" sz="1400" kern="100" dirty="0">
                <a:latin typeface="Aptos" panose="020B0004020202020204" pitchFamily="34" charset="0"/>
                <a:cs typeface="Times New Roman" panose="02020603050405020304" pitchFamily="18" charset="0"/>
              </a:rPr>
              <a:t>iešųjų finansų principai, kurie apima pagrindines gaires ir metodus, kuriais vadovaujasi valstybės ir savivaldybių institucijos, siekdamos efektyviai tvarkyti ir valdyti viešuosius finansus. Aptariami principai apima viešųjų išlaidų kontrolę, skaidrumą ir atskaitomybę, pajamų surinkimo efektyvumą, ilgalaikio tvarumo užtikrinimą bei socialinio teisingumo aspektus viešojo sektoriaus finansų politikoje. </a:t>
            </a:r>
          </a:p>
          <a:p>
            <a:pPr algn="just">
              <a:lnSpc>
                <a:spcPct val="107000"/>
              </a:lnSpc>
              <a:spcBef>
                <a:spcPts val="600"/>
              </a:spcBef>
              <a:spcAft>
                <a:spcPts val="600"/>
              </a:spcAft>
            </a:pPr>
            <a:r>
              <a:rPr lang="lt-LT" sz="1400" kern="100" dirty="0">
                <a:latin typeface="Aptos" panose="020B0004020202020204" pitchFamily="34" charset="0"/>
                <a:cs typeface="Times New Roman" panose="02020603050405020304" pitchFamily="18" charset="0"/>
              </a:rPr>
              <a:t>Aptariama fiskalinė politika-valstybės vykdoma ekonominė politika, kuria siekiama reguliuoti šalies ekonomikos augimą, kontroliuoti infliaciją ir užtikrinti darbo vietų kūrimą per valstybės biudžeto pajamų ir išlaidų valdymą. Išskiriama Lietuvos fiskalinė politika, kuri apima Lietuvos biudžeto sistemą, viešąsias pajamas ir išlaidas bei pagrindinius valstybės skolos valdymo principus. </a:t>
            </a:r>
          </a:p>
          <a:p>
            <a:pPr algn="just">
              <a:lnSpc>
                <a:spcPct val="107000"/>
              </a:lnSpc>
              <a:spcBef>
                <a:spcPts val="600"/>
              </a:spcBef>
              <a:spcAft>
                <a:spcPts val="600"/>
              </a:spcAft>
            </a:pPr>
            <a:r>
              <a:rPr lang="lt-LT" sz="1400" kern="100" dirty="0">
                <a:latin typeface="Aptos" panose="020B0004020202020204" pitchFamily="34" charset="0"/>
                <a:cs typeface="Times New Roman" panose="02020603050405020304" pitchFamily="18" charset="0"/>
              </a:rPr>
              <a:t>Valstybės ir savivaldybių biudžetų sudarymas, tvirtinimas ir vykdymo tvarka. Kaip lėšos paskirstomos įvairioms valstybės funkcijoms, tokioms kaip švietimas, sveikatos apsauga, gynyba ir socialinė apsauga?</a:t>
            </a:r>
          </a:p>
          <a:p>
            <a:pPr algn="just">
              <a:lnSpc>
                <a:spcPct val="107000"/>
              </a:lnSpc>
              <a:spcBef>
                <a:spcPts val="600"/>
              </a:spcBef>
              <a:spcAft>
                <a:spcPts val="600"/>
              </a:spcAft>
            </a:pPr>
            <a:r>
              <a:rPr lang="lt-LT" sz="1400" kern="100" dirty="0">
                <a:latin typeface="Aptos" panose="020B0004020202020204" pitchFamily="34" charset="0"/>
                <a:cs typeface="Times New Roman" panose="02020603050405020304" pitchFamily="18" charset="0"/>
              </a:rPr>
              <a:t>Pagrindiniai pajamų šaltiniai – mokesčiai, socialinio draudimo įmokos, rinkliavos ir įvairios dotacijos. Viešosios išlaidos – lėšos, kurias valstybė skiria įvairioms sritims finansuoti, įskaitant švietimą, sveikatos apsaugą, socialinę apsaugą, viešąją tvarką ir gynybą. </a:t>
            </a:r>
          </a:p>
          <a:p>
            <a:pPr algn="just">
              <a:lnSpc>
                <a:spcPct val="107000"/>
              </a:lnSpc>
              <a:spcBef>
                <a:spcPts val="600"/>
              </a:spcBef>
              <a:spcAft>
                <a:spcPts val="600"/>
              </a:spcAft>
            </a:pPr>
            <a:r>
              <a:rPr lang="lt-LT" sz="1400" kern="100" dirty="0">
                <a:latin typeface="Aptos" panose="020B0004020202020204" pitchFamily="34" charset="0"/>
                <a:cs typeface="Times New Roman" panose="02020603050405020304" pitchFamily="18" charset="0"/>
              </a:rPr>
              <a:t>Strategijos ir taisyklės, kuriomis siekiama efektyviai valdyti šalies skolas, kad būtų užtikrintas jos tvarumas ir išvengta finansinių krizių. Skolos aptarnavimo kaštų minimizavimas, rizikos diversifikavimas, skaidrumo užtikrinimas ir reguliari skolos būklės analizė.</a:t>
            </a:r>
          </a:p>
          <a:p>
            <a:pPr algn="just">
              <a:lnSpc>
                <a:spcPct val="107000"/>
              </a:lnSpc>
              <a:spcBef>
                <a:spcPts val="600"/>
              </a:spcBef>
              <a:spcAft>
                <a:spcPts val="600"/>
              </a:spcAft>
            </a:pPr>
            <a:r>
              <a:rPr lang="lt-LT" sz="1400" kern="100" dirty="0">
                <a:latin typeface="Aptos" panose="020B0004020202020204" pitchFamily="34" charset="0"/>
                <a:cs typeface="Times New Roman" panose="02020603050405020304" pitchFamily="18" charset="0"/>
              </a:rPr>
              <a:t>Aptariamas Lietuvos biudžeto sandaros įstatymas, kuris yra esminis teisinis pagrindas, leidžiantis koordinuoti ir kontroliuoti viešojo sektoriaus finansų valdymą. Aptariama ką reglamentuoja šis įstatymas (biudžeto pajamų šaltinius, išlaidų kategorijas, biudžeto perviršio ir deficito valdymą bei atsiskaitymo tvarką). Aptariamas įstatymo tikslas – užtikrinti, kad biudžetas būtų sudaromas skaidriai, atskaitingai ir efektyviai, taip prisidedant prie viešojo sektoriaus finansų tvarumo ir ekonominio šalies stabilumo. </a:t>
            </a:r>
          </a:p>
        </p:txBody>
      </p:sp>
    </p:spTree>
    <p:extLst>
      <p:ext uri="{BB962C8B-B14F-4D97-AF65-F5344CB8AC3E}">
        <p14:creationId xmlns:p14="http://schemas.microsoft.com/office/powerpoint/2010/main" val="40717905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427360"/>
            <a:ext cx="11094720" cy="1222745"/>
          </a:xfrm>
        </p:spPr>
        <p:txBody>
          <a:bodyPr>
            <a:noAutofit/>
          </a:bodyPr>
          <a:lstStyle/>
          <a:p>
            <a:pPr algn="just">
              <a:lnSpc>
                <a:spcPct val="107000"/>
              </a:lnSpc>
              <a:spcBef>
                <a:spcPts val="400"/>
              </a:spcBef>
              <a:spcAft>
                <a:spcPts val="400"/>
              </a:spcAft>
            </a:pPr>
            <a:r>
              <a:rPr lang="lt-LT" sz="2400" b="1"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III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moduli</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o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turinys</a:t>
            </a:r>
            <a:r>
              <a:rPr lang="lt-LT" sz="2400" b="1"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Biudžetų analizė</a:t>
            </a:r>
            <a:endParaRPr lang="lt-LT"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211873" y="2313234"/>
            <a:ext cx="11764537" cy="3902149"/>
          </a:xfrm>
        </p:spPr>
        <p:txBody>
          <a:bodyPr>
            <a:noAutofit/>
          </a:bodyPr>
          <a:lstStyle/>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Biudžetas kaip įrankis. Įrankis padedantis užtikrinti, kad vyriausybės lėšos būtų naudojamos efektyviai ir pagal numatytus prioritetus. Biudžeto sudarymas. Pajamų šaltinių, tokių kaip mokesčiai ir subsidijos, numatymas, taip pat išlaidų, skirtų viešosioms paslaugoms, nustatymas ir paskirstymas.</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Aptariama biudžeto analizė, kuri apima pajamų ir išlaidų prognozių vertinimą, lėšų paskirstymo efektyvumo įvertinimą bei rizikų identifikavimą. </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Aptariamas pajamų prognozavimo metodas, kuriuo nustatomos būsimos viešojo sektoriaus pajamos, remiantis ekonominiais rodikliais, istoriniais duomenimis ir kitomis prognozėmis. </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Išlaidų analizė. Biudžeto sudarymo dalis, kurioje analizuojamos suplanuotos išlaidos pagal jų tipą, tikslą ir būtinumą. </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Išskiriamas efektyvus lėšų paskirstymas, kuris yra būtinas siekiant užtikrinti, kad organizacijos tikslai būtų pasiekti optimaliai panaudojant turimus išteklius.</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Biudžeto vykdymo kontrolė. Faktinių pajamų ir išlaidų stebėjimas, lyginant jas su suplanuotais biudžeto rodikliais. </a:t>
            </a:r>
          </a:p>
        </p:txBody>
      </p:sp>
    </p:spTree>
    <p:extLst>
      <p:ext uri="{BB962C8B-B14F-4D97-AF65-F5344CB8AC3E}">
        <p14:creationId xmlns:p14="http://schemas.microsoft.com/office/powerpoint/2010/main" val="183634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009553"/>
            <a:ext cx="11094720" cy="4763387"/>
          </a:xfrm>
        </p:spPr>
        <p:txBody>
          <a:bodyPr>
            <a:normAutofit/>
          </a:bodyPr>
          <a:lstStyle/>
          <a:p>
            <a:pPr marL="0" indent="0" algn="just">
              <a:lnSpc>
                <a:spcPct val="100000"/>
              </a:lnSpc>
              <a:spcAft>
                <a:spcPts val="800"/>
              </a:spcAft>
              <a:buNone/>
            </a:pPr>
            <a:r>
              <a:rPr lang="lt-LT" sz="1800" b="1" kern="100" dirty="0">
                <a:effectLst/>
                <a:latin typeface="Aptos" panose="020B0004020202020204" pitchFamily="34" charset="0"/>
                <a:ea typeface="Times New Roman" panose="02020603050405020304" pitchFamily="18" charset="0"/>
                <a:cs typeface="Times New Roman" panose="02020603050405020304" pitchFamily="18" charset="0"/>
              </a:rPr>
              <a:t>Įgyjamos ir plėtojamos kompetencijos</a:t>
            </a: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jų vertinimo būdai, užduotys skirtos patobulinti kompetencijas</a:t>
            </a:r>
            <a:r>
              <a:rPr lang="en-US"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0000"/>
              </a:lnSpc>
              <a:spcAft>
                <a:spcPts val="8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Įgytas pagrindinių finansų ir apskaitos terminų, aktualių dirbant viešajame sektoriuje, supratimas;</a:t>
            </a:r>
          </a:p>
          <a:p>
            <a:pPr algn="just">
              <a:lnSpc>
                <a:spcPct val="100000"/>
              </a:lnSpc>
              <a:spcAft>
                <a:spcPts val="8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Aiškesnis suvokimas apie viešojo sektoriaus apskaitos ir finansinės atskaitomybės standartų (VSAFAS) esmę ir svarbą;</a:t>
            </a:r>
          </a:p>
          <a:p>
            <a:pPr algn="just">
              <a:lnSpc>
                <a:spcPct val="100000"/>
              </a:lnSpc>
              <a:spcAft>
                <a:spcPts val="800"/>
              </a:spcAft>
            </a:pPr>
            <a:r>
              <a:rPr lang="lt-LT" sz="1800" kern="100" dirty="0">
                <a:latin typeface="Aptos" panose="020B0004020202020204" pitchFamily="34" charset="0"/>
                <a:ea typeface="Aptos" panose="020B0004020202020204" pitchFamily="34" charset="0"/>
                <a:cs typeface="Times New Roman" panose="02020603050405020304" pitchFamily="18" charset="0"/>
              </a:rPr>
              <a:t>G</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ilinamos žinios apie viešuosius finansus, viešąją finansinę veiklą ir fiskalinę politiką;</a:t>
            </a:r>
          </a:p>
          <a:p>
            <a:pPr algn="just">
              <a:lnSpc>
                <a:spcPct val="100000"/>
              </a:lnSpc>
              <a:spcAft>
                <a:spcPts val="800"/>
              </a:spcAft>
            </a:pPr>
            <a:r>
              <a:rPr lang="lt-LT" sz="1800" kern="100" dirty="0">
                <a:latin typeface="Aptos" panose="020B0004020202020204" pitchFamily="34" charset="0"/>
                <a:ea typeface="Aptos" panose="020B0004020202020204" pitchFamily="34" charset="0"/>
                <a:cs typeface="Times New Roman" panose="02020603050405020304" pitchFamily="18" charset="0"/>
              </a:rPr>
              <a:t>A</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uga gebėjimas įvertinti viešųjų pajamų ir išlaidų panaudojimą, Lietuvos biudžeto sistemą;</a:t>
            </a:r>
          </a:p>
          <a:p>
            <a:pPr algn="just">
              <a:lnSpc>
                <a:spcPct val="100000"/>
              </a:lnSpc>
              <a:spcAft>
                <a:spcPts val="800"/>
              </a:spcAft>
            </a:pPr>
            <a:r>
              <a:rPr lang="lt-LT" sz="1800" kern="100" dirty="0">
                <a:latin typeface="Aptos" panose="020B0004020202020204" pitchFamily="34" charset="0"/>
                <a:ea typeface="Aptos" panose="020B0004020202020204" pitchFamily="34" charset="0"/>
                <a:cs typeface="Times New Roman" panose="02020603050405020304" pitchFamily="18" charset="0"/>
              </a:rPr>
              <a:t>U</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gdomi gebėjimai analizuoti padalinio ir įstaigos biudžetus taikant konkrečius praktinius metodus ir įrankius.</a:t>
            </a:r>
          </a:p>
        </p:txBody>
      </p:sp>
    </p:spTree>
    <p:extLst>
      <p:ext uri="{BB962C8B-B14F-4D97-AF65-F5344CB8AC3E}">
        <p14:creationId xmlns:p14="http://schemas.microsoft.com/office/powerpoint/2010/main" val="199988999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71</TotalTime>
  <Words>956</Words>
  <Application>Microsoft Office PowerPoint</Application>
  <PresentationFormat>Widescreen</PresentationFormat>
  <Paragraphs>40</Paragraphs>
  <Slides>7</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Aptos</vt:lpstr>
      <vt:lpstr>Aptos Display</vt:lpstr>
      <vt:lpstr>Arial</vt:lpstr>
      <vt:lpstr>1_Office Theme</vt:lpstr>
      <vt:lpstr>FINANSŲ KOMPETENCIJOS PRADEDANTYSIS LYGMUO  VIEŠŲJŲ FINANSŲ PAGRINDAI</vt:lpstr>
      <vt:lpstr>PowerPoint Presentation</vt:lpstr>
      <vt:lpstr>Programos moduliai:</vt:lpstr>
      <vt:lpstr>I programos modulio turinys. Pagrindiniai finansų ir apskaitos terminai, aktualūs viešajam sektoriui</vt:lpstr>
      <vt:lpstr>II programos modulio turinys. Viešųjų finansų principai</vt:lpstr>
      <vt:lpstr>III programos modulio turinys. Biudžetų analizė</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Dominyka Kalibataitė</dc:creator>
  <cp:lastModifiedBy>Mingailis Bajorinas</cp:lastModifiedBy>
  <cp:revision>15</cp:revision>
  <dcterms:created xsi:type="dcterms:W3CDTF">2024-08-22T10:19:07Z</dcterms:created>
  <dcterms:modified xsi:type="dcterms:W3CDTF">2024-08-27T08:18:31Z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169b65-f46a-4265-b5a1-5f9adb1dee0c_Enabled">
    <vt:lpwstr>true</vt:lpwstr>
  </property>
  <property fmtid="{D5CDD505-2E9C-101B-9397-08002B2CF9AE}" pid="3" name="MSIP_Label_fc169b65-f46a-4265-b5a1-5f9adb1dee0c_SetDate">
    <vt:lpwstr>2024-08-22T10:19:56Z</vt:lpwstr>
  </property>
  <property fmtid="{D5CDD505-2E9C-101B-9397-08002B2CF9AE}" pid="4" name="MSIP_Label_fc169b65-f46a-4265-b5a1-5f9adb1dee0c_Method">
    <vt:lpwstr>Standard</vt:lpwstr>
  </property>
  <property fmtid="{D5CDD505-2E9C-101B-9397-08002B2CF9AE}" pid="5" name="MSIP_Label_fc169b65-f46a-4265-b5a1-5f9adb1dee0c_Name">
    <vt:lpwstr>defa4170-0d19-0005-0004-bc88714345d2</vt:lpwstr>
  </property>
  <property fmtid="{D5CDD505-2E9C-101B-9397-08002B2CF9AE}" pid="6" name="MSIP_Label_fc169b65-f46a-4265-b5a1-5f9adb1dee0c_SiteId">
    <vt:lpwstr>9ad8e586-ef09-4504-a3db-4f7ea34a4883</vt:lpwstr>
  </property>
  <property fmtid="{D5CDD505-2E9C-101B-9397-08002B2CF9AE}" pid="7" name="MSIP_Label_fc169b65-f46a-4265-b5a1-5f9adb1dee0c_ActionId">
    <vt:lpwstr>ab48084c-e683-4198-8587-43cc9424ac0f</vt:lpwstr>
  </property>
  <property fmtid="{D5CDD505-2E9C-101B-9397-08002B2CF9AE}" pid="8" name="MSIP_Label_fc169b65-f46a-4265-b5a1-5f9adb1dee0c_ContentBits">
    <vt:lpwstr>0</vt:lpwstr>
  </property>
</Properties>
</file>