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43"/>
  </p:notesMasterIdLst>
  <p:handoutMasterIdLst>
    <p:handoutMasterId r:id="rId44"/>
  </p:handoutMasterIdLst>
  <p:sldIdLst>
    <p:sldId id="2271" r:id="rId5"/>
    <p:sldId id="2300" r:id="rId6"/>
    <p:sldId id="2299" r:id="rId7"/>
    <p:sldId id="2297" r:id="rId8"/>
    <p:sldId id="2272" r:id="rId9"/>
    <p:sldId id="2357" r:id="rId10"/>
    <p:sldId id="2311" r:id="rId11"/>
    <p:sldId id="2325" r:id="rId12"/>
    <p:sldId id="2298" r:id="rId13"/>
    <p:sldId id="2319" r:id="rId14"/>
    <p:sldId id="2320" r:id="rId15"/>
    <p:sldId id="2334" r:id="rId16"/>
    <p:sldId id="2321" r:id="rId17"/>
    <p:sldId id="2322" r:id="rId18"/>
    <p:sldId id="2329" r:id="rId19"/>
    <p:sldId id="2330" r:id="rId20"/>
    <p:sldId id="2331" r:id="rId21"/>
    <p:sldId id="2332" r:id="rId22"/>
    <p:sldId id="2324" r:id="rId23"/>
    <p:sldId id="2355" r:id="rId24"/>
    <p:sldId id="2341" r:id="rId25"/>
    <p:sldId id="2352" r:id="rId26"/>
    <p:sldId id="2316" r:id="rId27"/>
    <p:sldId id="2337" r:id="rId28"/>
    <p:sldId id="2326" r:id="rId29"/>
    <p:sldId id="2356" r:id="rId30"/>
    <p:sldId id="2343" r:id="rId31"/>
    <p:sldId id="2351" r:id="rId32"/>
    <p:sldId id="2360" r:id="rId33"/>
    <p:sldId id="2361" r:id="rId34"/>
    <p:sldId id="2362" r:id="rId35"/>
    <p:sldId id="2365" r:id="rId36"/>
    <p:sldId id="2364" r:id="rId37"/>
    <p:sldId id="2367" r:id="rId38"/>
    <p:sldId id="2368" r:id="rId39"/>
    <p:sldId id="2369" r:id="rId40"/>
    <p:sldId id="2345" r:id="rId41"/>
    <p:sldId id="236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0" userDrawn="1">
          <p15:clr>
            <a:srgbClr val="A4A3A4"/>
          </p15:clr>
        </p15:guide>
        <p15:guide id="2" pos="361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000"/>
    <a:srgbClr val="142D64"/>
    <a:srgbClr val="092D68"/>
    <a:srgbClr val="DCDCDC"/>
    <a:srgbClr val="F25A00"/>
    <a:srgbClr val="F57F00"/>
    <a:srgbClr val="F58C00"/>
    <a:srgbClr val="F5B414"/>
    <a:srgbClr val="58877D"/>
    <a:srgbClr val="003F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9" autoAdjust="0"/>
    <p:restoredTop sz="92565" autoAdjust="0"/>
  </p:normalViewPr>
  <p:slideViewPr>
    <p:cSldViewPr snapToGrid="0">
      <p:cViewPr varScale="1">
        <p:scale>
          <a:sx n="88" d="100"/>
          <a:sy n="88" d="100"/>
        </p:scale>
        <p:origin x="754" y="77"/>
      </p:cViewPr>
      <p:guideLst>
        <p:guide orient="horz" pos="2750"/>
        <p:guide pos="361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956"/>
    </p:cViewPr>
  </p:sorterViewPr>
  <p:notesViewPr>
    <p:cSldViewPr snapToGrid="0" showGuides="1">
      <p:cViewPr varScale="1">
        <p:scale>
          <a:sx n="101" d="100"/>
          <a:sy n="101" d="100"/>
        </p:scale>
        <p:origin x="454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1F7527-3650-C24D-E976-8A89076950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3056C5D4-A500-7C71-CCA4-03B02E4B4F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90A549-C9BB-844A-ADDE-915FC6E1F1C0}" type="datetimeFigureOut">
              <a:rPr lang="x-none" smtClean="0"/>
              <a:t>2025-11-25</a:t>
            </a:fld>
            <a:endParaRPr lang="x-none"/>
          </a:p>
        </p:txBody>
      </p:sp>
      <p:sp>
        <p:nvSpPr>
          <p:cNvPr id="4" name="Footer Placeholder 3">
            <a:extLst>
              <a:ext uri="{FF2B5EF4-FFF2-40B4-BE49-F238E27FC236}">
                <a16:creationId xmlns:a16="http://schemas.microsoft.com/office/drawing/2014/main" id="{3CFAF4EE-64A8-4840-731F-36CFF5D06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1F4AAAE7-E5AD-D3DD-CDBD-A7EC7F0522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1E6581-40BA-F542-920D-41E09576ED79}" type="slidenum">
              <a:rPr lang="x-none" smtClean="0"/>
              <a:t>‹#›</a:t>
            </a:fld>
            <a:endParaRPr lang="x-none"/>
          </a:p>
        </p:txBody>
      </p:sp>
    </p:spTree>
    <p:extLst>
      <p:ext uri="{BB962C8B-B14F-4D97-AF65-F5344CB8AC3E}">
        <p14:creationId xmlns:p14="http://schemas.microsoft.com/office/powerpoint/2010/main" val="37806289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15.440"/>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06.00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282 458,'-35'-38,"2"-2,-28-46,14 19,25 40,14 18,0 0,0-1,1 0,0 0,1-1,0 0,1 0,0 0,-4-18,8 28,1 0,1 0,-1 0,0 0,0 0,0 0,0 0,1 0,-1 0,0 0,1 0,-1 1,1-1,-1 0,1 0,0 0,-1 1,1-1,0 0,-1 1,1-1,0 0,0 1,0-1,-1 1,1-1,0 1,0 0,0-1,2 1,34-7,-28 7,97-13,47-5,234 0,-376 19,0 0,-1 1,1 0,-1 0,0 1,0 1,0 0,0 0,0 1,8 6,7 6,-1 1,25 24,-34-28,-1 0,2-1,0-1,0-1,1 0,0-1,34 14,-28-20,0 0,0-1,0-1,0-1,1-1,30-5,22 2,14 1,125 4,-206 0,0 0,-1 0,1 1,0 0,-1 0,0 1,0 0,8 5,63 47,-50-34,-23-17,0 1,0-1,0 1,-1 0,0 0,0 0,-1 1,0 0,0 0,0 0,3 10,1 9,11 53,-10-33,0 7,-3-1,-2 0,-3 1,-5 53,1 10,2-40,3 86,22-34,-22-108,2 0,0 0,11 31,-5-21,-10-28,0-1,0 1,0-1,0 1,0-1,0 1,0-1,0 1,-1-1,1 0,-1 1,1-1,-1 1,1-1,-1 0,0 0,0 1,1-1,-1 0,0 0,0 0,0 0,0 0,0 0,-1 0,1 0,0 0,0-1,-1 1,1 0,0-1,-1 1,1-1,-1 1,-1-1,-57 13,54-12,-190 17,119-13,-685 7,491-15,-295 3,563 0,0 1,0-1,0 0,0-1,1 1,-1 0,0-1,0 1,0-1,1 0,-1 0,0 0,1-1,-1 1,1 0,-1-1,1 0,0 0,-1 1,1-1,0-1,0 1,1 0,-1 0,0-1,1 1,-1-1,1 1,0-1,0 0,0 1,0-1,0 0,1 0,-1 0,1 1,0-1,0 0,0 0,1-6,1-10,1-1,1 0,1 1,12-34,-11 37,-3 6,20-54,-3-1,-2-1,12-94,-30 158,0-1,1 1,0-1,0 1,0-1,0 1,0 0,0 0,0-1,1 1,-1 0,1 0,0 0,-1 0,1 1,0-1,0 0,0 1,0-1,1 1,-1 0,0 0,1 0,-1 0,0 0,1 0,-1 1,1-1,-1 1,5-1,10 0,0 0,0 0,28 4,-16-1,205-2,86 4,-215 8,-60-6,58 2,20-11,134 5,-216 7,-25-3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06.93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21.948"/>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51 0,'-8'0,"-12"0,-2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46.815"/>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47.42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57,'0'-4,"0"-7,0-9,0-1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47.780"/>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49.18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25 1,'-4'0,"-6"0,-1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5:49.55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133 42,'-4'0,"-20"-9,-26-7,-5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9:53.61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15.925"/>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16.28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16.77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0,'4'0,"2"0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17.141"/>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17.54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25 11,'-4'0,"-2"0</inkml:trace>
  <inkml:trace contextRef="#ctx0" brushRef="#br0" timeOffset="1">0 11,'0'-5,"0"0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17.90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51,'0'-4,"0"-10,4-3,2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12:20.49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0,'4'0,"2"5,4 0,9 9,5 6,3 5,-2-3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7T07:04:57.745"/>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0 147,'0'-4,"0"-10,0-12,0-5,0-6,0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96BA-C3C3-44E5-BD07-78EFBD8E7999}" type="datetimeFigureOut">
              <a:rPr lang="et-EE" smtClean="0"/>
              <a:t>25.11.2025</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D3BCF-75C2-4A69-B9AB-E90655DDB40B}" type="slidenum">
              <a:rPr lang="et-EE" smtClean="0"/>
              <a:t>‹#›</a:t>
            </a:fld>
            <a:endParaRPr lang="et-EE"/>
          </a:p>
        </p:txBody>
      </p:sp>
    </p:spTree>
    <p:extLst>
      <p:ext uri="{BB962C8B-B14F-4D97-AF65-F5344CB8AC3E}">
        <p14:creationId xmlns:p14="http://schemas.microsoft.com/office/powerpoint/2010/main" val="346336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0</a:t>
            </a:fld>
            <a:endParaRPr lang="et-EE"/>
          </a:p>
        </p:txBody>
      </p:sp>
    </p:spTree>
    <p:extLst>
      <p:ext uri="{BB962C8B-B14F-4D97-AF65-F5344CB8AC3E}">
        <p14:creationId xmlns:p14="http://schemas.microsoft.com/office/powerpoint/2010/main" val="2618240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effectLst/>
                <a:latin typeface="Times New Roman" panose="02020603050405020304" pitchFamily="18" charset="0"/>
                <a:ea typeface="Times New Roman" panose="02020603050405020304" pitchFamily="18" charset="0"/>
              </a:rPr>
              <a:t>341.2.V</a:t>
            </a:r>
            <a:r>
              <a:rPr lang="lt-LT" sz="1800" dirty="0">
                <a:effectLst/>
                <a:latin typeface="Times New Roman" panose="02020603050405020304" pitchFamily="18" charset="0"/>
                <a:ea typeface="Times New Roman" panose="02020603050405020304" pitchFamily="18" charset="0"/>
              </a:rPr>
              <a:t>isuomenei ar </a:t>
            </a:r>
            <a:r>
              <a:rPr lang="lt-LT" sz="1800" dirty="0">
                <a:solidFill>
                  <a:srgbClr val="000000"/>
                </a:solidFill>
                <a:effectLst/>
                <a:latin typeface="Times New Roman" panose="02020603050405020304" pitchFamily="18" charset="0"/>
                <a:ea typeface="Times New Roman" panose="02020603050405020304" pitchFamily="18" charset="0"/>
              </a:rPr>
              <a:t>projekto </a:t>
            </a:r>
            <a:r>
              <a:rPr lang="lt-LT" sz="1800" dirty="0">
                <a:effectLst/>
                <a:latin typeface="Times New Roman" panose="02020603050405020304" pitchFamily="18" charset="0"/>
                <a:ea typeface="Times New Roman" panose="02020603050405020304" pitchFamily="18" charset="0"/>
              </a:rPr>
              <a:t>dalyviams skirtuose dokumentuose</a:t>
            </a:r>
            <a:r>
              <a:rPr lang="lt-LT" sz="1800" dirty="0">
                <a:solidFill>
                  <a:srgbClr val="000000"/>
                </a:solidFill>
                <a:effectLst/>
                <a:latin typeface="Times New Roman" panose="02020603050405020304" pitchFamily="18" charset="0"/>
                <a:ea typeface="Times New Roman" panose="02020603050405020304" pitchFamily="18" charset="0"/>
              </a:rPr>
              <a:t>, susijusiuose su projekto įgyvendinimu,</a:t>
            </a:r>
            <a:r>
              <a:rPr lang="lt-LT" sz="1800" dirty="0">
                <a:effectLst/>
                <a:latin typeface="Times New Roman" panose="02020603050405020304" pitchFamily="18" charset="0"/>
                <a:ea typeface="Times New Roman" panose="02020603050405020304" pitchFamily="18" charset="0"/>
              </a:rPr>
              <a:t> aiškiai </a:t>
            </a:r>
            <a:r>
              <a:rPr lang="lt-LT" sz="1800" dirty="0">
                <a:solidFill>
                  <a:srgbClr val="000000"/>
                </a:solidFill>
                <a:effectLst/>
                <a:latin typeface="Times New Roman" panose="02020603050405020304" pitchFamily="18" charset="0"/>
                <a:ea typeface="Times New Roman" panose="02020603050405020304" pitchFamily="18" charset="0"/>
              </a:rPr>
              <a:t>pateikiama informacija </a:t>
            </a:r>
            <a:r>
              <a:rPr lang="lt-LT" sz="1800" dirty="0">
                <a:effectLst/>
                <a:latin typeface="Times New Roman" panose="02020603050405020304" pitchFamily="18" charset="0"/>
                <a:ea typeface="Times New Roman" panose="02020603050405020304" pitchFamily="18" charset="0"/>
              </a:rPr>
              <a:t>apie gautą ES finansavimą</a:t>
            </a:r>
            <a:r>
              <a:rPr lang="lt-LT" sz="1800" dirty="0">
                <a:solidFill>
                  <a:srgbClr val="000000"/>
                </a:solidFill>
                <a:effectLst/>
                <a:latin typeface="Times New Roman" panose="02020603050405020304" pitchFamily="18" charset="0"/>
                <a:ea typeface="Times New Roman" panose="02020603050405020304" pitchFamily="18" charset="0"/>
              </a:rPr>
              <a:t>, o </a:t>
            </a:r>
            <a:r>
              <a:rPr lang="lt-LT" sz="1800" dirty="0">
                <a:effectLst/>
                <a:latin typeface="Times New Roman" panose="02020603050405020304" pitchFamily="18" charset="0"/>
                <a:ea typeface="Times New Roman" panose="02020603050405020304" pitchFamily="18" charset="0"/>
              </a:rPr>
              <a:t>komunikacijos medžiagoje, </a:t>
            </a:r>
            <a:r>
              <a:rPr lang="lt-LT" sz="1800" dirty="0">
                <a:solidFill>
                  <a:srgbClr val="000000"/>
                </a:solidFill>
                <a:effectLst/>
                <a:latin typeface="Times New Roman" panose="02020603050405020304" pitchFamily="18" charset="0"/>
                <a:ea typeface="Times New Roman" panose="02020603050405020304" pitchFamily="18" charset="0"/>
              </a:rPr>
              <a:t>su</a:t>
            </a:r>
            <a:r>
              <a:rPr lang="lt-LT" sz="1800" dirty="0">
                <a:effectLst/>
                <a:latin typeface="Times New Roman" panose="02020603050405020304" pitchFamily="18" charset="0"/>
                <a:ea typeface="Times New Roman" panose="02020603050405020304" pitchFamily="18" charset="0"/>
              </a:rPr>
              <a:t>sijusi</a:t>
            </a:r>
            <a:r>
              <a:rPr lang="lt-LT" sz="1800" dirty="0">
                <a:solidFill>
                  <a:srgbClr val="000000"/>
                </a:solidFill>
                <a:effectLst/>
                <a:latin typeface="Times New Roman" panose="02020603050405020304" pitchFamily="18" charset="0"/>
                <a:ea typeface="Times New Roman" panose="02020603050405020304" pitchFamily="18" charset="0"/>
              </a:rPr>
              <a:t>oje su ES investicijų viešinimu,</a:t>
            </a:r>
            <a:r>
              <a:rPr lang="lt-LT" sz="1800" dirty="0">
                <a:effectLst/>
                <a:latin typeface="Times New Roman" panose="02020603050405020304" pitchFamily="18" charset="0"/>
                <a:ea typeface="Times New Roman" panose="02020603050405020304" pitchFamily="18" charset="0"/>
              </a:rPr>
              <a:t> aiškiai </a:t>
            </a:r>
            <a:r>
              <a:rPr lang="lt-LT" sz="1800" dirty="0">
                <a:solidFill>
                  <a:srgbClr val="000000"/>
                </a:solidFill>
                <a:effectLst/>
                <a:latin typeface="Times New Roman" panose="02020603050405020304" pitchFamily="18" charset="0"/>
                <a:ea typeface="Times New Roman" panose="02020603050405020304" pitchFamily="18" charset="0"/>
              </a:rPr>
              <a:t>pateikiama informacija </a:t>
            </a:r>
            <a:r>
              <a:rPr lang="lt-LT" sz="1800" dirty="0">
                <a:effectLst/>
                <a:latin typeface="Times New Roman" panose="02020603050405020304" pitchFamily="18" charset="0"/>
                <a:ea typeface="Times New Roman" panose="02020603050405020304" pitchFamily="18" charset="0"/>
              </a:rPr>
              <a:t>apie ES </a:t>
            </a:r>
            <a:r>
              <a:rPr lang="lt-LT" sz="1800" dirty="0">
                <a:solidFill>
                  <a:srgbClr val="000000"/>
                </a:solidFill>
                <a:effectLst/>
                <a:latin typeface="Times New Roman" panose="02020603050405020304" pitchFamily="18" charset="0"/>
                <a:ea typeface="Times New Roman" panose="02020603050405020304" pitchFamily="18" charset="0"/>
              </a:rPr>
              <a:t>indėlį ir naudą. Šis reikalavimas taikomas visiems projektams.</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18</a:t>
            </a:fld>
            <a:endParaRPr lang="et-EE"/>
          </a:p>
        </p:txBody>
      </p:sp>
    </p:spTree>
    <p:extLst>
      <p:ext uri="{BB962C8B-B14F-4D97-AF65-F5344CB8AC3E}">
        <p14:creationId xmlns:p14="http://schemas.microsoft.com/office/powerpoint/2010/main" val="474340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effectLst/>
                <a:latin typeface="Times New Roman" panose="02020603050405020304" pitchFamily="18" charset="0"/>
                <a:ea typeface="Times New Roman" panose="02020603050405020304" pitchFamily="18" charset="0"/>
              </a:rPr>
              <a:t>341.5.Kai</a:t>
            </a:r>
            <a:r>
              <a:rPr lang="lt-LT" sz="1800" dirty="0">
                <a:effectLst/>
                <a:latin typeface="Times New Roman" panose="02020603050405020304" pitchFamily="18" charset="0"/>
                <a:ea typeface="Times New Roman" panose="02020603050405020304" pitchFamily="18" charset="0"/>
              </a:rPr>
              <a:t> įgyvendinamas strateginės svarbos projektas pagal Investicijų programą (strateginės svarbos projektų sąrašą sudaro vadovaujančioji institucija) arba projektas, kurio bendra vertė viršija 10 000 000 (dešimt milijonų) eurų, surengiamas komunikacinis renginys ar įgyvendinama kita komunikacijos veikla laiku pakviečiant ar įtraukiant EK ir vadovaujančiosios institucijos atstovus</a:t>
            </a:r>
            <a:r>
              <a:rPr lang="lt-LT" sz="1800" dirty="0">
                <a:solidFill>
                  <a:srgbClr val="000000"/>
                </a:solidFill>
                <a:effectLst/>
                <a:latin typeface="Times New Roman" panose="02020603050405020304" pitchFamily="18" charset="0"/>
                <a:ea typeface="Times New Roman" panose="02020603050405020304" pitchFamily="18" charset="0"/>
              </a:rPr>
              <a:t>.</a:t>
            </a:r>
            <a:endParaRPr lang="lt-LT" sz="1800" dirty="0">
              <a:effectLst/>
              <a:latin typeface="Times New Roman" panose="02020603050405020304" pitchFamily="18" charset="0"/>
              <a:ea typeface="Times New Roman" panose="02020603050405020304" pitchFamily="18" charset="0"/>
            </a:endParaRPr>
          </a:p>
          <a:p>
            <a:pPr algn="l"/>
            <a:endParaRPr lang="lt-LT" sz="1800" b="0" i="1" u="none" strike="noStrike" baseline="0" dirty="0">
              <a:solidFill>
                <a:srgbClr val="292459"/>
              </a:solidFill>
              <a:latin typeface="TrebuchetMS-Italic"/>
            </a:endParaRPr>
          </a:p>
          <a:p>
            <a:pPr algn="l"/>
            <a:r>
              <a:rPr lang="lt-LT" sz="1800" b="0" i="1" u="none" strike="noStrike" baseline="0" dirty="0">
                <a:solidFill>
                  <a:srgbClr val="292459"/>
                </a:solidFill>
                <a:latin typeface="TrebuchetMS-Italic"/>
              </a:rPr>
              <a:t>Strateginės svarbos projektai –</a:t>
            </a:r>
            <a:r>
              <a:rPr lang="lt-LT" sz="1800" dirty="0">
                <a:solidFill>
                  <a:srgbClr val="000000"/>
                </a:solidFill>
                <a:latin typeface="Segoe UI" panose="020B0502040204020203" pitchFamily="34" charset="0"/>
              </a:rPr>
              <a:t>tai Vadovaujančiosios institucijos pagal kiekvieną 2021-2027 m. ES fondų investicijų programos prioritetų sritį atrinkti sritį reprezentuojantys projektai</a:t>
            </a:r>
            <a:r>
              <a:rPr lang="lt-LT" sz="1800" b="0" i="1" u="none" strike="noStrike" baseline="0" dirty="0">
                <a:solidFill>
                  <a:srgbClr val="292459"/>
                </a:solidFill>
                <a:latin typeface="TrebuchetMS-Italic"/>
              </a:rPr>
              <a:t>.</a:t>
            </a:r>
          </a:p>
          <a:p>
            <a:pPr algn="l"/>
            <a:endParaRPr lang="lt-LT" dirty="0"/>
          </a:p>
          <a:p>
            <a:r>
              <a:rPr lang="lt-LT" dirty="0"/>
              <a:t>Renginys ir veikla gali būti įvairių formų:</a:t>
            </a:r>
          </a:p>
          <a:p>
            <a:r>
              <a:rPr lang="lt-LT" dirty="0"/>
              <a:t>• specialios komunikacijos kampanijos, susijusios su projekto veikla;</a:t>
            </a:r>
          </a:p>
          <a:p>
            <a:r>
              <a:rPr lang="lt-LT" dirty="0"/>
              <a:t>• inauguraciniai arba uždarymo renginiai (centro atidarymas, statybos</a:t>
            </a:r>
          </a:p>
          <a:p>
            <a:r>
              <a:rPr lang="lt-LT" dirty="0"/>
              <a:t>darbų pabaiga ir pan.);</a:t>
            </a:r>
          </a:p>
          <a:p>
            <a:r>
              <a:rPr lang="lt-LT" dirty="0"/>
              <a:t>• renginiai, užtikrinantys didelį žiniasklaidos įsitraukimą, (spaudos konferencijos,</a:t>
            </a:r>
          </a:p>
          <a:p>
            <a:r>
              <a:rPr lang="lt-LT" dirty="0"/>
              <a:t>žurnalistų vizitai į projektą ir kiti formatai);</a:t>
            </a:r>
          </a:p>
          <a:p>
            <a:r>
              <a:rPr lang="lt-LT" dirty="0"/>
              <a:t>• projekto pasiekimų demonstravimas, (vizitai į laboratorijas ar atnaujintas</a:t>
            </a:r>
          </a:p>
          <a:p>
            <a:r>
              <a:rPr lang="lt-LT" dirty="0"/>
              <a:t>patalpas, ekskursijos, atvirų durų projektai, mugės ir kt.);</a:t>
            </a:r>
          </a:p>
          <a:p>
            <a:r>
              <a:rPr lang="lt-LT" dirty="0"/>
              <a:t>• renginiai, skatinantys didesnį įsitraukimą ir galutinių naudotojų arba</a:t>
            </a:r>
          </a:p>
          <a:p>
            <a:r>
              <a:rPr lang="lt-LT" dirty="0"/>
              <a:t>tikslinių vartotojų įtraukimą (konkursai, ekskursijos su gidu, seminarai</a:t>
            </a:r>
          </a:p>
          <a:p>
            <a:r>
              <a:rPr lang="lt-LT" dirty="0"/>
              <a:t>ir pan.);</a:t>
            </a:r>
          </a:p>
          <a:p>
            <a:r>
              <a:rPr lang="lt-LT" dirty="0"/>
              <a:t>• konkretūs renginiai, kuriuose siūlomos unikalios su projektu susijusios</a:t>
            </a:r>
          </a:p>
          <a:p>
            <a:r>
              <a:rPr lang="lt-LT" dirty="0"/>
              <a:t>patirtys (parodos, istorijų pasakojimo šou, teatro spektakliai, madų šou</a:t>
            </a:r>
          </a:p>
          <a:p>
            <a:r>
              <a:rPr lang="lt-LT" dirty="0"/>
              <a:t>ir kt.);</a:t>
            </a:r>
          </a:p>
          <a:p>
            <a:r>
              <a:rPr lang="lt-LT" dirty="0"/>
              <a:t>• bet kokia kita formato komunikacijos veikla ar forma*.</a:t>
            </a:r>
          </a:p>
          <a:p>
            <a:r>
              <a:rPr lang="lt-LT" dirty="0"/>
              <a:t>*Renginiai ar veiklos gali būti įvairios. Svarbu, kad jos būtų tiesiogiai susijusios su projektu.</a:t>
            </a:r>
          </a:p>
          <a:p>
            <a:endParaRPr lang="lt-LT" dirty="0"/>
          </a:p>
          <a:p>
            <a:r>
              <a:rPr lang="lt-LT" dirty="0"/>
              <a:t>Gali būti ir nuotolinis renginys</a:t>
            </a:r>
          </a:p>
        </p:txBody>
      </p:sp>
      <p:sp>
        <p:nvSpPr>
          <p:cNvPr id="4" name="Slide Number Placeholder 3"/>
          <p:cNvSpPr>
            <a:spLocks noGrp="1"/>
          </p:cNvSpPr>
          <p:nvPr>
            <p:ph type="sldNum" sz="quarter" idx="5"/>
          </p:nvPr>
        </p:nvSpPr>
        <p:spPr/>
        <p:txBody>
          <a:bodyPr/>
          <a:lstStyle/>
          <a:p>
            <a:fld id="{3E9D3BCF-75C2-4A69-B9AB-E90655DDB40B}" type="slidenum">
              <a:rPr lang="et-EE" smtClean="0"/>
              <a:t>19</a:t>
            </a:fld>
            <a:endParaRPr lang="et-EE"/>
          </a:p>
        </p:txBody>
      </p:sp>
    </p:spTree>
    <p:extLst>
      <p:ext uri="{BB962C8B-B14F-4D97-AF65-F5344CB8AC3E}">
        <p14:creationId xmlns:p14="http://schemas.microsoft.com/office/powerpoint/2010/main" val="1758379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t-LT" sz="1800" b="0" i="1" u="none" strike="noStrike" baseline="0" dirty="0">
                <a:solidFill>
                  <a:srgbClr val="292459"/>
                </a:solidFill>
                <a:latin typeface="TrebuchetMS-Italic"/>
              </a:rPr>
              <a:t>- jei projekto vykdytojas neturi svetainės ar </a:t>
            </a:r>
            <a:r>
              <a:rPr lang="lt-LT" sz="1800" b="0" i="1" u="none" strike="noStrike" baseline="0" dirty="0" err="1">
                <a:solidFill>
                  <a:srgbClr val="292459"/>
                </a:solidFill>
                <a:latin typeface="TrebuchetMS-Italic"/>
              </a:rPr>
              <a:t>soc</a:t>
            </a:r>
            <a:r>
              <a:rPr lang="lt-LT" sz="1800" b="0" i="1" u="none" strike="noStrike" baseline="0" dirty="0">
                <a:solidFill>
                  <a:srgbClr val="292459"/>
                </a:solidFill>
                <a:latin typeface="TrebuchetMS-Italic"/>
              </a:rPr>
              <a:t>. tinklo, informacija paskelbiama partnerių</a:t>
            </a:r>
          </a:p>
          <a:p>
            <a:pPr algn="l"/>
            <a:r>
              <a:rPr lang="pt-BR" sz="1800" b="0" i="1" u="none" strike="noStrike" baseline="0" dirty="0">
                <a:solidFill>
                  <a:srgbClr val="292459"/>
                </a:solidFill>
                <a:latin typeface="TrebuchetMS-Italic"/>
              </a:rPr>
              <a:t>svetainėje ir socialiniuose tinkluose. Tai gali būti ir su projekto vykdytojų susijusių institucijų</a:t>
            </a:r>
          </a:p>
          <a:p>
            <a:pPr algn="l"/>
            <a:r>
              <a:rPr lang="lt-LT" sz="1800" b="0" i="1" u="none" strike="noStrike" baseline="0" dirty="0">
                <a:solidFill>
                  <a:srgbClr val="292459"/>
                </a:solidFill>
                <a:latin typeface="TrebuchetMS-Italic"/>
              </a:rPr>
              <a:t>(pvz. steigėjų) socialinių tinklų platformos.</a:t>
            </a:r>
          </a:p>
          <a:p>
            <a:pPr algn="l"/>
            <a:r>
              <a:rPr lang="lt-LT" sz="1800" b="0" i="1" u="none" strike="noStrike" baseline="0" dirty="0">
                <a:solidFill>
                  <a:srgbClr val="292459"/>
                </a:solidFill>
                <a:latin typeface="TrebuchetMS-Italic"/>
              </a:rPr>
              <a:t>** Fizinės investicijos – tai fiziškai įgyvendinamos, materialios ir apčiuopiamos projekto veiklos,</a:t>
            </a:r>
          </a:p>
          <a:p>
            <a:pPr algn="l"/>
            <a:r>
              <a:rPr lang="lt-LT" sz="1800" b="0" i="1" u="none" strike="noStrike" baseline="0" dirty="0">
                <a:solidFill>
                  <a:srgbClr val="292459"/>
                </a:solidFill>
                <a:latin typeface="TrebuchetMS-Italic"/>
              </a:rPr>
              <a:t>kurias įgyvendinant yra vykdomi statybos, rekonstrukcijos (atnaujinimo) ar kiti infrastruktūros</a:t>
            </a:r>
          </a:p>
          <a:p>
            <a:pPr algn="l"/>
            <a:r>
              <a:rPr lang="lt-LT" sz="1800" b="0" i="1" u="none" strike="noStrike" baseline="0" dirty="0">
                <a:solidFill>
                  <a:srgbClr val="292459"/>
                </a:solidFill>
                <a:latin typeface="TrebuchetMS-Italic"/>
              </a:rPr>
              <a:t>darbai ir/arba įsigyjama įranga, būtini projekto tikslams pasiekti.</a:t>
            </a:r>
          </a:p>
          <a:p>
            <a:pPr algn="l"/>
            <a:r>
              <a:rPr lang="lt-LT" sz="1800" b="0" i="1" u="none" strike="noStrike" baseline="0" dirty="0">
                <a:solidFill>
                  <a:srgbClr val="292459"/>
                </a:solidFill>
                <a:latin typeface="TrebuchetMS-Italic"/>
              </a:rPr>
              <a:t>! - JPPV atveju 20 d. d. terminas taikomas nuo informacijos apie atrankos rezultatus gavimo dienos.</a:t>
            </a:r>
          </a:p>
          <a:p>
            <a:pPr algn="l"/>
            <a:r>
              <a:rPr lang="lt-LT" sz="1800" b="0" i="1" u="none" strike="noStrike" baseline="0" dirty="0">
                <a:solidFill>
                  <a:srgbClr val="292459"/>
                </a:solidFill>
                <a:latin typeface="TrebuchetMS-Italic"/>
              </a:rPr>
              <a:t>*** taikoma, kai finansuojama iš Europos regioninės plėtros fondo, Sanglaudos fondo ar plano</a:t>
            </a:r>
          </a:p>
          <a:p>
            <a:pPr algn="l"/>
            <a:r>
              <a:rPr lang="lt-LT" sz="1800" b="0" i="1" u="none" strike="noStrike" baseline="0" dirty="0">
                <a:solidFill>
                  <a:srgbClr val="292459"/>
                </a:solidFill>
                <a:latin typeface="TrebuchetMS-Italic"/>
              </a:rPr>
              <a:t>„naujos kartos Lietuva“ lėšų bei tada, kai projekto vertė viršija 500 tūkst. Eur – finansuojama</a:t>
            </a:r>
          </a:p>
          <a:p>
            <a:pPr algn="l"/>
            <a:r>
              <a:rPr lang="lt-LT" sz="1800" b="0" i="1" u="none" strike="noStrike" baseline="0" dirty="0">
                <a:solidFill>
                  <a:srgbClr val="292459"/>
                </a:solidFill>
                <a:latin typeface="TrebuchetMS-Italic"/>
              </a:rPr>
              <a:t>Europos socialinio fondo + lėšomis ir bendra projekto vertė viršija 100 tūkst. Eur.</a:t>
            </a:r>
          </a:p>
          <a:p>
            <a:pPr algn="l"/>
            <a:r>
              <a:rPr lang="lt-LT" sz="1800" b="0" i="1" u="none" strike="noStrike" baseline="0" dirty="0">
                <a:solidFill>
                  <a:srgbClr val="292459"/>
                </a:solidFill>
                <a:latin typeface="TrebuchetMS-Italic"/>
              </a:rPr>
              <a:t>****Strateginės svarbos projektai – tai valstybei svarbūs ekonominę ar strateginę reikšmę nacionaliniam</a:t>
            </a:r>
          </a:p>
          <a:p>
            <a:pPr algn="l"/>
            <a:r>
              <a:rPr lang="lt-LT" sz="1800" b="0" i="1" u="none" strike="noStrike" baseline="0" dirty="0">
                <a:solidFill>
                  <a:srgbClr val="292459"/>
                </a:solidFill>
                <a:latin typeface="TrebuchetMS-Italic"/>
              </a:rPr>
              <a:t>saugumui turintys energetikos infrastruktūros, transporto infrastruktūros ar krašto</a:t>
            </a:r>
          </a:p>
          <a:p>
            <a:pPr algn="l"/>
            <a:r>
              <a:rPr lang="lt-LT" sz="1800" b="0" i="1" u="none" strike="noStrike" baseline="0" dirty="0">
                <a:solidFill>
                  <a:srgbClr val="292459"/>
                </a:solidFill>
                <a:latin typeface="TrebuchetMS-Italic"/>
              </a:rPr>
              <a:t>apsaugos sričių projektai.</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24</a:t>
            </a:fld>
            <a:endParaRPr lang="et-EE"/>
          </a:p>
        </p:txBody>
      </p:sp>
    </p:spTree>
    <p:extLst>
      <p:ext uri="{BB962C8B-B14F-4D97-AF65-F5344CB8AC3E}">
        <p14:creationId xmlns:p14="http://schemas.microsoft.com/office/powerpoint/2010/main" val="2232371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effectLst/>
                <a:latin typeface="Times New Roman" panose="02020603050405020304" pitchFamily="18" charset="0"/>
                <a:ea typeface="Times New Roman" panose="02020603050405020304" pitchFamily="18" charset="0"/>
              </a:rPr>
              <a:t>341.2.V</a:t>
            </a:r>
            <a:r>
              <a:rPr lang="lt-LT" sz="1800" dirty="0">
                <a:effectLst/>
                <a:latin typeface="Times New Roman" panose="02020603050405020304" pitchFamily="18" charset="0"/>
                <a:ea typeface="Times New Roman" panose="02020603050405020304" pitchFamily="18" charset="0"/>
              </a:rPr>
              <a:t>isuomenei ar </a:t>
            </a:r>
            <a:r>
              <a:rPr lang="lt-LT" sz="1800" dirty="0">
                <a:solidFill>
                  <a:srgbClr val="000000"/>
                </a:solidFill>
                <a:effectLst/>
                <a:latin typeface="Times New Roman" panose="02020603050405020304" pitchFamily="18" charset="0"/>
                <a:ea typeface="Times New Roman" panose="02020603050405020304" pitchFamily="18" charset="0"/>
              </a:rPr>
              <a:t>projekto </a:t>
            </a:r>
            <a:r>
              <a:rPr lang="lt-LT" sz="1800" dirty="0">
                <a:effectLst/>
                <a:latin typeface="Times New Roman" panose="02020603050405020304" pitchFamily="18" charset="0"/>
                <a:ea typeface="Times New Roman" panose="02020603050405020304" pitchFamily="18" charset="0"/>
              </a:rPr>
              <a:t>dalyviams skirtuose dokumentuose</a:t>
            </a:r>
            <a:r>
              <a:rPr lang="lt-LT" sz="1800" dirty="0">
                <a:solidFill>
                  <a:srgbClr val="000000"/>
                </a:solidFill>
                <a:effectLst/>
                <a:latin typeface="Times New Roman" panose="02020603050405020304" pitchFamily="18" charset="0"/>
                <a:ea typeface="Times New Roman" panose="02020603050405020304" pitchFamily="18" charset="0"/>
              </a:rPr>
              <a:t>, susijusiuose su projekto įgyvendinimu,</a:t>
            </a:r>
            <a:r>
              <a:rPr lang="lt-LT" sz="1800" dirty="0">
                <a:effectLst/>
                <a:latin typeface="Times New Roman" panose="02020603050405020304" pitchFamily="18" charset="0"/>
                <a:ea typeface="Times New Roman" panose="02020603050405020304" pitchFamily="18" charset="0"/>
              </a:rPr>
              <a:t> aiškiai </a:t>
            </a:r>
            <a:r>
              <a:rPr lang="lt-LT" sz="1800" dirty="0">
                <a:solidFill>
                  <a:srgbClr val="000000"/>
                </a:solidFill>
                <a:effectLst/>
                <a:latin typeface="Times New Roman" panose="02020603050405020304" pitchFamily="18" charset="0"/>
                <a:ea typeface="Times New Roman" panose="02020603050405020304" pitchFamily="18" charset="0"/>
              </a:rPr>
              <a:t>pateikiama informacija </a:t>
            </a:r>
            <a:r>
              <a:rPr lang="lt-LT" sz="1800" dirty="0">
                <a:effectLst/>
                <a:latin typeface="Times New Roman" panose="02020603050405020304" pitchFamily="18" charset="0"/>
                <a:ea typeface="Times New Roman" panose="02020603050405020304" pitchFamily="18" charset="0"/>
              </a:rPr>
              <a:t>apie gautą ES finansavimą</a:t>
            </a:r>
            <a:r>
              <a:rPr lang="lt-LT" sz="1800" dirty="0">
                <a:solidFill>
                  <a:srgbClr val="000000"/>
                </a:solidFill>
                <a:effectLst/>
                <a:latin typeface="Times New Roman" panose="02020603050405020304" pitchFamily="18" charset="0"/>
                <a:ea typeface="Times New Roman" panose="02020603050405020304" pitchFamily="18" charset="0"/>
              </a:rPr>
              <a:t>, o </a:t>
            </a:r>
            <a:r>
              <a:rPr lang="lt-LT" sz="1800" dirty="0">
                <a:effectLst/>
                <a:latin typeface="Times New Roman" panose="02020603050405020304" pitchFamily="18" charset="0"/>
                <a:ea typeface="Times New Roman" panose="02020603050405020304" pitchFamily="18" charset="0"/>
              </a:rPr>
              <a:t>komunikacijos medžiagoje, </a:t>
            </a:r>
            <a:r>
              <a:rPr lang="lt-LT" sz="1800" dirty="0">
                <a:solidFill>
                  <a:srgbClr val="000000"/>
                </a:solidFill>
                <a:effectLst/>
                <a:latin typeface="Times New Roman" panose="02020603050405020304" pitchFamily="18" charset="0"/>
                <a:ea typeface="Times New Roman" panose="02020603050405020304" pitchFamily="18" charset="0"/>
              </a:rPr>
              <a:t>su</a:t>
            </a:r>
            <a:r>
              <a:rPr lang="lt-LT" sz="1800" dirty="0">
                <a:effectLst/>
                <a:latin typeface="Times New Roman" panose="02020603050405020304" pitchFamily="18" charset="0"/>
                <a:ea typeface="Times New Roman" panose="02020603050405020304" pitchFamily="18" charset="0"/>
              </a:rPr>
              <a:t>sijusi</a:t>
            </a:r>
            <a:r>
              <a:rPr lang="lt-LT" sz="1800" dirty="0">
                <a:solidFill>
                  <a:srgbClr val="000000"/>
                </a:solidFill>
                <a:effectLst/>
                <a:latin typeface="Times New Roman" panose="02020603050405020304" pitchFamily="18" charset="0"/>
                <a:ea typeface="Times New Roman" panose="02020603050405020304" pitchFamily="18" charset="0"/>
              </a:rPr>
              <a:t>oje su ES investicijų viešinimu,</a:t>
            </a:r>
            <a:r>
              <a:rPr lang="lt-LT" sz="1800" dirty="0">
                <a:effectLst/>
                <a:latin typeface="Times New Roman" panose="02020603050405020304" pitchFamily="18" charset="0"/>
                <a:ea typeface="Times New Roman" panose="02020603050405020304" pitchFamily="18" charset="0"/>
              </a:rPr>
              <a:t> aiškiai </a:t>
            </a:r>
            <a:r>
              <a:rPr lang="lt-LT" sz="1800" dirty="0">
                <a:solidFill>
                  <a:srgbClr val="000000"/>
                </a:solidFill>
                <a:effectLst/>
                <a:latin typeface="Times New Roman" panose="02020603050405020304" pitchFamily="18" charset="0"/>
                <a:ea typeface="Times New Roman" panose="02020603050405020304" pitchFamily="18" charset="0"/>
              </a:rPr>
              <a:t>pateikiama informacija </a:t>
            </a:r>
            <a:r>
              <a:rPr lang="lt-LT" sz="1800" dirty="0">
                <a:effectLst/>
                <a:latin typeface="Times New Roman" panose="02020603050405020304" pitchFamily="18" charset="0"/>
                <a:ea typeface="Times New Roman" panose="02020603050405020304" pitchFamily="18" charset="0"/>
              </a:rPr>
              <a:t>apie ES </a:t>
            </a:r>
            <a:r>
              <a:rPr lang="lt-LT" sz="1800" dirty="0">
                <a:solidFill>
                  <a:srgbClr val="000000"/>
                </a:solidFill>
                <a:effectLst/>
                <a:latin typeface="Times New Roman" panose="02020603050405020304" pitchFamily="18" charset="0"/>
                <a:ea typeface="Times New Roman" panose="02020603050405020304" pitchFamily="18" charset="0"/>
              </a:rPr>
              <a:t>indėlį ir naudą. Šis reikalavimas taikomas visiems projektams.</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25</a:t>
            </a:fld>
            <a:endParaRPr lang="et-EE"/>
          </a:p>
        </p:txBody>
      </p:sp>
    </p:spTree>
    <p:extLst>
      <p:ext uri="{BB962C8B-B14F-4D97-AF65-F5344CB8AC3E}">
        <p14:creationId xmlns:p14="http://schemas.microsoft.com/office/powerpoint/2010/main" val="1532854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26</a:t>
            </a:fld>
            <a:endParaRPr lang="et-EE"/>
          </a:p>
        </p:txBody>
      </p:sp>
    </p:spTree>
    <p:extLst>
      <p:ext uri="{BB962C8B-B14F-4D97-AF65-F5344CB8AC3E}">
        <p14:creationId xmlns:p14="http://schemas.microsoft.com/office/powerpoint/2010/main" val="57468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787A8-3F03-2F0A-A43C-9A80FABD4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DEF2B-66A1-F854-1B76-6E986B32A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68120-B3CD-566B-305F-3099C001A78D}"/>
              </a:ext>
            </a:extLst>
          </p:cNvPr>
          <p:cNvSpPr>
            <a:spLocks noGrp="1"/>
          </p:cNvSpPr>
          <p:nvPr>
            <p:ph type="body" idx="1"/>
          </p:nvPr>
        </p:nvSpPr>
        <p:spPr/>
        <p:txBody>
          <a:bodyPr/>
          <a:lstStyle/>
          <a:p>
            <a:pPr algn="l"/>
            <a:endParaRPr lang="lt-LT" dirty="0"/>
          </a:p>
        </p:txBody>
      </p:sp>
      <p:sp>
        <p:nvSpPr>
          <p:cNvPr id="4" name="Slide Number Placeholder 3">
            <a:extLst>
              <a:ext uri="{FF2B5EF4-FFF2-40B4-BE49-F238E27FC236}">
                <a16:creationId xmlns:a16="http://schemas.microsoft.com/office/drawing/2014/main" id="{F4BE8ABB-D0EC-2B15-D8EC-7430F0FB338C}"/>
              </a:ext>
            </a:extLst>
          </p:cNvPr>
          <p:cNvSpPr>
            <a:spLocks noGrp="1"/>
          </p:cNvSpPr>
          <p:nvPr>
            <p:ph type="sldNum" sz="quarter" idx="5"/>
          </p:nvPr>
        </p:nvSpPr>
        <p:spPr/>
        <p:txBody>
          <a:bodyPr/>
          <a:lstStyle/>
          <a:p>
            <a:fld id="{3E9D3BCF-75C2-4A69-B9AB-E90655DDB40B}" type="slidenum">
              <a:rPr lang="et-EE" smtClean="0"/>
              <a:t>27</a:t>
            </a:fld>
            <a:endParaRPr lang="et-EE"/>
          </a:p>
        </p:txBody>
      </p:sp>
    </p:spTree>
    <p:extLst>
      <p:ext uri="{BB962C8B-B14F-4D97-AF65-F5344CB8AC3E}">
        <p14:creationId xmlns:p14="http://schemas.microsoft.com/office/powerpoint/2010/main" val="1805931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Kaip ir stendas, kaip ir Tvaru, </a:t>
            </a:r>
            <a:r>
              <a:rPr lang="lt-LT"/>
              <a:t>kaip ir vieša</a:t>
            </a:r>
            <a:r>
              <a:rPr lang="lt-LT" dirty="0"/>
              <a:t>, bet netinkama </a:t>
            </a:r>
            <a:r>
              <a:rPr lang="lt-LT" dirty="0">
                <a:sym typeface="Wingdings" panose="05000000000000000000" pitchFamily="2" charset="2"/>
              </a:rPr>
              <a:t></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29</a:t>
            </a:fld>
            <a:endParaRPr lang="et-EE"/>
          </a:p>
        </p:txBody>
      </p:sp>
    </p:spTree>
    <p:extLst>
      <p:ext uri="{BB962C8B-B14F-4D97-AF65-F5344CB8AC3E}">
        <p14:creationId xmlns:p14="http://schemas.microsoft.com/office/powerpoint/2010/main" val="190960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Kaip ir stendas, kaip ir Tvaru, </a:t>
            </a:r>
            <a:r>
              <a:rPr lang="lt-LT"/>
              <a:t>kaip ir vieša</a:t>
            </a:r>
            <a:r>
              <a:rPr lang="lt-LT" dirty="0"/>
              <a:t>, bet netinkama </a:t>
            </a:r>
            <a:r>
              <a:rPr lang="lt-LT" dirty="0">
                <a:sym typeface="Wingdings" panose="05000000000000000000" pitchFamily="2" charset="2"/>
              </a:rPr>
              <a:t></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30</a:t>
            </a:fld>
            <a:endParaRPr lang="et-EE"/>
          </a:p>
        </p:txBody>
      </p:sp>
    </p:spTree>
    <p:extLst>
      <p:ext uri="{BB962C8B-B14F-4D97-AF65-F5344CB8AC3E}">
        <p14:creationId xmlns:p14="http://schemas.microsoft.com/office/powerpoint/2010/main" val="3055681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88AC1-BEA5-25EC-51CD-4F912DB07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A78A2-BD25-CC19-F8D7-4409FF044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98A69-1031-506A-0E56-6AFFB4D31362}"/>
              </a:ext>
            </a:extLst>
          </p:cNvPr>
          <p:cNvSpPr>
            <a:spLocks noGrp="1"/>
          </p:cNvSpPr>
          <p:nvPr>
            <p:ph type="body" idx="1"/>
          </p:nvPr>
        </p:nvSpPr>
        <p:spPr/>
        <p:txBody>
          <a:bodyPr/>
          <a:lstStyle/>
          <a:p>
            <a:r>
              <a:rPr lang="lt-LT" dirty="0"/>
              <a:t>Kaip ir stendas, kaip ir Tvaru, kaip ir vieša, bet netinkama </a:t>
            </a:r>
            <a:r>
              <a:rPr lang="lt-LT" dirty="0">
                <a:sym typeface="Wingdings" panose="05000000000000000000" pitchFamily="2" charset="2"/>
              </a:rPr>
              <a:t></a:t>
            </a:r>
            <a:endParaRPr lang="lt-LT" dirty="0"/>
          </a:p>
        </p:txBody>
      </p:sp>
      <p:sp>
        <p:nvSpPr>
          <p:cNvPr id="4" name="Slide Number Placeholder 3">
            <a:extLst>
              <a:ext uri="{FF2B5EF4-FFF2-40B4-BE49-F238E27FC236}">
                <a16:creationId xmlns:a16="http://schemas.microsoft.com/office/drawing/2014/main" id="{79A97377-1F5D-DB22-C594-A05773D54996}"/>
              </a:ext>
            </a:extLst>
          </p:cNvPr>
          <p:cNvSpPr>
            <a:spLocks noGrp="1"/>
          </p:cNvSpPr>
          <p:nvPr>
            <p:ph type="sldNum" sz="quarter" idx="5"/>
          </p:nvPr>
        </p:nvSpPr>
        <p:spPr/>
        <p:txBody>
          <a:bodyPr/>
          <a:lstStyle/>
          <a:p>
            <a:fld id="{3E9D3BCF-75C2-4A69-B9AB-E90655DDB40B}" type="slidenum">
              <a:rPr lang="et-EE" smtClean="0"/>
              <a:t>31</a:t>
            </a:fld>
            <a:endParaRPr lang="et-EE"/>
          </a:p>
        </p:txBody>
      </p:sp>
    </p:spTree>
    <p:extLst>
      <p:ext uri="{BB962C8B-B14F-4D97-AF65-F5344CB8AC3E}">
        <p14:creationId xmlns:p14="http://schemas.microsoft.com/office/powerpoint/2010/main" val="1575688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02E76-45E4-5502-C5BE-C15B027F8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57B75-CE3E-BE98-75D3-76FFA259F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6A34F-E67F-0B32-666D-E3A5028F0D5E}"/>
              </a:ext>
            </a:extLst>
          </p:cNvPr>
          <p:cNvSpPr>
            <a:spLocks noGrp="1"/>
          </p:cNvSpPr>
          <p:nvPr>
            <p:ph type="body" idx="1"/>
          </p:nvPr>
        </p:nvSpPr>
        <p:spPr/>
        <p:txBody>
          <a:bodyPr/>
          <a:lstStyle/>
          <a:p>
            <a:r>
              <a:rPr lang="lt-LT" dirty="0"/>
              <a:t>Kaip ir stendas, kaip ir Tvaru, </a:t>
            </a:r>
            <a:r>
              <a:rPr lang="lt-LT"/>
              <a:t>kaip ir vieša</a:t>
            </a:r>
            <a:r>
              <a:rPr lang="lt-LT" dirty="0"/>
              <a:t>, bet netinkama </a:t>
            </a:r>
            <a:r>
              <a:rPr lang="lt-LT" dirty="0">
                <a:sym typeface="Wingdings" panose="05000000000000000000" pitchFamily="2" charset="2"/>
              </a:rPr>
              <a:t></a:t>
            </a:r>
            <a:endParaRPr lang="lt-LT" dirty="0"/>
          </a:p>
        </p:txBody>
      </p:sp>
      <p:sp>
        <p:nvSpPr>
          <p:cNvPr id="4" name="Slide Number Placeholder 3">
            <a:extLst>
              <a:ext uri="{FF2B5EF4-FFF2-40B4-BE49-F238E27FC236}">
                <a16:creationId xmlns:a16="http://schemas.microsoft.com/office/drawing/2014/main" id="{DFF7776C-3E6C-8604-E17D-959FB6D3A6D4}"/>
              </a:ext>
            </a:extLst>
          </p:cNvPr>
          <p:cNvSpPr>
            <a:spLocks noGrp="1"/>
          </p:cNvSpPr>
          <p:nvPr>
            <p:ph type="sldNum" sz="quarter" idx="5"/>
          </p:nvPr>
        </p:nvSpPr>
        <p:spPr/>
        <p:txBody>
          <a:bodyPr/>
          <a:lstStyle/>
          <a:p>
            <a:fld id="{3E9D3BCF-75C2-4A69-B9AB-E90655DDB40B}" type="slidenum">
              <a:rPr lang="et-EE" smtClean="0"/>
              <a:t>32</a:t>
            </a:fld>
            <a:endParaRPr lang="et-EE"/>
          </a:p>
        </p:txBody>
      </p:sp>
    </p:spTree>
    <p:extLst>
      <p:ext uri="{BB962C8B-B14F-4D97-AF65-F5344CB8AC3E}">
        <p14:creationId xmlns:p14="http://schemas.microsoft.com/office/powerpoint/2010/main" val="64775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PAFT </a:t>
            </a:r>
            <a:r>
              <a:rPr lang="lt-LT" sz="1800" dirty="0">
                <a:solidFill>
                  <a:srgbClr val="000000"/>
                </a:solidFill>
                <a:effectLst/>
                <a:latin typeface="Times New Roman" panose="02020603050405020304" pitchFamily="18" charset="0"/>
                <a:ea typeface="Times New Roman" panose="02020603050405020304" pitchFamily="18" charset="0"/>
              </a:rPr>
              <a:t>340. Projekto vykdytojas, partneris ir JP projekto vykdytojas, įgyvendindami informavimo apie projektą veiklą ar kitas komunikacijos veiklas, susijusias su ES finansavimu, visuomenei, žiniasklaidai ir kitoms tikslinėms auditorijoms turi pranešti apie ES finansavimą taip, kaip nurodyta EK leidinyje „ES emblemos naudojimas vykdant 2021–2027 m. ES programas“ (leidinys skelbiamas adresu</a:t>
            </a:r>
            <a:r>
              <a:rPr lang="lt-LT" sz="1800" i="1" dirty="0">
                <a:solidFill>
                  <a:srgbClr val="000000"/>
                </a:solidFill>
                <a:effectLst/>
                <a:latin typeface="Times New Roman" panose="02020603050405020304" pitchFamily="18" charset="0"/>
                <a:ea typeface="Times New Roman" panose="02020603050405020304" pitchFamily="18" charset="0"/>
              </a:rPr>
              <a:t> 2021.esinvesticijos.lt/dokumentai/es-emblemos-naudojimas-vykdant-2021-2027-m-es-programas</a:t>
            </a:r>
            <a:r>
              <a:rPr lang="lt-LT" sz="1800" dirty="0">
                <a:solidFill>
                  <a:srgbClr val="000000"/>
                </a:solidFill>
                <a:effectLst/>
                <a:latin typeface="Times New Roman" panose="02020603050405020304" pitchFamily="18" charset="0"/>
                <a:ea typeface="Times New Roman" panose="02020603050405020304" pitchFamily="18" charset="0"/>
              </a:rPr>
              <a:t>), Finansų ministerijos leidinyje „ES investicijų stiliaus knyga“ ir CPVA leidinyje „Komunikacijos vadovas projektų vykdytojams“ (leidiniai skelbiami adresu</a:t>
            </a:r>
            <a:r>
              <a:rPr lang="lt-LT" sz="1800" i="1" dirty="0">
                <a:solidFill>
                  <a:srgbClr val="000000"/>
                </a:solidFill>
                <a:effectLst/>
                <a:latin typeface="Times New Roman" panose="02020603050405020304" pitchFamily="18" charset="0"/>
                <a:ea typeface="Times New Roman" panose="02020603050405020304" pitchFamily="18" charset="0"/>
              </a:rPr>
              <a:t> 2021.esinvesticijos.lt/igyvendinimas-1/</a:t>
            </a:r>
            <a:r>
              <a:rPr lang="lt-LT" sz="1800" i="1" dirty="0" err="1">
                <a:solidFill>
                  <a:srgbClr val="000000"/>
                </a:solidFill>
                <a:effectLst/>
                <a:latin typeface="Times New Roman" panose="02020603050405020304" pitchFamily="18" charset="0"/>
                <a:ea typeface="Times New Roman" panose="02020603050405020304" pitchFamily="18" charset="0"/>
              </a:rPr>
              <a:t>viesinimas</a:t>
            </a:r>
            <a:r>
              <a:rPr lang="lt-LT" sz="1800" i="1" dirty="0">
                <a:solidFill>
                  <a:srgbClr val="000000"/>
                </a:solidFill>
                <a:effectLst/>
                <a:latin typeface="Times New Roman" panose="02020603050405020304" pitchFamily="18" charset="0"/>
                <a:ea typeface="Times New Roman" panose="02020603050405020304" pitchFamily="18" charset="0"/>
              </a:rPr>
              <a:t>)</a:t>
            </a:r>
            <a:r>
              <a:rPr lang="lt-LT" sz="1800" dirty="0">
                <a:solidFill>
                  <a:srgbClr val="000000"/>
                </a:solidFill>
                <a:effectLst/>
                <a:latin typeface="Times New Roman" panose="02020603050405020304" pitchFamily="18" charset="0"/>
                <a:ea typeface="Times New Roman" panose="02020603050405020304" pitchFamily="18" charset="0"/>
              </a:rPr>
              <a:t>, t. y. privalomai panaudodami:</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a:t>
            </a:fld>
            <a:endParaRPr lang="et-EE"/>
          </a:p>
        </p:txBody>
      </p:sp>
    </p:spTree>
    <p:extLst>
      <p:ext uri="{BB962C8B-B14F-4D97-AF65-F5344CB8AC3E}">
        <p14:creationId xmlns:p14="http://schemas.microsoft.com/office/powerpoint/2010/main" val="2366335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960A3-AF47-F63B-E62F-F0C8B01CC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7D1D7-BD38-18BB-B04E-C688A551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AD3B5-DDEB-17C0-BB68-07C56B62EDD0}"/>
              </a:ext>
            </a:extLst>
          </p:cNvPr>
          <p:cNvSpPr>
            <a:spLocks noGrp="1"/>
          </p:cNvSpPr>
          <p:nvPr>
            <p:ph type="body" idx="1"/>
          </p:nvPr>
        </p:nvSpPr>
        <p:spPr/>
        <p:txBody>
          <a:bodyPr/>
          <a:lstStyle/>
          <a:p>
            <a:r>
              <a:rPr lang="lt-LT" dirty="0"/>
              <a:t>Kaip ir stendas, kaip ir Tvaru, </a:t>
            </a:r>
            <a:r>
              <a:rPr lang="lt-LT"/>
              <a:t>kaip ir vieša</a:t>
            </a:r>
            <a:r>
              <a:rPr lang="lt-LT" dirty="0"/>
              <a:t>, bet netinkama </a:t>
            </a:r>
            <a:r>
              <a:rPr lang="lt-LT" dirty="0">
                <a:sym typeface="Wingdings" panose="05000000000000000000" pitchFamily="2" charset="2"/>
              </a:rPr>
              <a:t></a:t>
            </a:r>
            <a:endParaRPr lang="lt-LT" dirty="0"/>
          </a:p>
        </p:txBody>
      </p:sp>
      <p:sp>
        <p:nvSpPr>
          <p:cNvPr id="4" name="Slide Number Placeholder 3">
            <a:extLst>
              <a:ext uri="{FF2B5EF4-FFF2-40B4-BE49-F238E27FC236}">
                <a16:creationId xmlns:a16="http://schemas.microsoft.com/office/drawing/2014/main" id="{4958A18D-5909-E5FD-A4AF-187CB13A309E}"/>
              </a:ext>
            </a:extLst>
          </p:cNvPr>
          <p:cNvSpPr>
            <a:spLocks noGrp="1"/>
          </p:cNvSpPr>
          <p:nvPr>
            <p:ph type="sldNum" sz="quarter" idx="5"/>
          </p:nvPr>
        </p:nvSpPr>
        <p:spPr/>
        <p:txBody>
          <a:bodyPr/>
          <a:lstStyle/>
          <a:p>
            <a:fld id="{3E9D3BCF-75C2-4A69-B9AB-E90655DDB40B}" type="slidenum">
              <a:rPr lang="et-EE" smtClean="0"/>
              <a:t>34</a:t>
            </a:fld>
            <a:endParaRPr lang="et-EE"/>
          </a:p>
        </p:txBody>
      </p:sp>
    </p:spTree>
    <p:extLst>
      <p:ext uri="{BB962C8B-B14F-4D97-AF65-F5344CB8AC3E}">
        <p14:creationId xmlns:p14="http://schemas.microsoft.com/office/powerpoint/2010/main" val="3514834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C67DD-DDE8-185A-38AC-A3EE316A4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494E8-D00A-568C-F2B4-A524FD2FA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7AD9A-2289-2362-A277-D14D82971C5E}"/>
              </a:ext>
            </a:extLst>
          </p:cNvPr>
          <p:cNvSpPr>
            <a:spLocks noGrp="1"/>
          </p:cNvSpPr>
          <p:nvPr>
            <p:ph type="body" idx="1"/>
          </p:nvPr>
        </p:nvSpPr>
        <p:spPr/>
        <p:txBody>
          <a:bodyPr/>
          <a:lstStyle/>
          <a:p>
            <a:r>
              <a:rPr lang="lt-LT" dirty="0"/>
              <a:t>Kaip ir stendas, kaip ir Tvaru, kaip ir vieša, bet netinkama </a:t>
            </a:r>
            <a:r>
              <a:rPr lang="lt-LT" dirty="0">
                <a:sym typeface="Wingdings" panose="05000000000000000000" pitchFamily="2" charset="2"/>
              </a:rPr>
              <a:t></a:t>
            </a:r>
            <a:endParaRPr lang="lt-LT" dirty="0"/>
          </a:p>
        </p:txBody>
      </p:sp>
      <p:sp>
        <p:nvSpPr>
          <p:cNvPr id="4" name="Slide Number Placeholder 3">
            <a:extLst>
              <a:ext uri="{FF2B5EF4-FFF2-40B4-BE49-F238E27FC236}">
                <a16:creationId xmlns:a16="http://schemas.microsoft.com/office/drawing/2014/main" id="{AED34243-57E8-30BF-AE53-B5CED6D8C9B2}"/>
              </a:ext>
            </a:extLst>
          </p:cNvPr>
          <p:cNvSpPr>
            <a:spLocks noGrp="1"/>
          </p:cNvSpPr>
          <p:nvPr>
            <p:ph type="sldNum" sz="quarter" idx="5"/>
          </p:nvPr>
        </p:nvSpPr>
        <p:spPr/>
        <p:txBody>
          <a:bodyPr/>
          <a:lstStyle/>
          <a:p>
            <a:fld id="{3E9D3BCF-75C2-4A69-B9AB-E90655DDB40B}" type="slidenum">
              <a:rPr lang="et-EE" smtClean="0"/>
              <a:t>35</a:t>
            </a:fld>
            <a:endParaRPr lang="et-EE"/>
          </a:p>
        </p:txBody>
      </p:sp>
    </p:spTree>
    <p:extLst>
      <p:ext uri="{BB962C8B-B14F-4D97-AF65-F5344CB8AC3E}">
        <p14:creationId xmlns:p14="http://schemas.microsoft.com/office/powerpoint/2010/main" val="5153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gn="just">
              <a:tabLst>
                <a:tab pos="540385" algn="l"/>
                <a:tab pos="900430" algn="l"/>
              </a:tabLst>
            </a:pPr>
            <a:r>
              <a:rPr lang="lt-LT" sz="1800" dirty="0">
                <a:solidFill>
                  <a:srgbClr val="000000"/>
                </a:solidFill>
                <a:effectLst/>
                <a:latin typeface="Times New Roman" panose="02020603050405020304" pitchFamily="18" charset="0"/>
                <a:ea typeface="Times New Roman" panose="02020603050405020304" pitchFamily="18" charset="0"/>
              </a:rPr>
              <a:t>341.3.	</a:t>
            </a:r>
            <a:r>
              <a:rPr lang="lt-LT" sz="1800" dirty="0">
                <a:effectLst/>
                <a:latin typeface="Times New Roman" panose="02020603050405020304" pitchFamily="18" charset="0"/>
                <a:ea typeface="Times New Roman" panose="02020603050405020304" pitchFamily="18" charset="0"/>
              </a:rPr>
              <a:t>Kai projektas, </a:t>
            </a:r>
            <a:r>
              <a:rPr lang="lt-LT" sz="1800" dirty="0">
                <a:solidFill>
                  <a:srgbClr val="000000"/>
                </a:solidFill>
                <a:effectLst/>
                <a:latin typeface="Times New Roman" panose="02020603050405020304" pitchFamily="18" charset="0"/>
                <a:ea typeface="Times New Roman" panose="02020603050405020304" pitchFamily="18" charset="0"/>
              </a:rPr>
              <a:t>susijęs su fizinėmis investicijomis, pradedamas įgyvendinti</a:t>
            </a:r>
            <a:r>
              <a:rPr lang="lt-LT" sz="1800" dirty="0">
                <a:effectLst/>
                <a:latin typeface="Times New Roman" panose="02020603050405020304" pitchFamily="18" charset="0"/>
                <a:ea typeface="Times New Roman" panose="02020603050405020304" pitchFamily="18" charset="0"/>
              </a:rPr>
              <a:t> </a:t>
            </a:r>
            <a:r>
              <a:rPr lang="lt-LT" sz="1800" dirty="0">
                <a:solidFill>
                  <a:srgbClr val="000000"/>
                </a:solidFill>
                <a:effectLst/>
                <a:latin typeface="Times New Roman" panose="02020603050405020304" pitchFamily="18" charset="0"/>
                <a:ea typeface="Times New Roman" panose="02020603050405020304" pitchFamily="18" charset="0"/>
              </a:rPr>
              <a:t>arba nupirkta įranga</a:t>
            </a:r>
            <a:r>
              <a:rPr lang="lt-LT" sz="1800" dirty="0">
                <a:effectLst/>
                <a:latin typeface="Times New Roman" panose="02020603050405020304" pitchFamily="18" charset="0"/>
                <a:ea typeface="Times New Roman" panose="02020603050405020304" pitchFamily="18" charset="0"/>
              </a:rPr>
              <a:t> </a:t>
            </a:r>
            <a:r>
              <a:rPr lang="lt-LT" sz="1800" dirty="0">
                <a:solidFill>
                  <a:srgbClr val="000000"/>
                </a:solidFill>
                <a:effectLst/>
                <a:latin typeface="Times New Roman" panose="02020603050405020304" pitchFamily="18" charset="0"/>
                <a:ea typeface="Times New Roman" panose="02020603050405020304" pitchFamily="18" charset="0"/>
              </a:rPr>
              <a:t>sumontuojama </a:t>
            </a:r>
            <a:r>
              <a:rPr lang="lt-LT" sz="1800" dirty="0">
                <a:effectLst/>
                <a:latin typeface="Times New Roman" panose="02020603050405020304" pitchFamily="18" charset="0"/>
                <a:ea typeface="Times New Roman" panose="02020603050405020304" pitchFamily="18" charset="0"/>
              </a:rPr>
              <a:t>visuomenei gerai matomoje vietoje (pavyzdžiui, prie pagrindinio įėjimo į pastatą ar organizacijos vestibiulyje), </a:t>
            </a:r>
            <a:r>
              <a:rPr lang="lt-LT" sz="1800" dirty="0">
                <a:solidFill>
                  <a:srgbClr val="000000"/>
                </a:solidFill>
                <a:effectLst/>
                <a:latin typeface="Times New Roman" panose="02020603050405020304" pitchFamily="18" charset="0"/>
                <a:ea typeface="Times New Roman" panose="02020603050405020304" pitchFamily="18" charset="0"/>
              </a:rPr>
              <a:t>viešai pakabinama ar pastatoma nuolatinė informacinė lentelė arba stendas</a:t>
            </a:r>
            <a:r>
              <a:rPr lang="lt-LT" sz="1800" dirty="0">
                <a:effectLst/>
                <a:latin typeface="Times New Roman" panose="02020603050405020304" pitchFamily="18" charset="0"/>
                <a:ea typeface="Times New Roman" panose="02020603050405020304" pitchFamily="18" charset="0"/>
              </a:rPr>
              <a:t>. Šią priemonę įgyvendinti būtina, kai:</a:t>
            </a:r>
          </a:p>
          <a:p>
            <a:pPr indent="450215" algn="just">
              <a:tabLst>
                <a:tab pos="540385" algn="l"/>
                <a:tab pos="900430" algn="l"/>
              </a:tabLst>
            </a:pPr>
            <a:r>
              <a:rPr lang="lt-LT" sz="1800" dirty="0">
                <a:solidFill>
                  <a:srgbClr val="000000"/>
                </a:solidFill>
                <a:effectLst/>
                <a:latin typeface="Times New Roman" panose="02020603050405020304" pitchFamily="18" charset="0"/>
                <a:ea typeface="Times New Roman" panose="02020603050405020304" pitchFamily="18" charset="0"/>
              </a:rPr>
              <a:t>341.3.1. ERPF, Sanglaudos fondo ar </a:t>
            </a:r>
            <a:r>
              <a:rPr lang="lt-LT" sz="1800" dirty="0">
                <a:effectLst/>
                <a:latin typeface="Times New Roman" panose="02020603050405020304" pitchFamily="18" charset="0"/>
                <a:ea typeface="Times New Roman" panose="02020603050405020304" pitchFamily="18" charset="0"/>
              </a:rPr>
              <a:t>EGADP</a:t>
            </a:r>
            <a:r>
              <a:rPr lang="lt-LT" sz="1800" dirty="0">
                <a:solidFill>
                  <a:srgbClr val="000000"/>
                </a:solidFill>
                <a:effectLst/>
                <a:latin typeface="Times New Roman" panose="02020603050405020304" pitchFamily="18" charset="0"/>
                <a:ea typeface="Times New Roman" panose="02020603050405020304" pitchFamily="18" charset="0"/>
              </a:rPr>
              <a:t> lėšomis finansuojamas projektas, kurio visos išlaidos viršija 500 000 (penkis šimtus tūkstančių) eurų;</a:t>
            </a:r>
            <a:endParaRPr lang="lt-LT" sz="1800" dirty="0">
              <a:effectLst/>
              <a:latin typeface="Times New Roman" panose="02020603050405020304" pitchFamily="18" charset="0"/>
              <a:ea typeface="Times New Roman" panose="02020603050405020304" pitchFamily="18" charset="0"/>
            </a:endParaRPr>
          </a:p>
          <a:p>
            <a:pPr indent="450215" algn="just"/>
            <a:r>
              <a:rPr lang="lt-LT" sz="1800" dirty="0">
                <a:solidFill>
                  <a:srgbClr val="000000"/>
                </a:solidFill>
                <a:effectLst/>
                <a:latin typeface="Times New Roman" panose="02020603050405020304" pitchFamily="18" charset="0"/>
                <a:ea typeface="Times New Roman" panose="02020603050405020304" pitchFamily="18" charset="0"/>
              </a:rPr>
              <a:t>341.3.2. ESF+, TPF lėšomis finansuojamas projektas, kurio visos išlaidos viršija 100 000 (vieną šimtą tūkstančių) eurų.</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D3BCF-75C2-4A69-B9AB-E90655DDB40B}"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t-E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04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ES emblema su atitinkamu teiginiu – privalomas ES investicijų programų informavimo apie projektą ir</a:t>
            </a:r>
          </a:p>
          <a:p>
            <a:r>
              <a:rPr lang="lt-LT" dirty="0"/>
              <a:t>ES fondų finansavimo naudos parodymo elementas, tad jis turi būti naudojamas visose informavimo</a:t>
            </a:r>
          </a:p>
          <a:p>
            <a:r>
              <a:rPr lang="lt-LT" dirty="0"/>
              <a:t>apie projektą priemonėse.</a:t>
            </a:r>
          </a:p>
          <a:p>
            <a:r>
              <a:rPr lang="lt-LT" dirty="0"/>
              <a:t>Visur rekomenduojame naudoti spalvotą ES emblemą su geltonomis žvaigždutėmis ir teiginiu. Visas</a:t>
            </a:r>
          </a:p>
          <a:p>
            <a:r>
              <a:rPr lang="lt-LT" dirty="0"/>
              <a:t>ES emblemos versijas galima parsisiųsti </a:t>
            </a:r>
            <a:r>
              <a:rPr lang="lt-LT" dirty="0" err="1"/>
              <a:t>esinvesticijos.lt</a:t>
            </a:r>
            <a:r>
              <a:rPr lang="lt-LT" dirty="0"/>
              <a:t> </a:t>
            </a:r>
          </a:p>
        </p:txBody>
      </p:sp>
      <p:sp>
        <p:nvSpPr>
          <p:cNvPr id="4" name="Slide Number Placeholder 3"/>
          <p:cNvSpPr>
            <a:spLocks noGrp="1"/>
          </p:cNvSpPr>
          <p:nvPr>
            <p:ph type="sldNum" sz="quarter" idx="5"/>
          </p:nvPr>
        </p:nvSpPr>
        <p:spPr/>
        <p:txBody>
          <a:bodyPr/>
          <a:lstStyle/>
          <a:p>
            <a:fld id="{3E9D3BCF-75C2-4A69-B9AB-E90655DDB40B}" type="slidenum">
              <a:rPr lang="et-EE" smtClean="0"/>
              <a:t>7</a:t>
            </a:fld>
            <a:endParaRPr lang="et-EE"/>
          </a:p>
        </p:txBody>
      </p:sp>
    </p:spTree>
    <p:extLst>
      <p:ext uri="{BB962C8B-B14F-4D97-AF65-F5344CB8AC3E}">
        <p14:creationId xmlns:p14="http://schemas.microsoft.com/office/powerpoint/2010/main" val="263422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latin typeface="Segoe UI" panose="020B0502040204020203" pitchFamily="34" charset="0"/>
              </a:rPr>
              <a:t>ES emblema su atitinkamu teiginiu turi būti matomi tituliniame puslapyje, jei svetainė kurta pagal projektą, finansuojamą ES lėšomis. Kitais atvejais informaciją apie įgyvendinamą projektą  gali būti pateikiama polapyje (pvz. „ES projektai“ ar „Apie projektą“ ir pan.). Polapyje taip pat yra būtina įdėti ES emblemą su atitinkamu teiginiu, kuri turi būti pranešimo ar polapio viršuje.</a:t>
            </a:r>
          </a:p>
          <a:p>
            <a:pPr algn="l"/>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9</a:t>
            </a:fld>
            <a:endParaRPr lang="et-EE"/>
          </a:p>
        </p:txBody>
      </p:sp>
    </p:spTree>
    <p:extLst>
      <p:ext uri="{BB962C8B-B14F-4D97-AF65-F5344CB8AC3E}">
        <p14:creationId xmlns:p14="http://schemas.microsoft.com/office/powerpoint/2010/main" val="221886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dirty="0">
                <a:solidFill>
                  <a:srgbClr val="000000"/>
                </a:solidFill>
                <a:latin typeface="Segoe UI" panose="020B0502040204020203" pitchFamily="34" charset="0"/>
              </a:rPr>
              <a:t>Žinutės yra paveikesnės ar geriau matomos, kai įrašas (tekstas) yra viešinamas kartu su nuotrauka, iliustracija ar kitu projektą atspindinčiu vizualu. Žinutė (įrašas) socialiniuose tinkluose turi būti aiški ir trumpa, papildanti </a:t>
            </a:r>
            <a:r>
              <a:rPr lang="lt-LT" sz="1800" dirty="0" err="1">
                <a:solidFill>
                  <a:srgbClr val="000000"/>
                </a:solidFill>
                <a:latin typeface="Segoe UI" panose="020B0502040204020203" pitchFamily="34" charset="0"/>
              </a:rPr>
              <a:t>vizualą</a:t>
            </a:r>
            <a:r>
              <a:rPr lang="lt-LT" sz="1800" dirty="0">
                <a:solidFill>
                  <a:srgbClr val="000000"/>
                </a:solidFill>
                <a:latin typeface="Segoe UI" panose="020B0502040204020203" pitchFamily="34" charset="0"/>
              </a:rPr>
              <a:t> (arba atvirkščiai). </a:t>
            </a:r>
          </a:p>
          <a:p>
            <a:endParaRPr lang="lt-LT" sz="1800" dirty="0">
              <a:solidFill>
                <a:srgbClr val="000000"/>
              </a:solidFill>
              <a:latin typeface="Segoe UI" panose="020B0502040204020203" pitchFamily="34" charset="0"/>
            </a:endParaRPr>
          </a:p>
          <a:p>
            <a:r>
              <a:rPr lang="lt-LT" sz="1800" dirty="0">
                <a:solidFill>
                  <a:srgbClr val="000000"/>
                </a:solidFill>
                <a:latin typeface="Segoe UI" panose="020B0502040204020203" pitchFamily="34" charset="0"/>
              </a:rPr>
              <a:t>galima padaryti į </a:t>
            </a:r>
            <a:r>
              <a:rPr lang="lt-LT" sz="1800" dirty="0" err="1">
                <a:solidFill>
                  <a:srgbClr val="000000"/>
                </a:solidFill>
                <a:latin typeface="Segoe UI" panose="020B0502040204020203" pitchFamily="34" charset="0"/>
              </a:rPr>
              <a:t>vizualą</a:t>
            </a:r>
            <a:r>
              <a:rPr lang="lt-LT" sz="1800" dirty="0">
                <a:solidFill>
                  <a:srgbClr val="000000"/>
                </a:solidFill>
                <a:latin typeface="Segoe UI" panose="020B0502040204020203" pitchFamily="34" charset="0"/>
              </a:rPr>
              <a:t> (pvz. nuotraukoje, koliaže ar pan.) įkomponuojant ES emblemą su atitinkamu teiginiu arba į tekstą įrašant tinkamas </a:t>
            </a:r>
            <a:r>
              <a:rPr lang="lt-LT" sz="1800" dirty="0" err="1">
                <a:solidFill>
                  <a:srgbClr val="000000"/>
                </a:solidFill>
                <a:latin typeface="Segoe UI" panose="020B0502040204020203" pitchFamily="34" charset="0"/>
              </a:rPr>
              <a:t>grotąžymes</a:t>
            </a:r>
            <a:r>
              <a:rPr lang="lt-LT" sz="1800" dirty="0">
                <a:solidFill>
                  <a:srgbClr val="000000"/>
                </a:solidFill>
                <a:latin typeface="Segoe UI" panose="020B0502040204020203" pitchFamily="34" charset="0"/>
              </a:rPr>
              <a:t> #finansuojaEuroposSąjunga,  #bendraifinansuojaEuroposSąjunga, #NaujosKartosLietuva, #NextGenerationEU)  Taip pat galima naudoti ir  papildomas </a:t>
            </a:r>
            <a:r>
              <a:rPr lang="lt-LT" sz="1800" dirty="0" err="1">
                <a:solidFill>
                  <a:srgbClr val="000000"/>
                </a:solidFill>
                <a:latin typeface="Segoe UI" panose="020B0502040204020203" pitchFamily="34" charset="0"/>
              </a:rPr>
              <a:t>grotąžymes</a:t>
            </a:r>
            <a:r>
              <a:rPr lang="lt-LT" sz="1800" dirty="0">
                <a:solidFill>
                  <a:srgbClr val="000000"/>
                </a:solidFill>
                <a:latin typeface="Segoe UI" panose="020B0502040204020203" pitchFamily="34" charset="0"/>
              </a:rPr>
              <a:t> ( pvz. #MESkuriamES, #InvesticijuPrograma, #ESinvesticijos).</a:t>
            </a:r>
          </a:p>
          <a:p>
            <a:endParaRPr lang="lt-LT" sz="1800" dirty="0">
              <a:solidFill>
                <a:srgbClr val="000000"/>
              </a:solidFill>
              <a:latin typeface="Segoe UI" panose="020B0502040204020203" pitchFamily="34" charset="0"/>
            </a:endParaRPr>
          </a:p>
          <a:p>
            <a:r>
              <a:rPr lang="lt-LT" sz="1800" dirty="0">
                <a:solidFill>
                  <a:srgbClr val="000000"/>
                </a:solidFill>
                <a:latin typeface="Segoe UI" panose="020B0502040204020203" pitchFamily="34" charset="0"/>
              </a:rPr>
              <a:t>Išnaudokite jau aktyvias, projekto tikslų siekimui aktualias paskyras. Jei matote poreikį, galite kurti ir atskirą paskyrą, tačiau įvertinkite jos gyvavimą: ar ji bus aktyvi pasibaigus projektui? Ar pasieks tikslinę auditoriją? Jei  kuriate naują, tik projektui skirtą, paskyrą, tai įvertinkite ar ji turės pakankamą kiekį sekėjų, kad užtikrintų sklaidą ir matomumą.</a:t>
            </a:r>
          </a:p>
          <a:p>
            <a:endParaRPr lang="lt-LT" sz="1800" dirty="0">
              <a:solidFill>
                <a:srgbClr val="000000"/>
              </a:solidFill>
              <a:latin typeface="Segoe UI" panose="020B0502040204020203" pitchFamily="34" charset="0"/>
            </a:endParaRPr>
          </a:p>
          <a:p>
            <a:endParaRPr lang="lt-LT" sz="1800" dirty="0">
              <a:solidFill>
                <a:prstClr val="black"/>
              </a:solidFill>
              <a:latin typeface="Segoe UI" panose="020B0502040204020203" pitchFamily="34" charset="0"/>
            </a:endParaRPr>
          </a:p>
          <a:p>
            <a:pPr algn="l"/>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10</a:t>
            </a:fld>
            <a:endParaRPr lang="et-EE"/>
          </a:p>
        </p:txBody>
      </p:sp>
    </p:spTree>
    <p:extLst>
      <p:ext uri="{BB962C8B-B14F-4D97-AF65-F5344CB8AC3E}">
        <p14:creationId xmlns:p14="http://schemas.microsoft.com/office/powerpoint/2010/main" val="7113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t-LT" sz="1800" b="0" i="0" u="none" strike="noStrike" baseline="0" dirty="0">
                <a:solidFill>
                  <a:srgbClr val="292459"/>
                </a:solidFill>
                <a:latin typeface="TrebuchetMS"/>
              </a:rPr>
              <a:t>Plakatuose pateikiama informacija:</a:t>
            </a:r>
          </a:p>
          <a:p>
            <a:pPr algn="l"/>
            <a:r>
              <a:rPr lang="pt-BR" sz="1800" b="0" i="0" u="none" strike="noStrike" baseline="0" dirty="0">
                <a:solidFill>
                  <a:srgbClr val="292459"/>
                </a:solidFill>
                <a:latin typeface="TrebuchetMS"/>
              </a:rPr>
              <a:t>1. Projekto pavadinimas / antraštė (trumpai,</a:t>
            </a:r>
          </a:p>
          <a:p>
            <a:pPr algn="l"/>
            <a:r>
              <a:rPr lang="lt-LT" sz="1800" b="0" i="0" u="none" strike="noStrike" baseline="0" dirty="0">
                <a:solidFill>
                  <a:srgbClr val="292459"/>
                </a:solidFill>
                <a:latin typeface="TrebuchetMS"/>
              </a:rPr>
              <a:t>pasakant esmę – iki 60 ženklų)</a:t>
            </a:r>
          </a:p>
          <a:p>
            <a:pPr algn="l"/>
            <a:r>
              <a:rPr lang="lt-LT" sz="1800" b="0" i="0" u="none" strike="noStrike" baseline="0" dirty="0">
                <a:solidFill>
                  <a:srgbClr val="292459"/>
                </a:solidFill>
                <a:latin typeface="TrebuchetMS"/>
              </a:rPr>
              <a:t>2. Investicijų programos logotipas</a:t>
            </a:r>
          </a:p>
          <a:p>
            <a:pPr algn="l"/>
            <a:r>
              <a:rPr lang="lt-LT" sz="1800" b="0" i="0" u="none" strike="noStrike" baseline="0" dirty="0">
                <a:solidFill>
                  <a:srgbClr val="292459"/>
                </a:solidFill>
                <a:latin typeface="TrebuchetMS"/>
              </a:rPr>
              <a:t>(ES emblema + teiginys)</a:t>
            </a:r>
          </a:p>
          <a:p>
            <a:pPr algn="l"/>
            <a:r>
              <a:rPr lang="it-IT" sz="1800" b="0" i="0" u="none" strike="noStrike" baseline="0" dirty="0">
                <a:solidFill>
                  <a:srgbClr val="292459"/>
                </a:solidFill>
                <a:latin typeface="TrebuchetMS"/>
              </a:rPr>
              <a:t>3. Kiti logotipai (galimi trys)</a:t>
            </a:r>
          </a:p>
          <a:p>
            <a:pPr algn="l"/>
            <a:r>
              <a:rPr lang="lt-LT" sz="1800" b="0" i="0" u="none" strike="noStrike" baseline="0" dirty="0">
                <a:solidFill>
                  <a:srgbClr val="292459"/>
                </a:solidFill>
                <a:latin typeface="TrebuchetMS"/>
              </a:rPr>
              <a:t>4. Projekto tikslas (aprašymas) (su nuorodos</a:t>
            </a:r>
          </a:p>
          <a:p>
            <a:pPr algn="l"/>
            <a:r>
              <a:rPr lang="fi-FI" sz="1800" b="0" i="0" u="none" strike="noStrike" baseline="0" dirty="0">
                <a:solidFill>
                  <a:srgbClr val="3193D1"/>
                </a:solidFill>
                <a:latin typeface="TrebuchetMS"/>
              </a:rPr>
              <a:t>https://esinvesticijos.lt/ </a:t>
            </a:r>
            <a:r>
              <a:rPr lang="fi-FI" sz="1800" b="0" i="0" u="none" strike="noStrike" baseline="0" dirty="0">
                <a:solidFill>
                  <a:srgbClr val="292459"/>
                </a:solidFill>
                <a:latin typeface="TrebuchetMS"/>
              </a:rPr>
              <a:t>pateikimu jei</a:t>
            </a:r>
          </a:p>
          <a:p>
            <a:pPr algn="l"/>
            <a:r>
              <a:rPr lang="lt-LT" sz="1800" b="0" i="0" u="none" strike="noStrike" baseline="0" dirty="0">
                <a:solidFill>
                  <a:srgbClr val="292459"/>
                </a:solidFill>
                <a:latin typeface="TrebuchetMS"/>
              </a:rPr>
              <a:t>ji nenaudojama dėl 8 punkto; nuo 200 iki</a:t>
            </a:r>
          </a:p>
          <a:p>
            <a:pPr algn="l"/>
            <a:r>
              <a:rPr lang="lt-LT" sz="1800" b="0" i="0" u="none" strike="noStrike" baseline="0" dirty="0">
                <a:solidFill>
                  <a:srgbClr val="292459"/>
                </a:solidFill>
                <a:latin typeface="TrebuchetMS"/>
              </a:rPr>
              <a:t>400 ženklų)</a:t>
            </a:r>
          </a:p>
          <a:p>
            <a:pPr algn="l"/>
            <a:r>
              <a:rPr lang="lt-LT" sz="1800" b="0" i="0" u="none" strike="noStrike" baseline="0" dirty="0">
                <a:solidFill>
                  <a:srgbClr val="292459"/>
                </a:solidFill>
                <a:latin typeface="TrebuchetMS"/>
              </a:rPr>
              <a:t>5. Projekto bendra vertė ir ES finansavimo</a:t>
            </a:r>
          </a:p>
          <a:p>
            <a:pPr algn="l"/>
            <a:r>
              <a:rPr lang="lt-LT" sz="1800" b="0" i="0" u="none" strike="noStrike" baseline="0" dirty="0">
                <a:solidFill>
                  <a:srgbClr val="292459"/>
                </a:solidFill>
                <a:latin typeface="TrebuchetMS"/>
              </a:rPr>
              <a:t>dalis (apvalinama; EUR)</a:t>
            </a:r>
          </a:p>
          <a:p>
            <a:pPr algn="l"/>
            <a:r>
              <a:rPr lang="lt-LT" sz="1800" b="0" i="0" u="none" strike="noStrike" baseline="0" dirty="0">
                <a:solidFill>
                  <a:srgbClr val="292459"/>
                </a:solidFill>
                <a:latin typeface="TrebuchetMS"/>
              </a:rPr>
              <a:t>6. Projekto įgyvendinimo trukmė</a:t>
            </a:r>
          </a:p>
          <a:p>
            <a:pPr algn="l"/>
            <a:r>
              <a:rPr lang="lt-LT" sz="1800" b="0" i="0" u="none" strike="noStrike" baseline="0" dirty="0">
                <a:solidFill>
                  <a:srgbClr val="292459"/>
                </a:solidFill>
                <a:latin typeface="TrebuchetMS"/>
              </a:rPr>
              <a:t>(mėnuo; metai)</a:t>
            </a:r>
          </a:p>
          <a:p>
            <a:pPr algn="l"/>
            <a:r>
              <a:rPr lang="lt-LT" sz="1800" b="0" i="0" u="none" strike="noStrike" baseline="0" dirty="0">
                <a:solidFill>
                  <a:srgbClr val="292459"/>
                </a:solidFill>
                <a:latin typeface="TrebuchetMS"/>
              </a:rPr>
              <a:t>7. Projekto vizualizacija / nuotrauka</a:t>
            </a:r>
          </a:p>
          <a:p>
            <a:pPr algn="l"/>
            <a:r>
              <a:rPr lang="lt-LT" sz="1800" b="0" i="0" u="none" strike="noStrike" baseline="0" dirty="0">
                <a:solidFill>
                  <a:srgbClr val="292459"/>
                </a:solidFill>
                <a:latin typeface="TrebuchetMS"/>
              </a:rPr>
              <a:t>8. Interneto svetainės nuoroda</a:t>
            </a:r>
          </a:p>
          <a:p>
            <a:pPr algn="l"/>
            <a:r>
              <a:rPr lang="lt-LT" sz="1800" b="0" i="0" u="none" strike="noStrike" baseline="0" dirty="0">
                <a:solidFill>
                  <a:srgbClr val="292459"/>
                </a:solidFill>
                <a:latin typeface="TrebuchetMS"/>
              </a:rPr>
              <a:t>9. QR kodas</a:t>
            </a:r>
          </a:p>
          <a:p>
            <a:pPr algn="l"/>
            <a:r>
              <a:rPr lang="lt-LT" sz="1800" b="0" i="0" u="none" strike="noStrike" baseline="0" dirty="0">
                <a:solidFill>
                  <a:srgbClr val="292459"/>
                </a:solidFill>
                <a:latin typeface="TrebuchetMS"/>
              </a:rPr>
              <a:t>10. Atsakingas už publikaciją</a:t>
            </a:r>
          </a:p>
          <a:p>
            <a:pPr algn="l"/>
            <a:r>
              <a:rPr lang="lt-LT" sz="1800" b="0" i="0" u="none" strike="noStrike" baseline="0" dirty="0">
                <a:solidFill>
                  <a:srgbClr val="292459"/>
                </a:solidFill>
                <a:latin typeface="TrebuchetMS"/>
              </a:rPr>
              <a:t>(projekto vykdytojo pavadinimas)</a:t>
            </a:r>
          </a:p>
          <a:p>
            <a:pPr algn="l"/>
            <a:r>
              <a:rPr lang="lt-LT" sz="1800" b="0" i="0" u="none" strike="noStrike" baseline="0" dirty="0">
                <a:solidFill>
                  <a:srgbClr val="292459"/>
                </a:solidFill>
                <a:latin typeface="TrebuchetMS"/>
              </a:rPr>
              <a:t>11. Projekto vizualizacijos / nuotraukos</a:t>
            </a:r>
          </a:p>
          <a:p>
            <a:pPr algn="l"/>
            <a:r>
              <a:rPr lang="lt-LT" sz="1800" b="0" i="0" u="none" strike="noStrike" baseline="0" dirty="0">
                <a:solidFill>
                  <a:srgbClr val="292459"/>
                </a:solidFill>
                <a:latin typeface="TrebuchetMS"/>
              </a:rPr>
              <a:t>autorių teisės (jei nuotrauka yra autorinė)</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11</a:t>
            </a:fld>
            <a:endParaRPr lang="et-EE"/>
          </a:p>
        </p:txBody>
      </p:sp>
    </p:spTree>
    <p:extLst>
      <p:ext uri="{BB962C8B-B14F-4D97-AF65-F5344CB8AC3E}">
        <p14:creationId xmlns:p14="http://schemas.microsoft.com/office/powerpoint/2010/main" val="240245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t-LT" sz="1800" b="0" i="1" u="none" strike="noStrike" baseline="0" dirty="0">
                <a:solidFill>
                  <a:srgbClr val="292459"/>
                </a:solidFill>
                <a:latin typeface="TrebuchetMS-Italic"/>
              </a:rPr>
              <a:t>Fizinės investicijos – tai fiziškai įgyvendinamos, materialios ir apčiuopiamos projekto veiklos, kurias įgyvendinant yra vykdomi statybos, rekonstrukcijos (atnaujinimo) ar kiti infrastruktūros darbai ir/arba įsigyjama įranga, būtini projekto tikslams pasiekti</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12</a:t>
            </a:fld>
            <a:endParaRPr lang="et-EE"/>
          </a:p>
        </p:txBody>
      </p:sp>
    </p:spTree>
    <p:extLst>
      <p:ext uri="{BB962C8B-B14F-4D97-AF65-F5344CB8AC3E}">
        <p14:creationId xmlns:p14="http://schemas.microsoft.com/office/powerpoint/2010/main" val="49289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t-LT" sz="1800" b="0" i="0" u="none" strike="noStrike" baseline="0" dirty="0">
                <a:solidFill>
                  <a:srgbClr val="292459"/>
                </a:solidFill>
                <a:latin typeface="TrebuchetMS"/>
              </a:rPr>
              <a:t>Stenduose pateikiama informacija:</a:t>
            </a:r>
          </a:p>
          <a:p>
            <a:pPr algn="l"/>
            <a:r>
              <a:rPr lang="lt-LT" sz="1800" b="0" i="0" u="none" strike="noStrike" baseline="0" dirty="0">
                <a:solidFill>
                  <a:srgbClr val="292459"/>
                </a:solidFill>
                <a:latin typeface="TrebuchetMS"/>
              </a:rPr>
              <a:t>1. Projekto pavadinimas / antraštė</a:t>
            </a:r>
          </a:p>
          <a:p>
            <a:pPr algn="l"/>
            <a:r>
              <a:rPr lang="lt-LT" sz="1800" b="0" i="0" u="none" strike="noStrike" baseline="0" dirty="0">
                <a:solidFill>
                  <a:srgbClr val="292459"/>
                </a:solidFill>
                <a:latin typeface="TrebuchetMS"/>
              </a:rPr>
              <a:t>(trumpai, pasakant esmę – iki 60 ženklų)</a:t>
            </a:r>
          </a:p>
          <a:p>
            <a:pPr algn="l"/>
            <a:r>
              <a:rPr lang="lt-LT" sz="1800" b="0" i="0" u="none" strike="noStrike" baseline="0" dirty="0">
                <a:solidFill>
                  <a:srgbClr val="292459"/>
                </a:solidFill>
                <a:latin typeface="TrebuchetMS"/>
              </a:rPr>
              <a:t>2. Investicijų programos logotipas</a:t>
            </a:r>
          </a:p>
          <a:p>
            <a:pPr algn="l"/>
            <a:r>
              <a:rPr lang="lt-LT" sz="1800" b="0" i="0" u="none" strike="noStrike" baseline="0" dirty="0">
                <a:solidFill>
                  <a:srgbClr val="292459"/>
                </a:solidFill>
                <a:latin typeface="TrebuchetMS"/>
              </a:rPr>
              <a:t>(ES emblema + teiginys)</a:t>
            </a:r>
          </a:p>
          <a:p>
            <a:pPr algn="l"/>
            <a:r>
              <a:rPr lang="it-IT" sz="1800" b="0" i="0" u="none" strike="noStrike" baseline="0" dirty="0">
                <a:solidFill>
                  <a:srgbClr val="292459"/>
                </a:solidFill>
                <a:latin typeface="TrebuchetMS"/>
              </a:rPr>
              <a:t>3. Kiti logotipai (galimi trys)</a:t>
            </a:r>
          </a:p>
          <a:p>
            <a:pPr algn="l"/>
            <a:r>
              <a:rPr lang="lt-LT" sz="1800" b="0" i="0" u="none" strike="noStrike" baseline="0" dirty="0">
                <a:solidFill>
                  <a:srgbClr val="292459"/>
                </a:solidFill>
                <a:latin typeface="TrebuchetMS"/>
              </a:rPr>
              <a:t>4. Projekto tikslas (aprašymas) (su nuorodos</a:t>
            </a:r>
          </a:p>
          <a:p>
            <a:pPr algn="l"/>
            <a:r>
              <a:rPr lang="fi-FI" sz="1800" b="0" i="0" u="none" strike="noStrike" baseline="0" dirty="0">
                <a:solidFill>
                  <a:srgbClr val="3193D1"/>
                </a:solidFill>
                <a:latin typeface="TrebuchetMS"/>
              </a:rPr>
              <a:t>https://esinvesticijos.lt/ </a:t>
            </a:r>
            <a:r>
              <a:rPr lang="fi-FI" sz="1800" b="0" i="0" u="none" strike="noStrike" baseline="0" dirty="0">
                <a:solidFill>
                  <a:srgbClr val="292459"/>
                </a:solidFill>
                <a:latin typeface="TrebuchetMS"/>
              </a:rPr>
              <a:t>pateikimu jei ji</a:t>
            </a:r>
          </a:p>
          <a:p>
            <a:pPr algn="l"/>
            <a:r>
              <a:rPr lang="lt-LT" sz="1800" b="0" i="0" u="none" strike="noStrike" baseline="0" dirty="0">
                <a:solidFill>
                  <a:srgbClr val="292459"/>
                </a:solidFill>
                <a:latin typeface="TrebuchetMS"/>
              </a:rPr>
              <a:t>nenaudojama dėl</a:t>
            </a:r>
          </a:p>
          <a:p>
            <a:pPr algn="l"/>
            <a:r>
              <a:rPr lang="lt-LT" sz="1800" b="0" i="0" u="none" strike="noStrike" baseline="0" dirty="0">
                <a:solidFill>
                  <a:srgbClr val="292459"/>
                </a:solidFill>
                <a:latin typeface="TrebuchetMS"/>
              </a:rPr>
              <a:t>8 punkto; nuo 200 iki 400 ženklų)</a:t>
            </a:r>
          </a:p>
          <a:p>
            <a:pPr algn="l"/>
            <a:r>
              <a:rPr lang="lt-LT" sz="1800" b="0" i="0" u="none" strike="noStrike" baseline="0" dirty="0">
                <a:solidFill>
                  <a:srgbClr val="292459"/>
                </a:solidFill>
                <a:latin typeface="TrebuchetMS"/>
              </a:rPr>
              <a:t>5. Projekto bendra vertė ir ES finansavimo</a:t>
            </a:r>
          </a:p>
          <a:p>
            <a:pPr algn="l"/>
            <a:r>
              <a:rPr lang="lt-LT" sz="1800" b="0" i="0" u="none" strike="noStrike" baseline="0" dirty="0">
                <a:solidFill>
                  <a:srgbClr val="292459"/>
                </a:solidFill>
                <a:latin typeface="TrebuchetMS"/>
              </a:rPr>
              <a:t>dalis (apvalinama; EUR)</a:t>
            </a:r>
          </a:p>
          <a:p>
            <a:pPr algn="l"/>
            <a:r>
              <a:rPr lang="lt-LT" sz="1800" b="0" i="0" u="none" strike="noStrike" baseline="0" dirty="0">
                <a:solidFill>
                  <a:srgbClr val="292459"/>
                </a:solidFill>
                <a:latin typeface="TrebuchetMS"/>
              </a:rPr>
              <a:t>6. Projekto įgyvendinimo trukmė</a:t>
            </a:r>
          </a:p>
          <a:p>
            <a:pPr algn="l"/>
            <a:r>
              <a:rPr lang="lt-LT" sz="1800" b="0" i="0" u="none" strike="noStrike" baseline="0" dirty="0">
                <a:solidFill>
                  <a:srgbClr val="292459"/>
                </a:solidFill>
                <a:latin typeface="TrebuchetMS"/>
              </a:rPr>
              <a:t>(mėnuo; metai)</a:t>
            </a:r>
          </a:p>
          <a:p>
            <a:pPr algn="l"/>
            <a:r>
              <a:rPr lang="lt-LT" sz="1800" b="0" i="0" u="none" strike="noStrike" baseline="0" dirty="0">
                <a:solidFill>
                  <a:srgbClr val="292459"/>
                </a:solidFill>
                <a:latin typeface="TrebuchetMS"/>
              </a:rPr>
              <a:t>7. Projekto vizualizacija / nuotrauka</a:t>
            </a:r>
          </a:p>
          <a:p>
            <a:pPr algn="l"/>
            <a:r>
              <a:rPr lang="lt-LT" sz="1800" b="0" i="0" u="none" strike="noStrike" baseline="0" dirty="0">
                <a:solidFill>
                  <a:srgbClr val="292459"/>
                </a:solidFill>
                <a:latin typeface="TrebuchetMS"/>
              </a:rPr>
              <a:t>8. Interneto svetainės nuoroda</a:t>
            </a:r>
          </a:p>
          <a:p>
            <a:pPr algn="l"/>
            <a:r>
              <a:rPr lang="lt-LT" sz="1800" b="0" i="0" u="none" strike="noStrike" baseline="0" dirty="0">
                <a:solidFill>
                  <a:srgbClr val="292459"/>
                </a:solidFill>
                <a:latin typeface="TrebuchetMS"/>
              </a:rPr>
              <a:t>9. Projekto vizualizacijos / nuotraukos</a:t>
            </a:r>
          </a:p>
          <a:p>
            <a:pPr algn="l"/>
            <a:r>
              <a:rPr lang="lt-LT" sz="1800" b="0" i="0" u="none" strike="noStrike" baseline="0" dirty="0">
                <a:solidFill>
                  <a:srgbClr val="292459"/>
                </a:solidFill>
                <a:latin typeface="TrebuchetMS"/>
              </a:rPr>
              <a:t>autorių teisės (jei nuotrauka yra autorinė)</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13</a:t>
            </a:fld>
            <a:endParaRPr lang="et-EE"/>
          </a:p>
        </p:txBody>
      </p:sp>
    </p:spTree>
    <p:extLst>
      <p:ext uri="{BB962C8B-B14F-4D97-AF65-F5344CB8AC3E}">
        <p14:creationId xmlns:p14="http://schemas.microsoft.com/office/powerpoint/2010/main" val="1352731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688089EB-D21F-1AB2-0257-CAA675868E3F}"/>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pic>
        <p:nvPicPr>
          <p:cNvPr id="6" name="Picture 5" descr="Icon&#10;&#10;Description automatically generated with medium confidence">
            <a:extLst>
              <a:ext uri="{FF2B5EF4-FFF2-40B4-BE49-F238E27FC236}">
                <a16:creationId xmlns:a16="http://schemas.microsoft.com/office/drawing/2014/main" id="{96322BF3-EB03-2EDA-1B79-8D7B09EB3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Tree>
    <p:extLst>
      <p:ext uri="{BB962C8B-B14F-4D97-AF65-F5344CB8AC3E}">
        <p14:creationId xmlns:p14="http://schemas.microsoft.com/office/powerpoint/2010/main" val="380971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Pagrindinis">
    <p:bg>
      <p:bgPr>
        <a:solidFill>
          <a:srgbClr val="DCDCDC"/>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092D68"/>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4807634"/>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092D68"/>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3" name="Picture 2" descr="Logo&#10;&#10;Description automatically generated">
            <a:extLst>
              <a:ext uri="{FF2B5EF4-FFF2-40B4-BE49-F238E27FC236}">
                <a16:creationId xmlns:a16="http://schemas.microsoft.com/office/drawing/2014/main" id="{83AE63A9-E2E6-1F04-488A-B2B834D15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125" y="5544898"/>
            <a:ext cx="1313102" cy="1313102"/>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F1A0D77B-0CDA-525E-8424-5713986AAB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492" y="365639"/>
            <a:ext cx="3069204" cy="1173211"/>
          </a:xfrm>
          <a:prstGeom prst="rect">
            <a:avLst/>
          </a:prstGeom>
        </p:spPr>
      </p:pic>
    </p:spTree>
    <p:extLst>
      <p:ext uri="{BB962C8B-B14F-4D97-AF65-F5344CB8AC3E}">
        <p14:creationId xmlns:p14="http://schemas.microsoft.com/office/powerpoint/2010/main" val="3153266501"/>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pic>
        <p:nvPicPr>
          <p:cNvPr id="5" name="Picture 4" descr="Text&#10;&#10;Description automatically generated">
            <a:extLst>
              <a:ext uri="{FF2B5EF4-FFF2-40B4-BE49-F238E27FC236}">
                <a16:creationId xmlns:a16="http://schemas.microsoft.com/office/drawing/2014/main" id="{8E626147-CC9F-92AD-FB10-ADB4C844EF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238" y="5812873"/>
            <a:ext cx="1935937" cy="795117"/>
          </a:xfrm>
          <a:prstGeom prst="rect">
            <a:avLst/>
          </a:prstGeom>
        </p:spPr>
      </p:pic>
      <p:sp>
        <p:nvSpPr>
          <p:cNvPr id="7" name="Text Placeholder 4">
            <a:extLst>
              <a:ext uri="{FF2B5EF4-FFF2-40B4-BE49-F238E27FC236}">
                <a16:creationId xmlns:a16="http://schemas.microsoft.com/office/drawing/2014/main" id="{03F24E38-22A9-9DDF-73AC-871DE14ED39D}"/>
              </a:ext>
            </a:extLst>
          </p:cNvPr>
          <p:cNvSpPr>
            <a:spLocks noGrp="1"/>
          </p:cNvSpPr>
          <p:nvPr>
            <p:ph type="body" sz="quarter" idx="10" hasCustomPrompt="1"/>
          </p:nvPr>
        </p:nvSpPr>
        <p:spPr>
          <a:xfrm>
            <a:off x="479425" y="4807634"/>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chemeClr val="bg1"/>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4" name="Picture 3" descr="Graphical user interface, application&#10;&#10;Description automatically generated">
            <a:extLst>
              <a:ext uri="{FF2B5EF4-FFF2-40B4-BE49-F238E27FC236}">
                <a16:creationId xmlns:a16="http://schemas.microsoft.com/office/drawing/2014/main" id="{06F1253C-4CFF-5A8E-3AE9-AA57965128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491" y="365867"/>
            <a:ext cx="3069204" cy="1173211"/>
          </a:xfrm>
          <a:prstGeom prst="rect">
            <a:avLst/>
          </a:prstGeom>
        </p:spPr>
      </p:pic>
    </p:spTree>
    <p:extLst>
      <p:ext uri="{BB962C8B-B14F-4D97-AF65-F5344CB8AC3E}">
        <p14:creationId xmlns:p14="http://schemas.microsoft.com/office/powerpoint/2010/main" val="1830153188"/>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7" name="Text Placeholder 4">
            <a:extLst>
              <a:ext uri="{FF2B5EF4-FFF2-40B4-BE49-F238E27FC236}">
                <a16:creationId xmlns:a16="http://schemas.microsoft.com/office/drawing/2014/main" id="{03F24E38-22A9-9DDF-73AC-871DE14ED39D}"/>
              </a:ext>
            </a:extLst>
          </p:cNvPr>
          <p:cNvSpPr>
            <a:spLocks noGrp="1"/>
          </p:cNvSpPr>
          <p:nvPr>
            <p:ph type="body" sz="quarter" idx="10" hasCustomPrompt="1"/>
          </p:nvPr>
        </p:nvSpPr>
        <p:spPr>
          <a:xfrm>
            <a:off x="479425" y="4807634"/>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chemeClr val="bg1"/>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4" name="Picture 3" descr="Graphical user interface, text, application&#10;&#10;Description automatically generated">
            <a:extLst>
              <a:ext uri="{FF2B5EF4-FFF2-40B4-BE49-F238E27FC236}">
                <a16:creationId xmlns:a16="http://schemas.microsoft.com/office/drawing/2014/main" id="{96020228-F13A-A930-6C53-CAAE731777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097" y="5851844"/>
            <a:ext cx="2692298" cy="564831"/>
          </a:xfrm>
          <a:prstGeom prst="rect">
            <a:avLst/>
          </a:prstGeom>
        </p:spPr>
      </p:pic>
      <p:sp>
        <p:nvSpPr>
          <p:cNvPr id="8" name="Text Placeholder 4">
            <a:extLst>
              <a:ext uri="{FF2B5EF4-FFF2-40B4-BE49-F238E27FC236}">
                <a16:creationId xmlns:a16="http://schemas.microsoft.com/office/drawing/2014/main" id="{AF559864-21BC-15E6-E0F8-39D06B9121FF}"/>
              </a:ext>
            </a:extLst>
          </p:cNvPr>
          <p:cNvSpPr>
            <a:spLocks noGrp="1"/>
          </p:cNvSpPr>
          <p:nvPr>
            <p:ph type="body" sz="quarter" idx="11" hasCustomPrompt="1"/>
          </p:nvPr>
        </p:nvSpPr>
        <p:spPr>
          <a:xfrm>
            <a:off x="403225" y="6521857"/>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chemeClr val="bg1"/>
                </a:solidFill>
                <a:latin typeface="DM Sans" pitchFamily="2" charset="77"/>
              </a:defRPr>
            </a:lvl1pPr>
          </a:lstStyle>
          <a:p>
            <a:pPr lvl="0"/>
            <a:r>
              <a:rPr lang="en-US" dirty="0" err="1"/>
              <a:t>Finansuojama</a:t>
            </a:r>
            <a:r>
              <a:rPr lang="en-US" dirty="0"/>
              <a:t> </a:t>
            </a:r>
            <a:r>
              <a:rPr lang="en-US" dirty="0" err="1"/>
              <a:t>iš</a:t>
            </a:r>
            <a:r>
              <a:rPr lang="en-US" dirty="0"/>
              <a:t> Europos </a:t>
            </a:r>
            <a:r>
              <a:rPr lang="en-US" dirty="0" err="1"/>
              <a:t>socialinio</a:t>
            </a:r>
            <a:r>
              <a:rPr lang="en-US" dirty="0"/>
              <a:t> </a:t>
            </a:r>
            <a:r>
              <a:rPr lang="en-US" dirty="0" err="1"/>
              <a:t>fondo</a:t>
            </a: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D56B360A-1247-B02F-88C7-9414B2CB1D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491" y="365867"/>
            <a:ext cx="3069204" cy="1173211"/>
          </a:xfrm>
          <a:prstGeom prst="rect">
            <a:avLst/>
          </a:prstGeom>
        </p:spPr>
      </p:pic>
    </p:spTree>
    <p:extLst>
      <p:ext uri="{BB962C8B-B14F-4D97-AF65-F5344CB8AC3E}">
        <p14:creationId xmlns:p14="http://schemas.microsoft.com/office/powerpoint/2010/main" val="3599156108"/>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rgbClr val="A0BAEB"/>
        </a:solidFill>
        <a:effectLst/>
      </p:bgPr>
    </p:bg>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DA538810-65D8-29BA-1A08-4AD47CC64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 y="0"/>
            <a:ext cx="12277326" cy="6907989"/>
          </a:xfrm>
          <a:prstGeom prst="rect">
            <a:avLst/>
          </a:prstGeom>
          <a:solidFill>
            <a:srgbClr val="A0BAEB"/>
          </a:solidFill>
        </p:spPr>
      </p:pic>
      <p:sp>
        <p:nvSpPr>
          <p:cNvPr id="12"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53990332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irtukas 2">
    <p:bg>
      <p:bgPr>
        <a:solidFill>
          <a:srgbClr val="F5B414"/>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AC4F20F-7CE0-B941-B020-8378F6A3D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30" y="-13855"/>
            <a:ext cx="12284364" cy="6911949"/>
          </a:xfrm>
          <a:prstGeom prst="rect">
            <a:avLst/>
          </a:prstGeom>
        </p:spPr>
      </p:pic>
      <p:sp>
        <p:nvSpPr>
          <p:cNvPr id="4"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306101800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rtukas 3">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02" b="912"/>
          <a:stretch/>
        </p:blipFill>
        <p:spPr>
          <a:xfrm>
            <a:off x="-2301" y="0"/>
            <a:ext cx="12194301" cy="6858000"/>
          </a:xfrm>
          <a:prstGeom prst="rect">
            <a:avLst/>
          </a:prstGeom>
        </p:spPr>
      </p:pic>
      <p:sp>
        <p:nvSpPr>
          <p:cNvPr id="4"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chemeClr val="bg1"/>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145975646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as">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1" y="3481294"/>
            <a:ext cx="7431157" cy="2689784"/>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7416214" cy="1595063"/>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61203169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kstas">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1" y="1934193"/>
            <a:ext cx="7431157" cy="2689784"/>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1416049" y="476251"/>
            <a:ext cx="9085411" cy="1003758"/>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47362932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kstas ir nuotrauk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094775769"/>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as ir nuotrauka 2">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2EFBBAE5-41F5-70F8-D5F2-661363724988}"/>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13247500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08"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Prezentacijos</a:t>
            </a:r>
            <a:br>
              <a:rPr lang="lt-LT" dirty="0"/>
            </a:br>
            <a:r>
              <a:rPr lang="lt-LT" dirty="0"/>
              <a:t>pavadinimas</a:t>
            </a:r>
            <a:endParaRPr lang="x-none" dirty="0"/>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NAME SURNAME</a:t>
            </a:r>
          </a:p>
          <a:p>
            <a:pPr lvl="0"/>
            <a:r>
              <a:rPr lang="en-US" dirty="0"/>
              <a:t>Lorem Ipsum</a:t>
            </a:r>
          </a:p>
          <a:p>
            <a:pPr lvl="0"/>
            <a:r>
              <a:rPr lang="en-US" dirty="0"/>
              <a:t>2022 10 13</a:t>
            </a:r>
          </a:p>
        </p:txBody>
      </p:sp>
    </p:spTree>
    <p:extLst>
      <p:ext uri="{BB962C8B-B14F-4D97-AF65-F5344CB8AC3E}">
        <p14:creationId xmlns:p14="http://schemas.microsoft.com/office/powerpoint/2010/main" val="1111005005"/>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as ir 3 nuotraukos">
    <p:bg>
      <p:bgPr>
        <a:solidFill>
          <a:srgbClr val="DCDCDC"/>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479425" y="1474207"/>
            <a:ext cx="3541898" cy="365543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96299" y="5559050"/>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4" name="Picture Placeholder 17">
            <a:extLst>
              <a:ext uri="{FF2B5EF4-FFF2-40B4-BE49-F238E27FC236}">
                <a16:creationId xmlns:a16="http://schemas.microsoft.com/office/drawing/2014/main" id="{8FE406EC-01C3-ADAB-F3DA-EF43F0D06F03}"/>
              </a:ext>
            </a:extLst>
          </p:cNvPr>
          <p:cNvSpPr>
            <a:spLocks noGrp="1"/>
          </p:cNvSpPr>
          <p:nvPr>
            <p:ph type="pic" sz="quarter" idx="13" hasCustomPrompt="1"/>
          </p:nvPr>
        </p:nvSpPr>
        <p:spPr>
          <a:xfrm>
            <a:off x="4325051" y="1477245"/>
            <a:ext cx="3541898" cy="3651646"/>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9" name="Picture Placeholder 17">
            <a:extLst>
              <a:ext uri="{FF2B5EF4-FFF2-40B4-BE49-F238E27FC236}">
                <a16:creationId xmlns:a16="http://schemas.microsoft.com/office/drawing/2014/main" id="{ECB2F94F-736B-9F5D-61B0-8B3AE09AB06B}"/>
              </a:ext>
            </a:extLst>
          </p:cNvPr>
          <p:cNvSpPr>
            <a:spLocks noGrp="1"/>
          </p:cNvSpPr>
          <p:nvPr>
            <p:ph type="pic" sz="quarter" idx="15" hasCustomPrompt="1"/>
          </p:nvPr>
        </p:nvSpPr>
        <p:spPr>
          <a:xfrm>
            <a:off x="8170677" y="1477108"/>
            <a:ext cx="3541898" cy="3651782"/>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11" name="Text Placeholder 4">
            <a:extLst>
              <a:ext uri="{FF2B5EF4-FFF2-40B4-BE49-F238E27FC236}">
                <a16:creationId xmlns:a16="http://schemas.microsoft.com/office/drawing/2014/main" id="{3D1A1004-BBD8-4085-4C26-A6D8AE16CC08}"/>
              </a:ext>
            </a:extLst>
          </p:cNvPr>
          <p:cNvSpPr>
            <a:spLocks noGrp="1"/>
          </p:cNvSpPr>
          <p:nvPr>
            <p:ph type="body" sz="quarter" idx="16" hasCustomPrompt="1"/>
          </p:nvPr>
        </p:nvSpPr>
        <p:spPr>
          <a:xfrm>
            <a:off x="399041" y="5258917"/>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2" name="Text Placeholder 4">
            <a:extLst>
              <a:ext uri="{FF2B5EF4-FFF2-40B4-BE49-F238E27FC236}">
                <a16:creationId xmlns:a16="http://schemas.microsoft.com/office/drawing/2014/main" id="{66EE3737-77F3-BEC7-CA5C-F0B0BF9F1993}"/>
              </a:ext>
            </a:extLst>
          </p:cNvPr>
          <p:cNvSpPr>
            <a:spLocks noGrp="1"/>
          </p:cNvSpPr>
          <p:nvPr>
            <p:ph type="body" sz="quarter" idx="17" hasCustomPrompt="1"/>
          </p:nvPr>
        </p:nvSpPr>
        <p:spPr>
          <a:xfrm>
            <a:off x="469338" y="586934"/>
            <a:ext cx="11223653" cy="63855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b="0" spc="40" baseline="0">
                <a:solidFill>
                  <a:srgbClr val="092E68"/>
                </a:solidFill>
                <a:latin typeface="DM Serif Display" pitchFamily="2" charset="0"/>
              </a:defRPr>
            </a:lvl1pPr>
          </a:lstStyle>
          <a:p>
            <a:pPr lvl="0"/>
            <a:r>
              <a:rPr lang="en-US" dirty="0"/>
              <a:t>CPMA areas of activity</a:t>
            </a:r>
          </a:p>
        </p:txBody>
      </p:sp>
      <p:sp>
        <p:nvSpPr>
          <p:cNvPr id="12" name="Text Placeholder 4">
            <a:extLst>
              <a:ext uri="{FF2B5EF4-FFF2-40B4-BE49-F238E27FC236}">
                <a16:creationId xmlns:a16="http://schemas.microsoft.com/office/drawing/2014/main" id="{19393ED0-EC55-C2FD-E93D-A4E86271B24A}"/>
              </a:ext>
            </a:extLst>
          </p:cNvPr>
          <p:cNvSpPr>
            <a:spLocks noGrp="1"/>
          </p:cNvSpPr>
          <p:nvPr>
            <p:ph type="body" sz="quarter" idx="18" hasCustomPrompt="1"/>
          </p:nvPr>
        </p:nvSpPr>
        <p:spPr>
          <a:xfrm>
            <a:off x="4239320" y="5553321"/>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13" name="Text Placeholder 4">
            <a:extLst>
              <a:ext uri="{FF2B5EF4-FFF2-40B4-BE49-F238E27FC236}">
                <a16:creationId xmlns:a16="http://schemas.microsoft.com/office/drawing/2014/main" id="{F3D3D449-ECA8-1891-D97C-4BF457CCDE35}"/>
              </a:ext>
            </a:extLst>
          </p:cNvPr>
          <p:cNvSpPr>
            <a:spLocks noGrp="1"/>
          </p:cNvSpPr>
          <p:nvPr>
            <p:ph type="body" sz="quarter" idx="19" hasCustomPrompt="1"/>
          </p:nvPr>
        </p:nvSpPr>
        <p:spPr>
          <a:xfrm>
            <a:off x="4242061" y="5253188"/>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4" name="Text Placeholder 4">
            <a:extLst>
              <a:ext uri="{FF2B5EF4-FFF2-40B4-BE49-F238E27FC236}">
                <a16:creationId xmlns:a16="http://schemas.microsoft.com/office/drawing/2014/main" id="{D2A6D4F1-D463-7000-4D22-699432C387E7}"/>
              </a:ext>
            </a:extLst>
          </p:cNvPr>
          <p:cNvSpPr>
            <a:spLocks noGrp="1"/>
          </p:cNvSpPr>
          <p:nvPr>
            <p:ph type="body" sz="quarter" idx="20" hasCustomPrompt="1"/>
          </p:nvPr>
        </p:nvSpPr>
        <p:spPr>
          <a:xfrm>
            <a:off x="8088884" y="5556252"/>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15" name="Text Placeholder 4">
            <a:extLst>
              <a:ext uri="{FF2B5EF4-FFF2-40B4-BE49-F238E27FC236}">
                <a16:creationId xmlns:a16="http://schemas.microsoft.com/office/drawing/2014/main" id="{B6241182-A14C-8C4A-47FE-04D5B819C53E}"/>
              </a:ext>
            </a:extLst>
          </p:cNvPr>
          <p:cNvSpPr>
            <a:spLocks noGrp="1"/>
          </p:cNvSpPr>
          <p:nvPr>
            <p:ph type="body" sz="quarter" idx="21" hasCustomPrompt="1"/>
          </p:nvPr>
        </p:nvSpPr>
        <p:spPr>
          <a:xfrm>
            <a:off x="8091625" y="5256119"/>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6" name="Slide Number Placeholder 7">
            <a:extLst>
              <a:ext uri="{FF2B5EF4-FFF2-40B4-BE49-F238E27FC236}">
                <a16:creationId xmlns:a16="http://schemas.microsoft.com/office/drawing/2014/main" id="{41A91FF0-2921-1353-1A22-FF19CBAF202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99433433"/>
      </p:ext>
    </p:extLst>
  </p:cSld>
  <p:clrMapOvr>
    <a:masterClrMapping/>
  </p:clrMapOvr>
  <p:extLst>
    <p:ext uri="{DCECCB84-F9BA-43D5-87BE-67443E8EF086}">
      <p15:sldGuideLst xmlns:p15="http://schemas.microsoft.com/office/powerpoint/2012/main">
        <p15:guide id="3" orient="horz" pos="3793" userDrawn="1">
          <p15:clr>
            <a:srgbClr val="FBAE40"/>
          </p15:clr>
        </p15:guide>
        <p15:guide id="5" pos="7378">
          <p15:clr>
            <a:srgbClr val="FBAE40"/>
          </p15:clr>
        </p15:guide>
        <p15:guide id="6" orient="horz" pos="91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Grafikas </a:t>
            </a:r>
            <a:r>
              <a:rPr lang="en-US" dirty="0" err="1"/>
              <a:t>diagrama</a:t>
            </a:r>
            <a:endParaRPr lang="en-US" dirty="0"/>
          </a:p>
        </p:txBody>
      </p:sp>
      <p:pic>
        <p:nvPicPr>
          <p:cNvPr id="3" name="Picture 2" descr="Icon&#10;&#10;Description automatically generated with medium confidence">
            <a:extLst>
              <a:ext uri="{FF2B5EF4-FFF2-40B4-BE49-F238E27FC236}">
                <a16:creationId xmlns:a16="http://schemas.microsoft.com/office/drawing/2014/main" id="{D550F834-AC78-9FE1-1570-6BE38C659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CA89EB26-D916-6986-681D-D6CA183D57C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14906502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as ir statistika">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87984" y="1707672"/>
            <a:ext cx="5629772" cy="172131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800" b="1" i="0" spc="40" baseline="0">
                <a:solidFill>
                  <a:srgbClr val="092E68"/>
                </a:solidFill>
                <a:latin typeface="DM Sans" pitchFamily="2" charset="77"/>
              </a:defRPr>
            </a:lvl1pPr>
          </a:lstStyle>
          <a:p>
            <a:pPr lvl="0"/>
            <a:r>
              <a:rPr lang="en-US" dirty="0" err="1"/>
              <a:t>Holor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p>
        </p:txBody>
      </p:sp>
      <p:sp>
        <p:nvSpPr>
          <p:cNvPr id="3" name="Text Placeholder 4">
            <a:extLst>
              <a:ext uri="{FF2B5EF4-FFF2-40B4-BE49-F238E27FC236}">
                <a16:creationId xmlns:a16="http://schemas.microsoft.com/office/drawing/2014/main" id="{9022318E-5949-FF31-9C98-6F83DE1B56EA}"/>
              </a:ext>
            </a:extLst>
          </p:cNvPr>
          <p:cNvSpPr>
            <a:spLocks noGrp="1"/>
          </p:cNvSpPr>
          <p:nvPr>
            <p:ph type="body" sz="quarter" idx="11" hasCustomPrompt="1"/>
          </p:nvPr>
        </p:nvSpPr>
        <p:spPr>
          <a:xfrm>
            <a:off x="7270547" y="1707672"/>
            <a:ext cx="4280917"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cxnSp>
        <p:nvCxnSpPr>
          <p:cNvPr id="10" name="Straight Connector 9">
            <a:extLst>
              <a:ext uri="{FF2B5EF4-FFF2-40B4-BE49-F238E27FC236}">
                <a16:creationId xmlns:a16="http://schemas.microsoft.com/office/drawing/2014/main" id="{35C26ED7-B4D6-ED32-C7C9-9EE0404F3F9A}"/>
              </a:ext>
            </a:extLst>
          </p:cNvPr>
          <p:cNvCxnSpPr>
            <a:cxnSpLocks/>
            <a:stCxn id="6" idx="2"/>
          </p:cNvCxnSpPr>
          <p:nvPr userDrawn="1"/>
        </p:nvCxnSpPr>
        <p:spPr>
          <a:xfrm>
            <a:off x="479425" y="3688129"/>
            <a:ext cx="1179016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3"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Metai</a:t>
            </a:r>
            <a:endParaRPr lang="en-US" dirty="0"/>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3"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Metai</a:t>
            </a:r>
            <a:endParaRPr lang="en-US" dirty="0"/>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0993" y="390614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Metai</a:t>
            </a:r>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2" y="4585930"/>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87421" y="3907012"/>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Metai</a:t>
            </a:r>
            <a:endParaRPr lang="en-US" dirty="0"/>
          </a:p>
          <a:p>
            <a:pPr lvl="0"/>
            <a:endParaRPr lang="en-US" dirty="0"/>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387420" y="4586794"/>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Oval 5">
            <a:extLst>
              <a:ext uri="{FF2B5EF4-FFF2-40B4-BE49-F238E27FC236}">
                <a16:creationId xmlns:a16="http://schemas.microsoft.com/office/drawing/2014/main" id="{7D99B4DE-24C1-2A45-C753-D585D910A02D}"/>
              </a:ext>
            </a:extLst>
          </p:cNvPr>
          <p:cNvSpPr/>
          <p:nvPr userDrawn="1"/>
        </p:nvSpPr>
        <p:spPr>
          <a:xfrm>
            <a:off x="479425" y="360861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Oval 11">
            <a:extLst>
              <a:ext uri="{FF2B5EF4-FFF2-40B4-BE49-F238E27FC236}">
                <a16:creationId xmlns:a16="http://schemas.microsoft.com/office/drawing/2014/main" id="{204BE4BE-BF00-10E4-13E9-E4A50A19C98F}"/>
              </a:ext>
            </a:extLst>
          </p:cNvPr>
          <p:cNvSpPr/>
          <p:nvPr userDrawn="1"/>
        </p:nvSpPr>
        <p:spPr>
          <a:xfrm>
            <a:off x="3599804" y="360423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id="{23A10852-40F8-7507-839E-73C367FEC7A7}"/>
              </a:ext>
            </a:extLst>
          </p:cNvPr>
          <p:cNvSpPr/>
          <p:nvPr userDrawn="1"/>
        </p:nvSpPr>
        <p:spPr>
          <a:xfrm>
            <a:off x="6560979" y="360777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id="{6723DADD-36F4-D6FE-F50D-ADEEED17EE26}"/>
              </a:ext>
            </a:extLst>
          </p:cNvPr>
          <p:cNvSpPr/>
          <p:nvPr userDrawn="1"/>
        </p:nvSpPr>
        <p:spPr>
          <a:xfrm>
            <a:off x="9551199" y="3611347"/>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Slide Number Placeholder 7">
            <a:extLst>
              <a:ext uri="{FF2B5EF4-FFF2-40B4-BE49-F238E27FC236}">
                <a16:creationId xmlns:a16="http://schemas.microsoft.com/office/drawing/2014/main" id="{D4024EF1-9B23-2BA2-9315-2EAE2A66DA5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115677129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as ir statistika">
    <p:bg>
      <p:bgPr>
        <a:solidFill>
          <a:srgbClr val="A0BAEB"/>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C26ED7-B4D6-ED32-C7C9-9EE0404F3F9A}"/>
              </a:ext>
            </a:extLst>
          </p:cNvPr>
          <p:cNvCxnSpPr>
            <a:cxnSpLocks/>
          </p:cNvCxnSpPr>
          <p:nvPr userDrawn="1"/>
        </p:nvCxnSpPr>
        <p:spPr>
          <a:xfrm>
            <a:off x="587494" y="2859054"/>
            <a:ext cx="11712575"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4" y="3620805"/>
            <a:ext cx="2327772"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Tekstas</a:t>
            </a:r>
            <a:endParaRPr lang="en-US" dirty="0"/>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4"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62080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Metai</a:t>
            </a:r>
            <a:endParaRPr lang="en-US" dirty="0"/>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9084" y="362025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Metai</a:t>
            </a:r>
            <a:endParaRPr lang="en-US" dirty="0"/>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3" y="4291944"/>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a:t>
            </a:r>
            <a:r>
              <a:rPr lang="en-US" dirty="0"/>
              <a:t>.</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95512" y="3619707"/>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Metai</a:t>
            </a:r>
            <a:endParaRPr lang="en-US" dirty="0"/>
          </a:p>
          <a:p>
            <a:pPr lvl="0"/>
            <a:endParaRPr lang="en-US" dirty="0"/>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402770" y="4284138"/>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77E4979F-1571-6F75-CDAB-C48FD9E449A9}"/>
              </a:ext>
            </a:extLst>
          </p:cNvPr>
          <p:cNvSpPr>
            <a:spLocks noGrp="1"/>
          </p:cNvSpPr>
          <p:nvPr>
            <p:ph type="body" sz="quarter" idx="21" hasCustomPrompt="1"/>
          </p:nvPr>
        </p:nvSpPr>
        <p:spPr>
          <a:xfrm>
            <a:off x="371359" y="1702118"/>
            <a:ext cx="4194175" cy="65500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Laiko</a:t>
            </a:r>
            <a:r>
              <a:rPr lang="en-US" dirty="0"/>
              <a:t> </a:t>
            </a:r>
            <a:r>
              <a:rPr lang="en-US" dirty="0" err="1"/>
              <a:t>juosta</a:t>
            </a:r>
            <a:endParaRPr lang="en-US" dirty="0"/>
          </a:p>
        </p:txBody>
      </p:sp>
      <p:sp>
        <p:nvSpPr>
          <p:cNvPr id="3" name="Oval 2">
            <a:extLst>
              <a:ext uri="{FF2B5EF4-FFF2-40B4-BE49-F238E27FC236}">
                <a16:creationId xmlns:a16="http://schemas.microsoft.com/office/drawing/2014/main" id="{5E39BFFF-F5A7-2CC5-191B-4B44EE3DB4EA}"/>
              </a:ext>
            </a:extLst>
          </p:cNvPr>
          <p:cNvSpPr/>
          <p:nvPr userDrawn="1"/>
        </p:nvSpPr>
        <p:spPr>
          <a:xfrm>
            <a:off x="479425" y="276705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Oval 3">
            <a:extLst>
              <a:ext uri="{FF2B5EF4-FFF2-40B4-BE49-F238E27FC236}">
                <a16:creationId xmlns:a16="http://schemas.microsoft.com/office/drawing/2014/main" id="{C1BCCC2E-6C5A-9306-846F-19B934EF9249}"/>
              </a:ext>
            </a:extLst>
          </p:cNvPr>
          <p:cNvSpPr/>
          <p:nvPr userDrawn="1"/>
        </p:nvSpPr>
        <p:spPr>
          <a:xfrm>
            <a:off x="3456980" y="276838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73DD59DA-6199-1941-9376-7D6ADFB93DF7}"/>
              </a:ext>
            </a:extLst>
          </p:cNvPr>
          <p:cNvSpPr/>
          <p:nvPr userDrawn="1"/>
        </p:nvSpPr>
        <p:spPr>
          <a:xfrm>
            <a:off x="6386825" y="276970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Oval 7">
            <a:extLst>
              <a:ext uri="{FF2B5EF4-FFF2-40B4-BE49-F238E27FC236}">
                <a16:creationId xmlns:a16="http://schemas.microsoft.com/office/drawing/2014/main" id="{755CDF66-2CC2-9437-3BE2-37DD06FE7D5B}"/>
              </a:ext>
            </a:extLst>
          </p:cNvPr>
          <p:cNvSpPr/>
          <p:nvPr userDrawn="1"/>
        </p:nvSpPr>
        <p:spPr>
          <a:xfrm>
            <a:off x="9330223" y="277103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Slide Number Placeholder 7">
            <a:extLst>
              <a:ext uri="{FF2B5EF4-FFF2-40B4-BE49-F238E27FC236}">
                <a16:creationId xmlns:a16="http://schemas.microsoft.com/office/drawing/2014/main" id="{EA4A45E8-70C2-2276-B4E1-97CE915C203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55725053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17" userDrawn="1">
          <p15:clr>
            <a:srgbClr val="FBAE40"/>
          </p15:clr>
        </p15:guide>
        <p15:guide id="5" pos="7378">
          <p15:clr>
            <a:srgbClr val="FBAE40"/>
          </p15:clr>
        </p15:guide>
        <p15:guide id="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466228" y="4103632"/>
            <a:ext cx="3133840"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marL="0" marR="0" lvl="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r>
              <a:rPr lang="en-US" dirty="0"/>
              <a:t>XX</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1088044" y="4871526"/>
            <a:ext cx="1878388" cy="12775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58308" y="4106230"/>
            <a:ext cx="2625573"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758857" y="4871542"/>
            <a:ext cx="2010462" cy="12561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834554" y="4110838"/>
            <a:ext cx="1359877"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709201" y="4858254"/>
            <a:ext cx="160692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1075193" y="2306094"/>
            <a:ext cx="1904089" cy="85366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3782584" y="2306095"/>
            <a:ext cx="1920362" cy="1334802"/>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6544019" y="1518961"/>
            <a:ext cx="1916935" cy="993665"/>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6654156" y="2303146"/>
            <a:ext cx="1717010"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sp>
        <p:nvSpPr>
          <p:cNvPr id="3" name="Text Placeholder 4">
            <a:extLst>
              <a:ext uri="{FF2B5EF4-FFF2-40B4-BE49-F238E27FC236}">
                <a16:creationId xmlns:a16="http://schemas.microsoft.com/office/drawing/2014/main" id="{FF9411E0-4605-BD6B-CD5D-AA58DE3482FF}"/>
              </a:ext>
            </a:extLst>
          </p:cNvPr>
          <p:cNvSpPr>
            <a:spLocks noGrp="1"/>
          </p:cNvSpPr>
          <p:nvPr>
            <p:ph type="body" sz="quarter" idx="27" hasCustomPrompt="1"/>
          </p:nvPr>
        </p:nvSpPr>
        <p:spPr>
          <a:xfrm>
            <a:off x="990917" y="1538917"/>
            <a:ext cx="2072641" cy="95703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p:txBody>
      </p:sp>
      <p:sp>
        <p:nvSpPr>
          <p:cNvPr id="13" name="Text Placeholder 4">
            <a:extLst>
              <a:ext uri="{FF2B5EF4-FFF2-40B4-BE49-F238E27FC236}">
                <a16:creationId xmlns:a16="http://schemas.microsoft.com/office/drawing/2014/main" id="{5F5FD121-8FCF-DEC7-E4DA-8E42514801BD}"/>
              </a:ext>
            </a:extLst>
          </p:cNvPr>
          <p:cNvSpPr>
            <a:spLocks noGrp="1"/>
          </p:cNvSpPr>
          <p:nvPr>
            <p:ph type="body" sz="quarter" idx="29" hasCustomPrompt="1"/>
          </p:nvPr>
        </p:nvSpPr>
        <p:spPr>
          <a:xfrm>
            <a:off x="3669017" y="1533577"/>
            <a:ext cx="2269188" cy="95703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p:txBody>
      </p:sp>
      <p:cxnSp>
        <p:nvCxnSpPr>
          <p:cNvPr id="18" name="Straight Connector 17">
            <a:extLst>
              <a:ext uri="{FF2B5EF4-FFF2-40B4-BE49-F238E27FC236}">
                <a16:creationId xmlns:a16="http://schemas.microsoft.com/office/drawing/2014/main" id="{5CF637C1-284E-4630-B0DE-0742234EFAE9}"/>
              </a:ext>
            </a:extLst>
          </p:cNvPr>
          <p:cNvCxnSpPr>
            <a:cxnSpLocks/>
          </p:cNvCxnSpPr>
          <p:nvPr userDrawn="1"/>
        </p:nvCxnSpPr>
        <p:spPr>
          <a:xfrm>
            <a:off x="1628654"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32" name="Slide Number Placeholder 7">
            <a:extLst>
              <a:ext uri="{FF2B5EF4-FFF2-40B4-BE49-F238E27FC236}">
                <a16:creationId xmlns:a16="http://schemas.microsoft.com/office/drawing/2014/main" id="{0465BA4B-A7FA-7D6A-1B07-491B5D2BF180}"/>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5" name="Text Placeholder 4">
            <a:extLst>
              <a:ext uri="{FF2B5EF4-FFF2-40B4-BE49-F238E27FC236}">
                <a16:creationId xmlns:a16="http://schemas.microsoft.com/office/drawing/2014/main" id="{E0ACF6EA-0D0C-9B99-4712-51065CAFA2AE}"/>
              </a:ext>
            </a:extLst>
          </p:cNvPr>
          <p:cNvSpPr>
            <a:spLocks noGrp="1"/>
          </p:cNvSpPr>
          <p:nvPr>
            <p:ph type="body" sz="quarter" idx="30" hasCustomPrompt="1"/>
          </p:nvPr>
        </p:nvSpPr>
        <p:spPr>
          <a:xfrm>
            <a:off x="9625965" y="4110838"/>
            <a:ext cx="1147445"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p:txBody>
      </p:sp>
      <p:sp>
        <p:nvSpPr>
          <p:cNvPr id="8" name="Text Placeholder 4">
            <a:extLst>
              <a:ext uri="{FF2B5EF4-FFF2-40B4-BE49-F238E27FC236}">
                <a16:creationId xmlns:a16="http://schemas.microsoft.com/office/drawing/2014/main" id="{3A4C883D-F1CE-3FD3-EA9F-CB4B963B4076}"/>
              </a:ext>
            </a:extLst>
          </p:cNvPr>
          <p:cNvSpPr>
            <a:spLocks noGrp="1"/>
          </p:cNvSpPr>
          <p:nvPr>
            <p:ph type="body" sz="quarter" idx="31" hasCustomPrompt="1"/>
          </p:nvPr>
        </p:nvSpPr>
        <p:spPr>
          <a:xfrm>
            <a:off x="9424988" y="4858254"/>
            <a:ext cx="154940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sp>
        <p:nvSpPr>
          <p:cNvPr id="21" name="Text Placeholder 4">
            <a:extLst>
              <a:ext uri="{FF2B5EF4-FFF2-40B4-BE49-F238E27FC236}">
                <a16:creationId xmlns:a16="http://schemas.microsoft.com/office/drawing/2014/main" id="{BAF30330-C68F-9B7D-CB23-BA5C46ACED51}"/>
              </a:ext>
            </a:extLst>
          </p:cNvPr>
          <p:cNvSpPr>
            <a:spLocks noGrp="1"/>
          </p:cNvSpPr>
          <p:nvPr>
            <p:ph type="body" sz="quarter" idx="32" hasCustomPrompt="1"/>
          </p:nvPr>
        </p:nvSpPr>
        <p:spPr>
          <a:xfrm>
            <a:off x="8939776" y="1518961"/>
            <a:ext cx="2519823" cy="743593"/>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p:txBody>
      </p:sp>
      <p:sp>
        <p:nvSpPr>
          <p:cNvPr id="27" name="Text Placeholder 4">
            <a:extLst>
              <a:ext uri="{FF2B5EF4-FFF2-40B4-BE49-F238E27FC236}">
                <a16:creationId xmlns:a16="http://schemas.microsoft.com/office/drawing/2014/main" id="{63C01DD3-1C6B-3FD2-EBF1-319072C88614}"/>
              </a:ext>
            </a:extLst>
          </p:cNvPr>
          <p:cNvSpPr>
            <a:spLocks noGrp="1"/>
          </p:cNvSpPr>
          <p:nvPr>
            <p:ph type="body" sz="quarter" idx="33" hasCustomPrompt="1"/>
          </p:nvPr>
        </p:nvSpPr>
        <p:spPr>
          <a:xfrm>
            <a:off x="9351360" y="2303146"/>
            <a:ext cx="1696655"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cxnSp>
        <p:nvCxnSpPr>
          <p:cNvPr id="56" name="Straight Connector 55">
            <a:extLst>
              <a:ext uri="{FF2B5EF4-FFF2-40B4-BE49-F238E27FC236}">
                <a16:creationId xmlns:a16="http://schemas.microsoft.com/office/drawing/2014/main" id="{6CBD9925-2B9A-9CE9-F65E-C7C5004C4787}"/>
              </a:ext>
            </a:extLst>
          </p:cNvPr>
          <p:cNvCxnSpPr>
            <a:cxnSpLocks/>
          </p:cNvCxnSpPr>
          <p:nvPr userDrawn="1"/>
        </p:nvCxnSpPr>
        <p:spPr>
          <a:xfrm>
            <a:off x="43495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3C590EC-AFFA-8BAC-8B8A-E69C4F576D30}"/>
              </a:ext>
            </a:extLst>
          </p:cNvPr>
          <p:cNvCxnSpPr>
            <a:cxnSpLocks/>
          </p:cNvCxnSpPr>
          <p:nvPr userDrawn="1"/>
        </p:nvCxnSpPr>
        <p:spPr>
          <a:xfrm>
            <a:off x="708639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D03CF8BB-1A44-7E6B-C56D-0C7713D2EF27}"/>
              </a:ext>
            </a:extLst>
          </p:cNvPr>
          <p:cNvCxnSpPr>
            <a:cxnSpLocks/>
          </p:cNvCxnSpPr>
          <p:nvPr userDrawn="1"/>
        </p:nvCxnSpPr>
        <p:spPr>
          <a:xfrm>
            <a:off x="97851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B764BA87-9C60-9364-EAE6-84B7267D1FD9}"/>
              </a:ext>
            </a:extLst>
          </p:cNvPr>
          <p:cNvCxnSpPr>
            <a:cxnSpLocks/>
          </p:cNvCxnSpPr>
          <p:nvPr userDrawn="1"/>
        </p:nvCxnSpPr>
        <p:spPr>
          <a:xfrm>
            <a:off x="1612693"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8975861F-87BC-0A75-8CD5-17B1898B712B}"/>
              </a:ext>
            </a:extLst>
          </p:cNvPr>
          <p:cNvCxnSpPr>
            <a:cxnSpLocks/>
          </p:cNvCxnSpPr>
          <p:nvPr userDrawn="1"/>
        </p:nvCxnSpPr>
        <p:spPr>
          <a:xfrm>
            <a:off x="43335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EFE7DE0-CBE7-BE59-03C9-5A807A18191C}"/>
              </a:ext>
            </a:extLst>
          </p:cNvPr>
          <p:cNvCxnSpPr>
            <a:cxnSpLocks/>
          </p:cNvCxnSpPr>
          <p:nvPr userDrawn="1"/>
        </p:nvCxnSpPr>
        <p:spPr>
          <a:xfrm>
            <a:off x="707043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2F6F42EE-E2D7-FE4D-A4E8-5E4752E2481F}"/>
              </a:ext>
            </a:extLst>
          </p:cNvPr>
          <p:cNvCxnSpPr>
            <a:cxnSpLocks/>
          </p:cNvCxnSpPr>
          <p:nvPr userDrawn="1"/>
        </p:nvCxnSpPr>
        <p:spPr>
          <a:xfrm>
            <a:off x="97691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4A9F2E32-BA48-A46E-C76A-CA21CFCFBBEF}"/>
              </a:ext>
            </a:extLst>
          </p:cNvPr>
          <p:cNvSpPr txBox="1"/>
          <p:nvPr userDrawn="1"/>
        </p:nvSpPr>
        <p:spPr>
          <a:xfrm>
            <a:off x="11758246" y="-844062"/>
            <a:ext cx="184731" cy="369332"/>
          </a:xfrm>
          <a:prstGeom prst="rect">
            <a:avLst/>
          </a:prstGeom>
          <a:noFill/>
        </p:spPr>
        <p:txBody>
          <a:bodyPr wrap="none" rtlCol="0">
            <a:spAutoFit/>
          </a:bodyPr>
          <a:lstStyle/>
          <a:p>
            <a:endParaRPr lang="x-none" dirty="0"/>
          </a:p>
        </p:txBody>
      </p:sp>
    </p:spTree>
    <p:extLst>
      <p:ext uri="{BB962C8B-B14F-4D97-AF65-F5344CB8AC3E}">
        <p14:creationId xmlns:p14="http://schemas.microsoft.com/office/powerpoint/2010/main" val="3541011624"/>
      </p:ext>
    </p:extLst>
  </p:cSld>
  <p:clrMapOvr>
    <a:masterClrMapping/>
  </p:clrMapOvr>
  <p:extLst>
    <p:ext uri="{DCECCB84-F9BA-43D5-87BE-67443E8EF086}">
      <p15:sldGuideLst xmlns:p15="http://schemas.microsoft.com/office/powerpoint/2012/main">
        <p15:guide id="3" orient="horz" pos="3657" userDrawn="1">
          <p15:clr>
            <a:srgbClr val="FBAE40"/>
          </p15:clr>
        </p15:guide>
        <p15:guide id="4" orient="horz" pos="1185" userDrawn="1">
          <p15:clr>
            <a:srgbClr val="FBAE40"/>
          </p15:clr>
        </p15:guide>
        <p15:guide id="5" pos="7355" userDrawn="1">
          <p15:clr>
            <a:srgbClr val="FBAE40"/>
          </p15:clr>
        </p15:guide>
        <p15:guide id="6" pos="1277" userDrawn="1">
          <p15:clr>
            <a:srgbClr val="FBAE40"/>
          </p15:clr>
        </p15:guide>
        <p15:guide id="7" pos="6425" userDrawn="1">
          <p15:clr>
            <a:srgbClr val="FBAE40"/>
          </p15:clr>
        </p15:guide>
        <p15:guide id="8" pos="4725" userDrawn="1">
          <p15:clr>
            <a:srgbClr val="FBAE40"/>
          </p15:clr>
        </p15:guide>
        <p15:guide id="9" pos="300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6055082" y="266939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6055082" y="3291396"/>
            <a:ext cx="1998676" cy="897247"/>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6056276" y="457916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6056276" y="5201040"/>
            <a:ext cx="2315534"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9010607" y="458101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9010606" y="5202889"/>
            <a:ext cx="2168927"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endParaRPr lang="en-US" dirty="0"/>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Text Placeholder 4">
            <a:extLst>
              <a:ext uri="{FF2B5EF4-FFF2-40B4-BE49-F238E27FC236}">
                <a16:creationId xmlns:a16="http://schemas.microsoft.com/office/drawing/2014/main" id="{89633B5A-264A-14DC-497A-DDB1074B242B}"/>
              </a:ext>
            </a:extLst>
          </p:cNvPr>
          <p:cNvSpPr>
            <a:spLocks noGrp="1"/>
          </p:cNvSpPr>
          <p:nvPr>
            <p:ph type="body" sz="quarter" idx="21" hasCustomPrompt="1"/>
          </p:nvPr>
        </p:nvSpPr>
        <p:spPr>
          <a:xfrm>
            <a:off x="6046733" y="1002890"/>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a:p>
            <a:pPr lvl="0"/>
            <a:endParaRPr lang="en-US" dirty="0"/>
          </a:p>
          <a:p>
            <a:pPr lvl="0"/>
            <a:endParaRPr lang="en-US" dirty="0"/>
          </a:p>
        </p:txBody>
      </p:sp>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6049836" y="1575543"/>
            <a:ext cx="2027776"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8993925" y="1570894"/>
            <a:ext cx="2082241" cy="80012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9005361" y="267153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a:p>
            <a:pPr lvl="0"/>
            <a:endParaRPr lang="en-US" dirty="0"/>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9005360" y="3288898"/>
            <a:ext cx="2490901"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3" name="Text Placeholder 4">
            <a:extLst>
              <a:ext uri="{FF2B5EF4-FFF2-40B4-BE49-F238E27FC236}">
                <a16:creationId xmlns:a16="http://schemas.microsoft.com/office/drawing/2014/main" id="{E57C9ACF-997E-A6E7-C379-F4E7843B8498}"/>
              </a:ext>
            </a:extLst>
          </p:cNvPr>
          <p:cNvSpPr>
            <a:spLocks noGrp="1"/>
          </p:cNvSpPr>
          <p:nvPr>
            <p:ph type="body" sz="quarter" idx="10" hasCustomPrompt="1"/>
          </p:nvPr>
        </p:nvSpPr>
        <p:spPr>
          <a:xfrm>
            <a:off x="412962" y="3600689"/>
            <a:ext cx="3270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a:p>
            <a:pPr lvl="0"/>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6" name="Text Placeholder 4">
            <a:extLst>
              <a:ext uri="{FF2B5EF4-FFF2-40B4-BE49-F238E27FC236}">
                <a16:creationId xmlns:a16="http://schemas.microsoft.com/office/drawing/2014/main" id="{FD5628F2-D6A2-2B53-FB2E-F39C147202F2}"/>
              </a:ext>
            </a:extLst>
          </p:cNvPr>
          <p:cNvSpPr>
            <a:spLocks noGrp="1"/>
          </p:cNvSpPr>
          <p:nvPr>
            <p:ph type="body" sz="quarter" idx="27"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Tekstas</a:t>
            </a:r>
            <a:r>
              <a:rPr lang="en-US" dirty="0"/>
              <a:t> </a:t>
            </a:r>
            <a:r>
              <a:rPr lang="en-US" dirty="0" err="1"/>
              <a:t>aprašymas</a:t>
            </a:r>
            <a:endParaRPr lang="en-US" dirty="0"/>
          </a:p>
        </p:txBody>
      </p:sp>
      <p:sp>
        <p:nvSpPr>
          <p:cNvPr id="18" name="Text Placeholder 4">
            <a:extLst>
              <a:ext uri="{FF2B5EF4-FFF2-40B4-BE49-F238E27FC236}">
                <a16:creationId xmlns:a16="http://schemas.microsoft.com/office/drawing/2014/main" id="{C1F9E2F2-D81D-DE3D-9216-8CD57FE1F9D2}"/>
              </a:ext>
            </a:extLst>
          </p:cNvPr>
          <p:cNvSpPr>
            <a:spLocks noGrp="1"/>
          </p:cNvSpPr>
          <p:nvPr>
            <p:ph type="body" sz="quarter" idx="28" hasCustomPrompt="1"/>
          </p:nvPr>
        </p:nvSpPr>
        <p:spPr>
          <a:xfrm>
            <a:off x="8995491" y="997028"/>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XX</a:t>
            </a:r>
          </a:p>
          <a:p>
            <a:pPr lvl="0"/>
            <a:endParaRPr lang="en-US" dirty="0"/>
          </a:p>
        </p:txBody>
      </p:sp>
      <p:sp>
        <p:nvSpPr>
          <p:cNvPr id="22" name="Slide Number Placeholder 7">
            <a:extLst>
              <a:ext uri="{FF2B5EF4-FFF2-40B4-BE49-F238E27FC236}">
                <a16:creationId xmlns:a16="http://schemas.microsoft.com/office/drawing/2014/main" id="{2C1C8653-AFC6-3F64-7A47-182257978AE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cxnSp>
        <p:nvCxnSpPr>
          <p:cNvPr id="5" name="Straight Connector 4">
            <a:extLst>
              <a:ext uri="{FF2B5EF4-FFF2-40B4-BE49-F238E27FC236}">
                <a16:creationId xmlns:a16="http://schemas.microsoft.com/office/drawing/2014/main" id="{59AB6580-1C57-3187-7F3F-FA4938DC1478}"/>
              </a:ext>
            </a:extLst>
          </p:cNvPr>
          <p:cNvCxnSpPr>
            <a:cxnSpLocks/>
          </p:cNvCxnSpPr>
          <p:nvPr userDrawn="1"/>
        </p:nvCxnSpPr>
        <p:spPr>
          <a:xfrm>
            <a:off x="609600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3771237-BF46-BFFA-1AD2-3BF1E3AD389F}"/>
              </a:ext>
            </a:extLst>
          </p:cNvPr>
          <p:cNvCxnSpPr>
            <a:cxnSpLocks/>
          </p:cNvCxnSpPr>
          <p:nvPr userDrawn="1"/>
        </p:nvCxnSpPr>
        <p:spPr>
          <a:xfrm>
            <a:off x="609600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8B6820E-776E-44A2-D764-6F6251A21353}"/>
              </a:ext>
            </a:extLst>
          </p:cNvPr>
          <p:cNvCxnSpPr>
            <a:cxnSpLocks/>
          </p:cNvCxnSpPr>
          <p:nvPr userDrawn="1"/>
        </p:nvCxnSpPr>
        <p:spPr>
          <a:xfrm>
            <a:off x="908304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A648F32-CBAA-52F8-78F0-EF7A98482084}"/>
              </a:ext>
            </a:extLst>
          </p:cNvPr>
          <p:cNvCxnSpPr>
            <a:cxnSpLocks/>
          </p:cNvCxnSpPr>
          <p:nvPr userDrawn="1"/>
        </p:nvCxnSpPr>
        <p:spPr>
          <a:xfrm>
            <a:off x="908304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638658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85">
          <p15:clr>
            <a:srgbClr val="FBAE40"/>
          </p15:clr>
        </p15:guide>
        <p15:guide id="5" pos="737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6 blokai (Tekstas ir statistika)">
    <p:bg>
      <p:bgPr>
        <a:solidFill>
          <a:srgbClr val="A0BAEB"/>
        </a:solidFill>
        <a:effectLst/>
      </p:bgPr>
    </p:bg>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479425" y="1447555"/>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5" name="Text Placeholder 4">
            <a:extLst>
              <a:ext uri="{FF2B5EF4-FFF2-40B4-BE49-F238E27FC236}">
                <a16:creationId xmlns:a16="http://schemas.microsoft.com/office/drawing/2014/main" id="{31EC4085-7DB7-3390-A86D-6002D9E25008}"/>
              </a:ext>
            </a:extLst>
          </p:cNvPr>
          <p:cNvSpPr>
            <a:spLocks noGrp="1"/>
          </p:cNvSpPr>
          <p:nvPr>
            <p:ph type="body" sz="quarter" idx="22" hasCustomPrompt="1"/>
          </p:nvPr>
        </p:nvSpPr>
        <p:spPr>
          <a:xfrm>
            <a:off x="2422918" y="144912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6" name="Text Placeholder 4">
            <a:extLst>
              <a:ext uri="{FF2B5EF4-FFF2-40B4-BE49-F238E27FC236}">
                <a16:creationId xmlns:a16="http://schemas.microsoft.com/office/drawing/2014/main" id="{DFE656F8-A11D-1C75-D23A-88DC3C283145}"/>
              </a:ext>
            </a:extLst>
          </p:cNvPr>
          <p:cNvSpPr>
            <a:spLocks noGrp="1"/>
          </p:cNvSpPr>
          <p:nvPr>
            <p:ph type="body" sz="quarter" idx="23" hasCustomPrompt="1"/>
          </p:nvPr>
        </p:nvSpPr>
        <p:spPr>
          <a:xfrm>
            <a:off x="4356982" y="145069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7" name="Text Placeholder 4">
            <a:extLst>
              <a:ext uri="{FF2B5EF4-FFF2-40B4-BE49-F238E27FC236}">
                <a16:creationId xmlns:a16="http://schemas.microsoft.com/office/drawing/2014/main" id="{EAB563A5-4F62-2019-9BDF-F1CD0AFFFF05}"/>
              </a:ext>
            </a:extLst>
          </p:cNvPr>
          <p:cNvSpPr>
            <a:spLocks noGrp="1"/>
          </p:cNvSpPr>
          <p:nvPr>
            <p:ph type="body" sz="quarter" idx="24" hasCustomPrompt="1"/>
          </p:nvPr>
        </p:nvSpPr>
        <p:spPr>
          <a:xfrm>
            <a:off x="6300476" y="1442842"/>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8" name="Text Placeholder 4">
            <a:extLst>
              <a:ext uri="{FF2B5EF4-FFF2-40B4-BE49-F238E27FC236}">
                <a16:creationId xmlns:a16="http://schemas.microsoft.com/office/drawing/2014/main" id="{3ACDC6CD-08E0-5D44-D3F7-0C317D5537D1}"/>
              </a:ext>
            </a:extLst>
          </p:cNvPr>
          <p:cNvSpPr>
            <a:spLocks noGrp="1"/>
          </p:cNvSpPr>
          <p:nvPr>
            <p:ph type="body" sz="quarter" idx="25" hasCustomPrompt="1"/>
          </p:nvPr>
        </p:nvSpPr>
        <p:spPr>
          <a:xfrm>
            <a:off x="8234543" y="143498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9" name="Text Placeholder 4">
            <a:extLst>
              <a:ext uri="{FF2B5EF4-FFF2-40B4-BE49-F238E27FC236}">
                <a16:creationId xmlns:a16="http://schemas.microsoft.com/office/drawing/2014/main" id="{6151342D-DBD2-DC8F-CD9D-2089A18AF998}"/>
              </a:ext>
            </a:extLst>
          </p:cNvPr>
          <p:cNvSpPr>
            <a:spLocks noGrp="1"/>
          </p:cNvSpPr>
          <p:nvPr>
            <p:ph type="body" sz="quarter" idx="26" hasCustomPrompt="1"/>
          </p:nvPr>
        </p:nvSpPr>
        <p:spPr>
          <a:xfrm>
            <a:off x="10178477" y="144598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36" name="Text Placeholder 4">
            <a:extLst>
              <a:ext uri="{FF2B5EF4-FFF2-40B4-BE49-F238E27FC236}">
                <a16:creationId xmlns:a16="http://schemas.microsoft.com/office/drawing/2014/main" id="{26790C30-EA38-EE9F-2254-067D10A2CAA4}"/>
              </a:ext>
            </a:extLst>
          </p:cNvPr>
          <p:cNvSpPr>
            <a:spLocks noGrp="1"/>
          </p:cNvSpPr>
          <p:nvPr>
            <p:ph type="body" sz="quarter" idx="27" hasCustomPrompt="1"/>
          </p:nvPr>
        </p:nvSpPr>
        <p:spPr>
          <a:xfrm>
            <a:off x="479425" y="2731171"/>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7" name="Text Placeholder 4">
            <a:extLst>
              <a:ext uri="{FF2B5EF4-FFF2-40B4-BE49-F238E27FC236}">
                <a16:creationId xmlns:a16="http://schemas.microsoft.com/office/drawing/2014/main" id="{5DFC8760-CC12-83D7-FD3E-425439749179}"/>
              </a:ext>
            </a:extLst>
          </p:cNvPr>
          <p:cNvSpPr>
            <a:spLocks noGrp="1"/>
          </p:cNvSpPr>
          <p:nvPr>
            <p:ph type="body" sz="quarter" idx="28" hasCustomPrompt="1"/>
          </p:nvPr>
        </p:nvSpPr>
        <p:spPr>
          <a:xfrm>
            <a:off x="2422918" y="2732742"/>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8" name="Text Placeholder 4">
            <a:extLst>
              <a:ext uri="{FF2B5EF4-FFF2-40B4-BE49-F238E27FC236}">
                <a16:creationId xmlns:a16="http://schemas.microsoft.com/office/drawing/2014/main" id="{1F29ACA5-E282-4A08-A355-C2B71EF2FDC8}"/>
              </a:ext>
            </a:extLst>
          </p:cNvPr>
          <p:cNvSpPr>
            <a:spLocks noGrp="1"/>
          </p:cNvSpPr>
          <p:nvPr>
            <p:ph type="body" sz="quarter" idx="29" hasCustomPrompt="1"/>
          </p:nvPr>
        </p:nvSpPr>
        <p:spPr>
          <a:xfrm>
            <a:off x="4356982" y="2734313"/>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9" name="Text Placeholder 4">
            <a:extLst>
              <a:ext uri="{FF2B5EF4-FFF2-40B4-BE49-F238E27FC236}">
                <a16:creationId xmlns:a16="http://schemas.microsoft.com/office/drawing/2014/main" id="{87FC7358-EB43-03C1-83AE-15C188B5B49D}"/>
              </a:ext>
            </a:extLst>
          </p:cNvPr>
          <p:cNvSpPr>
            <a:spLocks noGrp="1"/>
          </p:cNvSpPr>
          <p:nvPr>
            <p:ph type="body" sz="quarter" idx="30" hasCustomPrompt="1"/>
          </p:nvPr>
        </p:nvSpPr>
        <p:spPr>
          <a:xfrm>
            <a:off x="6300476" y="2726458"/>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0" name="Text Placeholder 4">
            <a:extLst>
              <a:ext uri="{FF2B5EF4-FFF2-40B4-BE49-F238E27FC236}">
                <a16:creationId xmlns:a16="http://schemas.microsoft.com/office/drawing/2014/main" id="{329D7D07-243D-D29C-FA23-B23836C778F3}"/>
              </a:ext>
            </a:extLst>
          </p:cNvPr>
          <p:cNvSpPr>
            <a:spLocks noGrp="1"/>
          </p:cNvSpPr>
          <p:nvPr>
            <p:ph type="body" sz="quarter" idx="31" hasCustomPrompt="1"/>
          </p:nvPr>
        </p:nvSpPr>
        <p:spPr>
          <a:xfrm>
            <a:off x="8234543" y="2718602"/>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1" name="Text Placeholder 4">
            <a:extLst>
              <a:ext uri="{FF2B5EF4-FFF2-40B4-BE49-F238E27FC236}">
                <a16:creationId xmlns:a16="http://schemas.microsoft.com/office/drawing/2014/main" id="{87FB188A-CDCF-C563-C489-F9FD5F6B0F11}"/>
              </a:ext>
            </a:extLst>
          </p:cNvPr>
          <p:cNvSpPr>
            <a:spLocks noGrp="1"/>
          </p:cNvSpPr>
          <p:nvPr>
            <p:ph type="body" sz="quarter" idx="32" hasCustomPrompt="1"/>
          </p:nvPr>
        </p:nvSpPr>
        <p:spPr>
          <a:xfrm>
            <a:off x="10178477" y="2729600"/>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2" name="Text Placeholder 4">
            <a:extLst>
              <a:ext uri="{FF2B5EF4-FFF2-40B4-BE49-F238E27FC236}">
                <a16:creationId xmlns:a16="http://schemas.microsoft.com/office/drawing/2014/main" id="{35A4A37D-43C4-F26C-A63A-DEE15D4448B3}"/>
              </a:ext>
            </a:extLst>
          </p:cNvPr>
          <p:cNvSpPr>
            <a:spLocks noGrp="1"/>
          </p:cNvSpPr>
          <p:nvPr>
            <p:ph type="body" sz="quarter" idx="33" hasCustomPrompt="1"/>
          </p:nvPr>
        </p:nvSpPr>
        <p:spPr>
          <a:xfrm>
            <a:off x="479425" y="422060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3" name="Text Placeholder 4">
            <a:extLst>
              <a:ext uri="{FF2B5EF4-FFF2-40B4-BE49-F238E27FC236}">
                <a16:creationId xmlns:a16="http://schemas.microsoft.com/office/drawing/2014/main" id="{87F09FBB-A8F5-3D85-18C1-62E049FDCFFE}"/>
              </a:ext>
            </a:extLst>
          </p:cNvPr>
          <p:cNvSpPr>
            <a:spLocks noGrp="1"/>
          </p:cNvSpPr>
          <p:nvPr>
            <p:ph type="body" sz="quarter" idx="34" hasCustomPrompt="1"/>
          </p:nvPr>
        </p:nvSpPr>
        <p:spPr>
          <a:xfrm>
            <a:off x="2422918" y="422217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4" name="Text Placeholder 4">
            <a:extLst>
              <a:ext uri="{FF2B5EF4-FFF2-40B4-BE49-F238E27FC236}">
                <a16:creationId xmlns:a16="http://schemas.microsoft.com/office/drawing/2014/main" id="{782883B9-9FA7-425A-FAC8-093F13466326}"/>
              </a:ext>
            </a:extLst>
          </p:cNvPr>
          <p:cNvSpPr>
            <a:spLocks noGrp="1"/>
          </p:cNvSpPr>
          <p:nvPr>
            <p:ph type="body" sz="quarter" idx="35" hasCustomPrompt="1"/>
          </p:nvPr>
        </p:nvSpPr>
        <p:spPr>
          <a:xfrm>
            <a:off x="4356982" y="4223749"/>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5" name="Text Placeholder 4">
            <a:extLst>
              <a:ext uri="{FF2B5EF4-FFF2-40B4-BE49-F238E27FC236}">
                <a16:creationId xmlns:a16="http://schemas.microsoft.com/office/drawing/2014/main" id="{45CCF969-5C47-9B84-1689-C414B86B95C3}"/>
              </a:ext>
            </a:extLst>
          </p:cNvPr>
          <p:cNvSpPr>
            <a:spLocks noGrp="1"/>
          </p:cNvSpPr>
          <p:nvPr>
            <p:ph type="body" sz="quarter" idx="36" hasCustomPrompt="1"/>
          </p:nvPr>
        </p:nvSpPr>
        <p:spPr>
          <a:xfrm>
            <a:off x="6300476" y="421589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6" name="Text Placeholder 4">
            <a:extLst>
              <a:ext uri="{FF2B5EF4-FFF2-40B4-BE49-F238E27FC236}">
                <a16:creationId xmlns:a16="http://schemas.microsoft.com/office/drawing/2014/main" id="{A87EFFF0-7A0A-BCDD-520E-D5AA10619625}"/>
              </a:ext>
            </a:extLst>
          </p:cNvPr>
          <p:cNvSpPr>
            <a:spLocks noGrp="1"/>
          </p:cNvSpPr>
          <p:nvPr>
            <p:ph type="body" sz="quarter" idx="37" hasCustomPrompt="1"/>
          </p:nvPr>
        </p:nvSpPr>
        <p:spPr>
          <a:xfrm>
            <a:off x="8234543" y="420803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7" name="Text Placeholder 4">
            <a:extLst>
              <a:ext uri="{FF2B5EF4-FFF2-40B4-BE49-F238E27FC236}">
                <a16:creationId xmlns:a16="http://schemas.microsoft.com/office/drawing/2014/main" id="{070CB359-C7E8-F7DC-4B64-FE01017ED6BE}"/>
              </a:ext>
            </a:extLst>
          </p:cNvPr>
          <p:cNvSpPr>
            <a:spLocks noGrp="1"/>
          </p:cNvSpPr>
          <p:nvPr>
            <p:ph type="body" sz="quarter" idx="38" hasCustomPrompt="1"/>
          </p:nvPr>
        </p:nvSpPr>
        <p:spPr>
          <a:xfrm>
            <a:off x="10178477" y="421903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8" name="Text Placeholder 4">
            <a:extLst>
              <a:ext uri="{FF2B5EF4-FFF2-40B4-BE49-F238E27FC236}">
                <a16:creationId xmlns:a16="http://schemas.microsoft.com/office/drawing/2014/main" id="{9ADF6C04-BBC8-E677-D7B0-D0E9326582E2}"/>
              </a:ext>
            </a:extLst>
          </p:cNvPr>
          <p:cNvSpPr>
            <a:spLocks noGrp="1"/>
          </p:cNvSpPr>
          <p:nvPr>
            <p:ph type="body" sz="quarter" idx="39" hasCustomPrompt="1"/>
          </p:nvPr>
        </p:nvSpPr>
        <p:spPr>
          <a:xfrm>
            <a:off x="479425" y="5504223"/>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9" name="Text Placeholder 4">
            <a:extLst>
              <a:ext uri="{FF2B5EF4-FFF2-40B4-BE49-F238E27FC236}">
                <a16:creationId xmlns:a16="http://schemas.microsoft.com/office/drawing/2014/main" id="{3E787C3C-DC6C-5F0E-6259-7D7062549298}"/>
              </a:ext>
            </a:extLst>
          </p:cNvPr>
          <p:cNvSpPr>
            <a:spLocks noGrp="1"/>
          </p:cNvSpPr>
          <p:nvPr>
            <p:ph type="body" sz="quarter" idx="40" hasCustomPrompt="1"/>
          </p:nvPr>
        </p:nvSpPr>
        <p:spPr>
          <a:xfrm>
            <a:off x="2422918" y="5505794"/>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0" name="Text Placeholder 4">
            <a:extLst>
              <a:ext uri="{FF2B5EF4-FFF2-40B4-BE49-F238E27FC236}">
                <a16:creationId xmlns:a16="http://schemas.microsoft.com/office/drawing/2014/main" id="{F298B240-AB37-DECC-F293-6A8DFFF6931B}"/>
              </a:ext>
            </a:extLst>
          </p:cNvPr>
          <p:cNvSpPr>
            <a:spLocks noGrp="1"/>
          </p:cNvSpPr>
          <p:nvPr>
            <p:ph type="body" sz="quarter" idx="41" hasCustomPrompt="1"/>
          </p:nvPr>
        </p:nvSpPr>
        <p:spPr>
          <a:xfrm>
            <a:off x="4356982" y="5507365"/>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1" name="Text Placeholder 4">
            <a:extLst>
              <a:ext uri="{FF2B5EF4-FFF2-40B4-BE49-F238E27FC236}">
                <a16:creationId xmlns:a16="http://schemas.microsoft.com/office/drawing/2014/main" id="{181FFF0A-4B7C-127B-11BC-97C657DCE511}"/>
              </a:ext>
            </a:extLst>
          </p:cNvPr>
          <p:cNvSpPr>
            <a:spLocks noGrp="1"/>
          </p:cNvSpPr>
          <p:nvPr>
            <p:ph type="body" sz="quarter" idx="42" hasCustomPrompt="1"/>
          </p:nvPr>
        </p:nvSpPr>
        <p:spPr>
          <a:xfrm>
            <a:off x="6300476" y="5499510"/>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2" name="Text Placeholder 4">
            <a:extLst>
              <a:ext uri="{FF2B5EF4-FFF2-40B4-BE49-F238E27FC236}">
                <a16:creationId xmlns:a16="http://schemas.microsoft.com/office/drawing/2014/main" id="{C8849CBC-096B-63D9-4FD1-02F5FA13D5E2}"/>
              </a:ext>
            </a:extLst>
          </p:cNvPr>
          <p:cNvSpPr>
            <a:spLocks noGrp="1"/>
          </p:cNvSpPr>
          <p:nvPr>
            <p:ph type="body" sz="quarter" idx="43" hasCustomPrompt="1"/>
          </p:nvPr>
        </p:nvSpPr>
        <p:spPr>
          <a:xfrm>
            <a:off x="8234543" y="5491654"/>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3" name="Text Placeholder 4">
            <a:extLst>
              <a:ext uri="{FF2B5EF4-FFF2-40B4-BE49-F238E27FC236}">
                <a16:creationId xmlns:a16="http://schemas.microsoft.com/office/drawing/2014/main" id="{AEA42537-41F6-69FF-63B0-7CE4E3C8C29E}"/>
              </a:ext>
            </a:extLst>
          </p:cNvPr>
          <p:cNvSpPr>
            <a:spLocks noGrp="1"/>
          </p:cNvSpPr>
          <p:nvPr>
            <p:ph type="body" sz="quarter" idx="44" hasCustomPrompt="1"/>
          </p:nvPr>
        </p:nvSpPr>
        <p:spPr>
          <a:xfrm>
            <a:off x="10178477" y="5502652"/>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7" name="Text Placeholder 4">
            <a:extLst>
              <a:ext uri="{FF2B5EF4-FFF2-40B4-BE49-F238E27FC236}">
                <a16:creationId xmlns:a16="http://schemas.microsoft.com/office/drawing/2014/main" id="{3B784EEB-5ACC-EC5A-FD95-BA80889AA664}"/>
              </a:ext>
            </a:extLst>
          </p:cNvPr>
          <p:cNvSpPr>
            <a:spLocks noGrp="1"/>
          </p:cNvSpPr>
          <p:nvPr>
            <p:ph type="body" sz="quarter" idx="45" hasCustomPrompt="1"/>
          </p:nvPr>
        </p:nvSpPr>
        <p:spPr>
          <a:xfrm>
            <a:off x="4824250" y="3170751"/>
            <a:ext cx="2543502" cy="791649"/>
          </a:xfrm>
          <a:prstGeom prst="rect">
            <a:avLst/>
          </a:prstGeom>
        </p:spPr>
        <p:txBody>
          <a:bodyPr>
            <a:noAutofit/>
          </a:bodyPr>
          <a:lstStyle>
            <a:lvl1pPr marL="0" marR="0" indent="0" algn="ctr" defTabSz="914400" rtl="0" eaLnBrk="1" fontAlgn="auto" latinLnBrk="0" hangingPunct="1">
              <a:lnSpc>
                <a:spcPct val="100000"/>
              </a:lnSpc>
              <a:spcBef>
                <a:spcPts val="0"/>
              </a:spcBef>
              <a:spcAft>
                <a:spcPts val="1200"/>
              </a:spcAft>
              <a:buClrTx/>
              <a:buSzPct val="100000"/>
              <a:buFont typeface="Arial" panose="020B0604020202020204" pitchFamily="34" charset="0"/>
              <a:buNone/>
              <a:tabLst/>
              <a:defRPr sz="4800" b="0" spc="40" baseline="0">
                <a:solidFill>
                  <a:srgbClr val="092E68"/>
                </a:solidFill>
                <a:latin typeface="DM Serif Display" pitchFamily="2" charset="0"/>
              </a:defRPr>
            </a:lvl1pPr>
          </a:lstStyle>
          <a:p>
            <a:pPr lvl="0"/>
            <a:r>
              <a:rPr lang="en-US" dirty="0"/>
              <a:t>Suma</a:t>
            </a:r>
          </a:p>
        </p:txBody>
      </p:sp>
      <p:cxnSp>
        <p:nvCxnSpPr>
          <p:cNvPr id="3" name="Straight Connector 2">
            <a:extLst>
              <a:ext uri="{FF2B5EF4-FFF2-40B4-BE49-F238E27FC236}">
                <a16:creationId xmlns:a16="http://schemas.microsoft.com/office/drawing/2014/main" id="{1D444EDE-8207-691E-3BDF-1345BFAA9DA5}"/>
              </a:ext>
            </a:extLst>
          </p:cNvPr>
          <p:cNvCxnSpPr>
            <a:cxnSpLocks/>
          </p:cNvCxnSpPr>
          <p:nvPr userDrawn="1"/>
        </p:nvCxnSpPr>
        <p:spPr>
          <a:xfrm>
            <a:off x="479425" y="3564582"/>
            <a:ext cx="4347099"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7CF7B4D-45D0-A866-4DB1-096CC6448B40}"/>
              </a:ext>
            </a:extLst>
          </p:cNvPr>
          <p:cNvCxnSpPr>
            <a:cxnSpLocks/>
          </p:cNvCxnSpPr>
          <p:nvPr userDrawn="1"/>
        </p:nvCxnSpPr>
        <p:spPr>
          <a:xfrm>
            <a:off x="4845377" y="3610466"/>
            <a:ext cx="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6290120-BF16-4C0E-037D-FDA8047432BB}"/>
              </a:ext>
            </a:extLst>
          </p:cNvPr>
          <p:cNvCxnSpPr>
            <a:cxnSpLocks/>
          </p:cNvCxnSpPr>
          <p:nvPr userDrawn="1"/>
        </p:nvCxnSpPr>
        <p:spPr>
          <a:xfrm>
            <a:off x="7366973" y="3564582"/>
            <a:ext cx="4345602"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A5278D-2A62-AF2E-860B-7E74523003AD}"/>
              </a:ext>
            </a:extLst>
          </p:cNvPr>
          <p:cNvCxnSpPr>
            <a:cxnSpLocks/>
          </p:cNvCxnSpPr>
          <p:nvPr userDrawn="1"/>
        </p:nvCxnSpPr>
        <p:spPr>
          <a:xfrm>
            <a:off x="7366973" y="3408901"/>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553A685-89FF-358D-F880-C7C840CF8941}"/>
              </a:ext>
            </a:extLst>
          </p:cNvPr>
          <p:cNvCxnSpPr>
            <a:cxnSpLocks/>
          </p:cNvCxnSpPr>
          <p:nvPr userDrawn="1"/>
        </p:nvCxnSpPr>
        <p:spPr>
          <a:xfrm flipV="1">
            <a:off x="479425" y="1509623"/>
            <a:ext cx="0" cy="1522502"/>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E33B3DB-C7D0-1832-8B01-E6C580CB312F}"/>
              </a:ext>
            </a:extLst>
          </p:cNvPr>
          <p:cNvCxnSpPr>
            <a:cxnSpLocks/>
          </p:cNvCxnSpPr>
          <p:nvPr userDrawn="1"/>
        </p:nvCxnSpPr>
        <p:spPr>
          <a:xfrm flipV="1">
            <a:off x="2419374" y="1510769"/>
            <a:ext cx="0" cy="15213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C900BE4-FC1D-DCA3-3349-AE19491FFAC6}"/>
              </a:ext>
            </a:extLst>
          </p:cNvPr>
          <p:cNvCxnSpPr>
            <a:cxnSpLocks/>
          </p:cNvCxnSpPr>
          <p:nvPr userDrawn="1"/>
        </p:nvCxnSpPr>
        <p:spPr>
          <a:xfrm flipV="1">
            <a:off x="4352447" y="1511915"/>
            <a:ext cx="0" cy="1523385"/>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CD6F1DB-766B-B1C7-5EE4-B24F9BE6CFFB}"/>
              </a:ext>
            </a:extLst>
          </p:cNvPr>
          <p:cNvCxnSpPr>
            <a:cxnSpLocks/>
            <a:stCxn id="9" idx="0"/>
          </p:cNvCxnSpPr>
          <p:nvPr userDrawn="1"/>
        </p:nvCxnSpPr>
        <p:spPr>
          <a:xfrm flipV="1">
            <a:off x="6291445" y="1499311"/>
            <a:ext cx="951" cy="15318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DC14C628-5445-F384-D003-164B30BB173D}"/>
              </a:ext>
            </a:extLst>
          </p:cNvPr>
          <p:cNvCxnSpPr>
            <a:cxnSpLocks/>
            <a:stCxn id="18" idx="0"/>
          </p:cNvCxnSpPr>
          <p:nvPr userDrawn="1"/>
        </p:nvCxnSpPr>
        <p:spPr>
          <a:xfrm flipH="1" flipV="1">
            <a:off x="8229146" y="1492961"/>
            <a:ext cx="5397" cy="153566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B92DDDE-3E25-AE78-A6FF-284562F52CB3}"/>
              </a:ext>
            </a:extLst>
          </p:cNvPr>
          <p:cNvCxnSpPr>
            <a:cxnSpLocks/>
            <a:stCxn id="73" idx="0"/>
          </p:cNvCxnSpPr>
          <p:nvPr userDrawn="1"/>
        </p:nvCxnSpPr>
        <p:spPr>
          <a:xfrm flipH="1" flipV="1">
            <a:off x="10172246" y="1505661"/>
            <a:ext cx="3056" cy="152155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AA3DA199-EB9A-E0A7-F242-B5F13112C13A}"/>
              </a:ext>
            </a:extLst>
          </p:cNvPr>
          <p:cNvCxnSpPr>
            <a:cxnSpLocks/>
          </p:cNvCxnSpPr>
          <p:nvPr userDrawn="1"/>
        </p:nvCxnSpPr>
        <p:spPr>
          <a:xfrm flipV="1">
            <a:off x="10172246" y="4210911"/>
            <a:ext cx="1314" cy="151996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5D1C244A-1FB2-D6D2-BF3A-4E7CC6170A5A}"/>
              </a:ext>
            </a:extLst>
          </p:cNvPr>
          <p:cNvCxnSpPr>
            <a:cxnSpLocks/>
          </p:cNvCxnSpPr>
          <p:nvPr userDrawn="1"/>
        </p:nvCxnSpPr>
        <p:spPr>
          <a:xfrm flipV="1">
            <a:off x="8232321" y="4207586"/>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8A28D7B4-DA3E-DF15-82CA-7FCDA16194F9}"/>
              </a:ext>
            </a:extLst>
          </p:cNvPr>
          <p:cNvCxnSpPr>
            <a:cxnSpLocks/>
          </p:cNvCxnSpPr>
          <p:nvPr userDrawn="1"/>
        </p:nvCxnSpPr>
        <p:spPr>
          <a:xfrm flipV="1">
            <a:off x="6295343" y="4211651"/>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FEB63431-C93D-8E62-B38F-EB23FEF64256}"/>
              </a:ext>
            </a:extLst>
          </p:cNvPr>
          <p:cNvCxnSpPr>
            <a:cxnSpLocks/>
            <a:endCxn id="54" idx="4"/>
          </p:cNvCxnSpPr>
          <p:nvPr userDrawn="1"/>
        </p:nvCxnSpPr>
        <p:spPr>
          <a:xfrm flipV="1">
            <a:off x="4349945" y="4220745"/>
            <a:ext cx="985" cy="152115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D2013A2-20D2-01D2-04B9-C638BA5A115F}"/>
              </a:ext>
            </a:extLst>
          </p:cNvPr>
          <p:cNvCxnSpPr>
            <a:cxnSpLocks/>
            <a:endCxn id="23" idx="4"/>
          </p:cNvCxnSpPr>
          <p:nvPr userDrawn="1"/>
        </p:nvCxnSpPr>
        <p:spPr>
          <a:xfrm flipV="1">
            <a:off x="2415637" y="4216203"/>
            <a:ext cx="2257" cy="152252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963A0FD-6007-AA7F-7DFD-CD40F54A797F}"/>
              </a:ext>
            </a:extLst>
          </p:cNvPr>
          <p:cNvCxnSpPr>
            <a:cxnSpLocks/>
          </p:cNvCxnSpPr>
          <p:nvPr userDrawn="1"/>
        </p:nvCxnSpPr>
        <p:spPr>
          <a:xfrm flipV="1">
            <a:off x="479425" y="4212748"/>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4" name="Slide Number Placeholder 7">
            <a:extLst>
              <a:ext uri="{FF2B5EF4-FFF2-40B4-BE49-F238E27FC236}">
                <a16:creationId xmlns:a16="http://schemas.microsoft.com/office/drawing/2014/main" id="{A912CD3F-0A72-7A37-6362-F50CB39A872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5" name="Oval 4">
            <a:extLst>
              <a:ext uri="{FF2B5EF4-FFF2-40B4-BE49-F238E27FC236}">
                <a16:creationId xmlns:a16="http://schemas.microsoft.com/office/drawing/2014/main" id="{6177ACC5-6DDD-24D3-5A45-52DDE51DD11F}"/>
              </a:ext>
            </a:extLst>
          </p:cNvPr>
          <p:cNvSpPr/>
          <p:nvPr userDrawn="1"/>
        </p:nvSpPr>
        <p:spPr>
          <a:xfrm>
            <a:off x="439414"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2FD8271D-472C-63F0-E9B1-A7D2A17517E4}"/>
              </a:ext>
            </a:extLst>
          </p:cNvPr>
          <p:cNvSpPr/>
          <p:nvPr userDrawn="1"/>
        </p:nvSpPr>
        <p:spPr>
          <a:xfrm>
            <a:off x="2380377"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Oval 6">
            <a:extLst>
              <a:ext uri="{FF2B5EF4-FFF2-40B4-BE49-F238E27FC236}">
                <a16:creationId xmlns:a16="http://schemas.microsoft.com/office/drawing/2014/main" id="{42F174AB-C905-7593-2489-A092E7C65487}"/>
              </a:ext>
            </a:extLst>
          </p:cNvPr>
          <p:cNvSpPr/>
          <p:nvPr userDrawn="1"/>
        </p:nvSpPr>
        <p:spPr>
          <a:xfrm>
            <a:off x="4315292"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Oval 8">
            <a:extLst>
              <a:ext uri="{FF2B5EF4-FFF2-40B4-BE49-F238E27FC236}">
                <a16:creationId xmlns:a16="http://schemas.microsoft.com/office/drawing/2014/main" id="{5C7F85AC-8540-023C-F2E2-FF152246343D}"/>
              </a:ext>
            </a:extLst>
          </p:cNvPr>
          <p:cNvSpPr/>
          <p:nvPr userDrawn="1"/>
        </p:nvSpPr>
        <p:spPr>
          <a:xfrm>
            <a:off x="6252022" y="303116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id="{0AF6CF7B-EB95-B1AC-7962-EFE75886EE64}"/>
              </a:ext>
            </a:extLst>
          </p:cNvPr>
          <p:cNvSpPr/>
          <p:nvPr userDrawn="1"/>
        </p:nvSpPr>
        <p:spPr>
          <a:xfrm>
            <a:off x="8195120" y="3028622"/>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1">
            <a:extLst>
              <a:ext uri="{FF2B5EF4-FFF2-40B4-BE49-F238E27FC236}">
                <a16:creationId xmlns:a16="http://schemas.microsoft.com/office/drawing/2014/main" id="{7EAB4D23-B05A-DD31-26FF-A0454B742BDA}"/>
              </a:ext>
            </a:extLst>
          </p:cNvPr>
          <p:cNvSpPr/>
          <p:nvPr userDrawn="1"/>
        </p:nvSpPr>
        <p:spPr>
          <a:xfrm>
            <a:off x="440002" y="4137636"/>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id="{162D7597-38F1-46F8-8F4A-89D0CEF56A07}"/>
              </a:ext>
            </a:extLst>
          </p:cNvPr>
          <p:cNvSpPr/>
          <p:nvPr userDrawn="1"/>
        </p:nvSpPr>
        <p:spPr>
          <a:xfrm>
            <a:off x="2378471" y="413735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Oval 53">
            <a:extLst>
              <a:ext uri="{FF2B5EF4-FFF2-40B4-BE49-F238E27FC236}">
                <a16:creationId xmlns:a16="http://schemas.microsoft.com/office/drawing/2014/main" id="{91515356-75EF-23EE-AC55-AB46097B89E4}"/>
              </a:ext>
            </a:extLst>
          </p:cNvPr>
          <p:cNvSpPr/>
          <p:nvPr userDrawn="1"/>
        </p:nvSpPr>
        <p:spPr>
          <a:xfrm>
            <a:off x="4311507" y="41418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6" name="Oval 55">
            <a:extLst>
              <a:ext uri="{FF2B5EF4-FFF2-40B4-BE49-F238E27FC236}">
                <a16:creationId xmlns:a16="http://schemas.microsoft.com/office/drawing/2014/main" id="{2218703C-CB71-899A-ABFF-6AD2E58FF333}"/>
              </a:ext>
            </a:extLst>
          </p:cNvPr>
          <p:cNvSpPr/>
          <p:nvPr userDrawn="1"/>
        </p:nvSpPr>
        <p:spPr>
          <a:xfrm>
            <a:off x="6258487" y="4138415"/>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8" name="Oval 57">
            <a:extLst>
              <a:ext uri="{FF2B5EF4-FFF2-40B4-BE49-F238E27FC236}">
                <a16:creationId xmlns:a16="http://schemas.microsoft.com/office/drawing/2014/main" id="{A5B5524A-C518-771F-0F89-27521100DA69}"/>
              </a:ext>
            </a:extLst>
          </p:cNvPr>
          <p:cNvSpPr/>
          <p:nvPr userDrawn="1"/>
        </p:nvSpPr>
        <p:spPr>
          <a:xfrm>
            <a:off x="8194698" y="4134500"/>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2" name="Oval 71">
            <a:extLst>
              <a:ext uri="{FF2B5EF4-FFF2-40B4-BE49-F238E27FC236}">
                <a16:creationId xmlns:a16="http://schemas.microsoft.com/office/drawing/2014/main" id="{34ED7B43-86D0-6AE7-1A8C-14736080A86B}"/>
              </a:ext>
            </a:extLst>
          </p:cNvPr>
          <p:cNvSpPr/>
          <p:nvPr userDrawn="1"/>
        </p:nvSpPr>
        <p:spPr>
          <a:xfrm>
            <a:off x="10133421" y="413554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3" name="Oval 72">
            <a:extLst>
              <a:ext uri="{FF2B5EF4-FFF2-40B4-BE49-F238E27FC236}">
                <a16:creationId xmlns:a16="http://schemas.microsoft.com/office/drawing/2014/main" id="{402757A4-432E-E201-E229-5BA23C2DF0C1}"/>
              </a:ext>
            </a:extLst>
          </p:cNvPr>
          <p:cNvSpPr/>
          <p:nvPr userDrawn="1"/>
        </p:nvSpPr>
        <p:spPr>
          <a:xfrm>
            <a:off x="10135879" y="3027211"/>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75" name="Straight Connector 74">
            <a:extLst>
              <a:ext uri="{FF2B5EF4-FFF2-40B4-BE49-F238E27FC236}">
                <a16:creationId xmlns:a16="http://schemas.microsoft.com/office/drawing/2014/main" id="{372A4165-2DCF-D3A6-56B9-538B61EB1FD2}"/>
              </a:ext>
            </a:extLst>
          </p:cNvPr>
          <p:cNvCxnSpPr>
            <a:cxnSpLocks/>
          </p:cNvCxnSpPr>
          <p:nvPr userDrawn="1"/>
        </p:nvCxnSpPr>
        <p:spPr>
          <a:xfrm>
            <a:off x="4824250" y="3395258"/>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3359831"/>
      </p:ext>
    </p:extLst>
  </p:cSld>
  <p:clrMapOvr>
    <a:masterClrMapping/>
  </p:clrMapOvr>
  <p:extLst>
    <p:ext uri="{DCECCB84-F9BA-43D5-87BE-67443E8EF086}">
      <p15:sldGuideLst xmlns:p15="http://schemas.microsoft.com/office/powerpoint/2012/main">
        <p15:guide id="3" orient="horz" pos="4320">
          <p15:clr>
            <a:srgbClr val="FBAE40"/>
          </p15:clr>
        </p15:guide>
        <p15:guide id="4" orient="horz" pos="2614" userDrawn="1">
          <p15:clr>
            <a:srgbClr val="FBAE40"/>
          </p15:clr>
        </p15:guide>
        <p15:guide id="5" pos="73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as ir grafinis elementas">
    <p:bg>
      <p:bgPr>
        <a:solidFill>
          <a:srgbClr val="A0BAEB"/>
        </a:solidFill>
        <a:effectLst/>
      </p:bgPr>
    </p:bg>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686BC140-6797-B320-D7A9-AC78A0F83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77" y="-49695"/>
            <a:ext cx="12358255" cy="6975604"/>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9" name="Slide Number Placeholder 7">
            <a:extLst>
              <a:ext uri="{FF2B5EF4-FFF2-40B4-BE49-F238E27FC236}">
                <a16:creationId xmlns:a16="http://schemas.microsoft.com/office/drawing/2014/main" id="{149179EA-377A-9C22-E67B-2382F4C6F4F9}"/>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7676731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kstas ir grafinis elementas">
    <p:bg>
      <p:bgPr>
        <a:solidFill>
          <a:srgbClr val="A0BAEB"/>
        </a:solidFill>
        <a:effectLst/>
      </p:bgPr>
    </p:bg>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686BC140-6797-B320-D7A9-AC78A0F83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77" y="-49695"/>
            <a:ext cx="12358255" cy="6975604"/>
          </a:xfrm>
          <a:prstGeom prst="rect">
            <a:avLst/>
          </a:prstGeom>
          <a:solidFill>
            <a:schemeClr val="accent4"/>
          </a:solidFill>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chemeClr val="bg1"/>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chemeClr val="bg1"/>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9" name="Slide Number Placeholder 7">
            <a:extLst>
              <a:ext uri="{FF2B5EF4-FFF2-40B4-BE49-F238E27FC236}">
                <a16:creationId xmlns:a16="http://schemas.microsoft.com/office/drawing/2014/main" id="{149179EA-377A-9C22-E67B-2382F4C6F4F9}"/>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as ir grafinis elementas 2">
    <p:bg>
      <p:bgPr>
        <a:solidFill>
          <a:srgbClr val="F5B414"/>
        </a:solidFill>
        <a:effectLst/>
      </p:bgPr>
    </p:bg>
    <p:spTree>
      <p:nvGrpSpPr>
        <p:cNvPr id="1" name=""/>
        <p:cNvGrpSpPr/>
        <p:nvPr/>
      </p:nvGrpSpPr>
      <p:grpSpPr>
        <a:xfrm>
          <a:off x="0" y="0"/>
          <a:ext cx="0" cy="0"/>
          <a:chOff x="0" y="0"/>
          <a:chExt cx="0" cy="0"/>
        </a:xfrm>
      </p:grpSpPr>
      <p:pic>
        <p:nvPicPr>
          <p:cNvPr id="9" name="Picture 8" descr="Arrow&#10;&#10;Description automatically generated with low confidence">
            <a:extLst>
              <a:ext uri="{FF2B5EF4-FFF2-40B4-BE49-F238E27FC236}">
                <a16:creationId xmlns:a16="http://schemas.microsoft.com/office/drawing/2014/main" id="{3E4EBB72-1F3B-B906-A217-99C55C53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24" y="-49695"/>
            <a:ext cx="12327802" cy="695841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Slide Number Placeholder 7">
            <a:extLst>
              <a:ext uri="{FF2B5EF4-FFF2-40B4-BE49-F238E27FC236}">
                <a16:creationId xmlns:a16="http://schemas.microsoft.com/office/drawing/2014/main" id="{279F09CC-6F9F-8CCF-6509-87027755289B}"/>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4014396825"/>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5" name="Picture 4" descr="Graphical user interface, application&#10;&#10;Description automatically generated">
            <a:extLst>
              <a:ext uri="{FF2B5EF4-FFF2-40B4-BE49-F238E27FC236}">
                <a16:creationId xmlns:a16="http://schemas.microsoft.com/office/drawing/2014/main" id="{D7C548C5-1372-F840-A784-258A1CB137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491" y="365867"/>
            <a:ext cx="3069204" cy="1173211"/>
          </a:xfrm>
          <a:prstGeom prst="rect">
            <a:avLst/>
          </a:prstGeom>
        </p:spPr>
      </p:pic>
    </p:spTree>
    <p:extLst>
      <p:ext uri="{BB962C8B-B14F-4D97-AF65-F5344CB8AC3E}">
        <p14:creationId xmlns:p14="http://schemas.microsoft.com/office/powerpoint/2010/main" val="1620553513"/>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skut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2"/>
            <a:ext cx="12206529" cy="6879237"/>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713789"/>
            <a:ext cx="6362242" cy="1445738"/>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Ačiū </a:t>
            </a:r>
            <a:br>
              <a:rPr lang="lt-LT" dirty="0"/>
            </a:br>
            <a:r>
              <a:rPr lang="lt-LT" dirty="0"/>
              <a:t>už dėmesį!</a:t>
            </a:r>
            <a:endParaRPr lang="x-none" dirty="0"/>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9" name="Text Placeholder 4">
            <a:extLst>
              <a:ext uri="{FF2B5EF4-FFF2-40B4-BE49-F238E27FC236}">
                <a16:creationId xmlns:a16="http://schemas.microsoft.com/office/drawing/2014/main" id="{C495DAF3-F878-8601-2CD6-1041DA1AC405}"/>
              </a:ext>
            </a:extLst>
          </p:cNvPr>
          <p:cNvSpPr>
            <a:spLocks noGrp="1"/>
          </p:cNvSpPr>
          <p:nvPr>
            <p:ph type="body" sz="quarter" idx="11" hasCustomPrompt="1"/>
          </p:nvPr>
        </p:nvSpPr>
        <p:spPr>
          <a:xfrm>
            <a:off x="479425" y="5933439"/>
            <a:ext cx="3817394" cy="751841"/>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err="1"/>
              <a:t>Kontaktai</a:t>
            </a:r>
            <a:endParaRPr lang="en-US" dirty="0"/>
          </a:p>
        </p:txBody>
      </p:sp>
    </p:spTree>
    <p:extLst>
      <p:ext uri="{BB962C8B-B14F-4D97-AF65-F5344CB8AC3E}">
        <p14:creationId xmlns:p14="http://schemas.microsoft.com/office/powerpoint/2010/main" val="2637042250"/>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askut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6529" cy="6879237"/>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713789"/>
            <a:ext cx="6362242" cy="1445738"/>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Ačiū </a:t>
            </a:r>
            <a:br>
              <a:rPr lang="lt-LT" dirty="0"/>
            </a:br>
            <a:r>
              <a:rPr lang="lt-LT" dirty="0"/>
              <a:t>už dėmesį!</a:t>
            </a:r>
            <a:endParaRPr lang="x-none" dirty="0"/>
          </a:p>
        </p:txBody>
      </p:sp>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9" name="Text Placeholder 4">
            <a:extLst>
              <a:ext uri="{FF2B5EF4-FFF2-40B4-BE49-F238E27FC236}">
                <a16:creationId xmlns:a16="http://schemas.microsoft.com/office/drawing/2014/main" id="{C495DAF3-F878-8601-2CD6-1041DA1AC405}"/>
              </a:ext>
            </a:extLst>
          </p:cNvPr>
          <p:cNvSpPr>
            <a:spLocks noGrp="1"/>
          </p:cNvSpPr>
          <p:nvPr>
            <p:ph type="body" sz="quarter" idx="11" hasCustomPrompt="1"/>
          </p:nvPr>
        </p:nvSpPr>
        <p:spPr>
          <a:xfrm>
            <a:off x="479425" y="5933439"/>
            <a:ext cx="3817394" cy="751841"/>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err="1"/>
              <a:t>Kontaktai</a:t>
            </a:r>
            <a:endParaRPr lang="en-US" dirty="0"/>
          </a:p>
        </p:txBody>
      </p:sp>
      <p:pic>
        <p:nvPicPr>
          <p:cNvPr id="5" name="Picture 4" descr="Graphical user interface&#10;&#10;Description automatically generated with medium confidence">
            <a:extLst>
              <a:ext uri="{FF2B5EF4-FFF2-40B4-BE49-F238E27FC236}">
                <a16:creationId xmlns:a16="http://schemas.microsoft.com/office/drawing/2014/main" id="{32D451C1-15DE-E085-399C-C8561905D6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83" y="296802"/>
            <a:ext cx="3006544" cy="1350766"/>
          </a:xfrm>
          <a:prstGeom prst="rect">
            <a:avLst/>
          </a:prstGeom>
        </p:spPr>
      </p:pic>
    </p:spTree>
    <p:extLst>
      <p:ext uri="{BB962C8B-B14F-4D97-AF65-F5344CB8AC3E}">
        <p14:creationId xmlns:p14="http://schemas.microsoft.com/office/powerpoint/2010/main" val="2718377684"/>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askutinis">
    <p:bg>
      <p:bgPr>
        <a:solidFill>
          <a:srgbClr val="092E68"/>
        </a:solidFill>
        <a:effectLst/>
      </p:bgPr>
    </p:bg>
    <p:spTree>
      <p:nvGrpSpPr>
        <p:cNvPr id="1" name=""/>
        <p:cNvGrpSpPr/>
        <p:nvPr/>
      </p:nvGrpSpPr>
      <p:grpSpPr>
        <a:xfrm>
          <a:off x="0" y="0"/>
          <a:ext cx="0" cy="0"/>
          <a:chOff x="0" y="0"/>
          <a:chExt cx="0" cy="0"/>
        </a:xfrm>
      </p:grpSpPr>
      <p:pic>
        <p:nvPicPr>
          <p:cNvPr id="7" name="Picture 6" descr="Icon&#10;&#10;Description automatically generated with medium confidence">
            <a:extLst>
              <a:ext uri="{FF2B5EF4-FFF2-40B4-BE49-F238E27FC236}">
                <a16:creationId xmlns:a16="http://schemas.microsoft.com/office/drawing/2014/main" id="{A3D5B32B-B24A-38ED-BA89-C1C339F75B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79" y="-113532"/>
            <a:ext cx="12447373" cy="7110960"/>
          </a:xfrm>
          <a:prstGeom prst="rect">
            <a:avLst/>
          </a:prstGeom>
        </p:spPr>
      </p:pic>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pic>
        <p:nvPicPr>
          <p:cNvPr id="8" name="Picture 7" descr="Graphical user interface&#10;&#10;Description automatically generated with medium confidence">
            <a:extLst>
              <a:ext uri="{FF2B5EF4-FFF2-40B4-BE49-F238E27FC236}">
                <a16:creationId xmlns:a16="http://schemas.microsoft.com/office/drawing/2014/main" id="{3AD36FE7-81AD-038C-0A51-56CE0A4034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936" y="2507058"/>
            <a:ext cx="4104127" cy="1843883"/>
          </a:xfrm>
          <a:prstGeom prst="rect">
            <a:avLst/>
          </a:prstGeom>
        </p:spPr>
      </p:pic>
    </p:spTree>
    <p:extLst>
      <p:ext uri="{BB962C8B-B14F-4D97-AF65-F5344CB8AC3E}">
        <p14:creationId xmlns:p14="http://schemas.microsoft.com/office/powerpoint/2010/main" val="2195465024"/>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3" name="Picture 2" descr="Graphical user interface&#10;&#10;Description automatically generated with medium confidence">
            <a:extLst>
              <a:ext uri="{FF2B5EF4-FFF2-40B4-BE49-F238E27FC236}">
                <a16:creationId xmlns:a16="http://schemas.microsoft.com/office/drawing/2014/main" id="{C610F3ED-EB3B-6C0A-33F8-46A95B8D5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492" y="353166"/>
            <a:ext cx="3069204" cy="1173211"/>
          </a:xfrm>
          <a:prstGeom prst="rect">
            <a:avLst/>
          </a:prstGeom>
        </p:spPr>
      </p:pic>
    </p:spTree>
    <p:extLst>
      <p:ext uri="{BB962C8B-B14F-4D97-AF65-F5344CB8AC3E}">
        <p14:creationId xmlns:p14="http://schemas.microsoft.com/office/powerpoint/2010/main" val="2808773718"/>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agrindinis">
    <p:bg>
      <p:bgPr>
        <a:solidFill>
          <a:srgbClr val="DCDCDC"/>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092D68"/>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092D68"/>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9" name="Picture 8" descr="A picture containing graphical user interface&#10;&#10;Description automatically generated">
            <a:extLst>
              <a:ext uri="{FF2B5EF4-FFF2-40B4-BE49-F238E27FC236}">
                <a16:creationId xmlns:a16="http://schemas.microsoft.com/office/drawing/2014/main" id="{675A65DB-7067-EE10-E2FB-0C1EDEBA2A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491" y="352616"/>
            <a:ext cx="3069204" cy="1173211"/>
          </a:xfrm>
          <a:prstGeom prst="rect">
            <a:avLst/>
          </a:prstGeom>
        </p:spPr>
      </p:pic>
    </p:spTree>
    <p:extLst>
      <p:ext uri="{BB962C8B-B14F-4D97-AF65-F5344CB8AC3E}">
        <p14:creationId xmlns:p14="http://schemas.microsoft.com/office/powerpoint/2010/main" val="2704232259"/>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agrindinis">
    <p:bg>
      <p:bgPr>
        <a:solidFill>
          <a:srgbClr val="DCDCDC"/>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092D68"/>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092D68"/>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9" name="Picture 8" descr="Graphical user interface&#10;&#10;Description automatically generated with low confidence">
            <a:extLst>
              <a:ext uri="{FF2B5EF4-FFF2-40B4-BE49-F238E27FC236}">
                <a16:creationId xmlns:a16="http://schemas.microsoft.com/office/drawing/2014/main" id="{B65ADB94-D25A-17DB-F83A-A0164416F6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492" y="365639"/>
            <a:ext cx="3069204" cy="1173211"/>
          </a:xfrm>
          <a:prstGeom prst="rect">
            <a:avLst/>
          </a:prstGeom>
        </p:spPr>
      </p:pic>
    </p:spTree>
    <p:extLst>
      <p:ext uri="{BB962C8B-B14F-4D97-AF65-F5344CB8AC3E}">
        <p14:creationId xmlns:p14="http://schemas.microsoft.com/office/powerpoint/2010/main" val="3956687397"/>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Pagrindinis">
    <p:bg>
      <p:bgPr>
        <a:solidFill>
          <a:srgbClr val="DCDCDC"/>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092D68"/>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4807634"/>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092D68"/>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5" name="Picture 4" descr="Graphical user interface, text&#10;&#10;Description automatically generated">
            <a:extLst>
              <a:ext uri="{FF2B5EF4-FFF2-40B4-BE49-F238E27FC236}">
                <a16:creationId xmlns:a16="http://schemas.microsoft.com/office/drawing/2014/main" id="{A3B110FE-39A3-916D-6E4D-3676A8416E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750" y="5637213"/>
            <a:ext cx="3543300" cy="927100"/>
          </a:xfrm>
          <a:prstGeom prst="rect">
            <a:avLst/>
          </a:prstGeom>
        </p:spPr>
      </p:pic>
      <p:sp>
        <p:nvSpPr>
          <p:cNvPr id="7" name="Text Placeholder 4">
            <a:extLst>
              <a:ext uri="{FF2B5EF4-FFF2-40B4-BE49-F238E27FC236}">
                <a16:creationId xmlns:a16="http://schemas.microsoft.com/office/drawing/2014/main" id="{940A4F1C-21F9-EFF5-13C0-8FD2D4C4B658}"/>
              </a:ext>
            </a:extLst>
          </p:cNvPr>
          <p:cNvSpPr>
            <a:spLocks noGrp="1"/>
          </p:cNvSpPr>
          <p:nvPr>
            <p:ph type="body" sz="quarter" idx="11" hasCustomPrompt="1"/>
          </p:nvPr>
        </p:nvSpPr>
        <p:spPr>
          <a:xfrm>
            <a:off x="403225" y="6521857"/>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092D68"/>
                </a:solidFill>
                <a:latin typeface="DM Sans" pitchFamily="2" charset="77"/>
              </a:defRPr>
            </a:lvl1pPr>
          </a:lstStyle>
          <a:p>
            <a:pPr lvl="0"/>
            <a:r>
              <a:rPr lang="en-US" dirty="0" err="1"/>
              <a:t>Finansuojama</a:t>
            </a:r>
            <a:r>
              <a:rPr lang="en-US" dirty="0"/>
              <a:t> </a:t>
            </a:r>
            <a:r>
              <a:rPr lang="en-US" dirty="0" err="1"/>
              <a:t>iš</a:t>
            </a:r>
            <a:r>
              <a:rPr lang="en-US" dirty="0"/>
              <a:t> Europos </a:t>
            </a:r>
            <a:r>
              <a:rPr lang="en-US" dirty="0" err="1"/>
              <a:t>socialinio</a:t>
            </a:r>
            <a:r>
              <a:rPr lang="en-US" dirty="0"/>
              <a:t> </a:t>
            </a:r>
            <a:r>
              <a:rPr lang="en-US" dirty="0" err="1"/>
              <a:t>fondo</a:t>
            </a:r>
            <a:endParaRPr lang="en-US" dirty="0"/>
          </a:p>
        </p:txBody>
      </p:sp>
      <p:pic>
        <p:nvPicPr>
          <p:cNvPr id="3" name="Picture 2" descr="Graphical user interface&#10;&#10;Description automatically generated with low confidence">
            <a:extLst>
              <a:ext uri="{FF2B5EF4-FFF2-40B4-BE49-F238E27FC236}">
                <a16:creationId xmlns:a16="http://schemas.microsoft.com/office/drawing/2014/main" id="{12C23A6F-A38F-BE70-1D77-9302EDC4A5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492" y="365639"/>
            <a:ext cx="3069204" cy="1173211"/>
          </a:xfrm>
          <a:prstGeom prst="rect">
            <a:avLst/>
          </a:prstGeom>
        </p:spPr>
      </p:pic>
    </p:spTree>
    <p:extLst>
      <p:ext uri="{BB962C8B-B14F-4D97-AF65-F5344CB8AC3E}">
        <p14:creationId xmlns:p14="http://schemas.microsoft.com/office/powerpoint/2010/main" val="2432772210"/>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Pagrindinis">
    <p:bg>
      <p:bgPr>
        <a:solidFill>
          <a:srgbClr val="DCDCDC"/>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092D68"/>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4807634"/>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092D68"/>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10" name="Picture 9" descr="Logo&#10;&#10;Description automatically generated">
            <a:extLst>
              <a:ext uri="{FF2B5EF4-FFF2-40B4-BE49-F238E27FC236}">
                <a16:creationId xmlns:a16="http://schemas.microsoft.com/office/drawing/2014/main" id="{CE37E232-BA38-668A-FE1C-32D64760A6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622" y="6066905"/>
            <a:ext cx="2095500" cy="625762"/>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770F5363-F47F-8BF7-AEC8-CB0DC9788E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492" y="365639"/>
            <a:ext cx="3069204" cy="1173211"/>
          </a:xfrm>
          <a:prstGeom prst="rect">
            <a:avLst/>
          </a:prstGeom>
        </p:spPr>
      </p:pic>
    </p:spTree>
    <p:extLst>
      <p:ext uri="{BB962C8B-B14F-4D97-AF65-F5344CB8AC3E}">
        <p14:creationId xmlns:p14="http://schemas.microsoft.com/office/powerpoint/2010/main" val="2038800188"/>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Pagrindinis">
    <p:bg>
      <p:bgPr>
        <a:solidFill>
          <a:srgbClr val="DCDCDC"/>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092D68"/>
                </a:solidFill>
                <a:latin typeface="DM Serif Display" pitchFamily="2" charset="0"/>
              </a:defRPr>
            </a:lvl1pPr>
          </a:lstStyle>
          <a:p>
            <a:r>
              <a:rPr lang="lt-LT" dirty="0"/>
              <a:t>Prezentacijos</a:t>
            </a:r>
            <a:br>
              <a:rPr lang="lt-LT" dirty="0"/>
            </a:br>
            <a:r>
              <a:rPr lang="lt-LT" dirty="0"/>
              <a:t>pavadinimas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4807634"/>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092D68"/>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5" name="Picture 4" descr="A picture containing graphical user interface&#10;&#10;Description automatically generated">
            <a:extLst>
              <a:ext uri="{FF2B5EF4-FFF2-40B4-BE49-F238E27FC236}">
                <a16:creationId xmlns:a16="http://schemas.microsoft.com/office/drawing/2014/main" id="{5C2D81F4-DD5B-049D-12CC-11CD5E39CA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26" t="11906" r="10043" b="14293"/>
          <a:stretch/>
        </p:blipFill>
        <p:spPr>
          <a:xfrm>
            <a:off x="381000" y="5643881"/>
            <a:ext cx="2497932" cy="942658"/>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4B8CCD33-A910-963A-986E-BD3E9943EC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492" y="365639"/>
            <a:ext cx="3069204" cy="1173211"/>
          </a:xfrm>
          <a:prstGeom prst="rect">
            <a:avLst/>
          </a:prstGeom>
        </p:spPr>
      </p:pic>
    </p:spTree>
    <p:extLst>
      <p:ext uri="{BB962C8B-B14F-4D97-AF65-F5344CB8AC3E}">
        <p14:creationId xmlns:p14="http://schemas.microsoft.com/office/powerpoint/2010/main" val="3223915179"/>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9" r:id="rId1"/>
    <p:sldLayoutId id="2147483650" r:id="rId2"/>
    <p:sldLayoutId id="2147483762" r:id="rId3"/>
    <p:sldLayoutId id="2147483759"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38" r:id="rId13"/>
    <p:sldLayoutId id="2147483745" r:id="rId14"/>
    <p:sldLayoutId id="2147483747" r:id="rId15"/>
    <p:sldLayoutId id="2147483739" r:id="rId16"/>
    <p:sldLayoutId id="2147483763" r:id="rId17"/>
    <p:sldLayoutId id="2147483757" r:id="rId18"/>
    <p:sldLayoutId id="2147483740" r:id="rId19"/>
    <p:sldLayoutId id="2147483751" r:id="rId20"/>
    <p:sldLayoutId id="2147483741" r:id="rId21"/>
    <p:sldLayoutId id="2147483743" r:id="rId22"/>
    <p:sldLayoutId id="2147483750" r:id="rId23"/>
    <p:sldLayoutId id="2147483752" r:id="rId24"/>
    <p:sldLayoutId id="2147483756" r:id="rId25"/>
    <p:sldLayoutId id="2147483754" r:id="rId26"/>
    <p:sldLayoutId id="2147483744" r:id="rId27"/>
    <p:sldLayoutId id="2147483758" r:id="rId28"/>
    <p:sldLayoutId id="2147483746" r:id="rId29"/>
    <p:sldLayoutId id="2147483748" r:id="rId30"/>
    <p:sldLayoutId id="2147483761" r:id="rId31"/>
    <p:sldLayoutId id="2147483760" r:id="rId32"/>
  </p:sldLayoutIdLst>
  <p:hf hdr="0" dt="0"/>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3" pos="7401" userDrawn="1">
          <p15:clr>
            <a:srgbClr val="F26B43"/>
          </p15:clr>
        </p15:guide>
        <p15:guide id="4" orient="horz" pos="4042" userDrawn="1">
          <p15:clr>
            <a:srgbClr val="F26B43"/>
          </p15:clr>
        </p15:guide>
        <p15:guide id="5" pos="8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7.xml"/><Relationship Id="rId18" Type="http://schemas.openxmlformats.org/officeDocument/2006/relationships/image" Target="../media/image37.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9.png"/><Relationship Id="rId17" Type="http://schemas.openxmlformats.org/officeDocument/2006/relationships/hyperlink" Target="https://www.vsbprienai.lt/" TargetMode="External"/><Relationship Id="rId2" Type="http://schemas.openxmlformats.org/officeDocument/2006/relationships/notesSlide" Target="../notesSlides/notesSlide5.xml"/><Relationship Id="rId16"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410.png"/><Relationship Id="rId15" Type="http://schemas.openxmlformats.org/officeDocument/2006/relationships/customXml" Target="../ink/ink8.xml"/><Relationship Id="rId10" Type="http://schemas.openxmlformats.org/officeDocument/2006/relationships/customXml" Target="../ink/ink5.xml"/><Relationship Id="rId19" Type="http://schemas.openxmlformats.org/officeDocument/2006/relationships/image" Target="../media/image38.png"/><Relationship Id="rId9" Type="http://schemas.openxmlformats.org/officeDocument/2006/relationships/image" Target="../media/image48.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0.xml"/><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customXml" Target="../ink/ink14.xml"/><Relationship Id="rId18" Type="http://schemas.openxmlformats.org/officeDocument/2006/relationships/customXml" Target="../ink/ink17.xml"/><Relationship Id="rId3" Type="http://schemas.openxmlformats.org/officeDocument/2006/relationships/image" Target="../media/image60.png"/><Relationship Id="rId21" Type="http://schemas.openxmlformats.org/officeDocument/2006/relationships/image" Target="../media/image460.png"/><Relationship Id="rId7" Type="http://schemas.openxmlformats.org/officeDocument/2006/relationships/image" Target="../media/image400.png"/><Relationship Id="rId12" Type="http://schemas.openxmlformats.org/officeDocument/2006/relationships/customXml" Target="../ink/ink13.xml"/><Relationship Id="rId17" Type="http://schemas.openxmlformats.org/officeDocument/2006/relationships/image" Target="../media/image440.png"/><Relationship Id="rId2" Type="http://schemas.openxmlformats.org/officeDocument/2006/relationships/notesSlide" Target="../notesSlides/notesSlide12.xml"/><Relationship Id="rId16" Type="http://schemas.openxmlformats.org/officeDocument/2006/relationships/customXml" Target="../ink/ink16.xml"/><Relationship Id="rId20" Type="http://schemas.openxmlformats.org/officeDocument/2006/relationships/customXml" Target="../ink/ink18.xml"/><Relationship Id="rId1" Type="http://schemas.openxmlformats.org/officeDocument/2006/relationships/slideLayout" Target="../slideLayouts/slideLayout17.xml"/><Relationship Id="rId6" Type="http://schemas.openxmlformats.org/officeDocument/2006/relationships/customXml" Target="../ink/ink10.xml"/><Relationship Id="rId11" Type="http://schemas.openxmlformats.org/officeDocument/2006/relationships/image" Target="../media/image420.png"/><Relationship Id="rId5" Type="http://schemas.openxmlformats.org/officeDocument/2006/relationships/image" Target="../media/image390.png"/><Relationship Id="rId15" Type="http://schemas.openxmlformats.org/officeDocument/2006/relationships/customXml" Target="../ink/ink15.xml"/><Relationship Id="rId10" Type="http://schemas.openxmlformats.org/officeDocument/2006/relationships/customXml" Target="../ink/ink12.xml"/><Relationship Id="rId19" Type="http://schemas.openxmlformats.org/officeDocument/2006/relationships/image" Target="../media/image450.png"/><Relationship Id="rId4" Type="http://schemas.openxmlformats.org/officeDocument/2006/relationships/customXml" Target="../ink/ink9.xml"/><Relationship Id="rId9" Type="http://schemas.openxmlformats.org/officeDocument/2006/relationships/image" Target="../media/image410.png"/><Relationship Id="rId14" Type="http://schemas.openxmlformats.org/officeDocument/2006/relationships/image" Target="../media/image43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7.jp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F27C066-BB85-CC35-425E-9AD72E3B25F3}"/>
              </a:ext>
            </a:extLst>
          </p:cNvPr>
          <p:cNvSpPr>
            <a:spLocks noGrp="1"/>
          </p:cNvSpPr>
          <p:nvPr>
            <p:ph type="title"/>
          </p:nvPr>
        </p:nvSpPr>
        <p:spPr>
          <a:xfrm>
            <a:off x="572731" y="2175052"/>
            <a:ext cx="10512036" cy="1951892"/>
          </a:xfrm>
        </p:spPr>
        <p:txBody>
          <a:bodyPr/>
          <a:lstStyle/>
          <a:p>
            <a:r>
              <a:rPr lang="lt-LT" dirty="0"/>
              <a:t>Ką ir kaip komunikuoti apie Europos Sąjungos lėšomis finansuojamą projektą?</a:t>
            </a:r>
            <a:endParaRPr lang="x-none" dirty="0"/>
          </a:p>
        </p:txBody>
      </p:sp>
      <p:sp>
        <p:nvSpPr>
          <p:cNvPr id="4" name="Text Placeholder 2">
            <a:extLst>
              <a:ext uri="{FF2B5EF4-FFF2-40B4-BE49-F238E27FC236}">
                <a16:creationId xmlns:a16="http://schemas.microsoft.com/office/drawing/2014/main" id="{0833DAAB-B8B5-2A34-A566-3E34BE1DC131}"/>
              </a:ext>
            </a:extLst>
          </p:cNvPr>
          <p:cNvSpPr>
            <a:spLocks noGrp="1"/>
          </p:cNvSpPr>
          <p:nvPr>
            <p:ph type="body" sz="quarter" idx="10"/>
          </p:nvPr>
        </p:nvSpPr>
        <p:spPr>
          <a:xfrm>
            <a:off x="572731" y="5284911"/>
            <a:ext cx="3817394" cy="493395"/>
          </a:xfrm>
        </p:spPr>
        <p:txBody>
          <a:bodyPr/>
          <a:lstStyle/>
          <a:p>
            <a:r>
              <a:rPr lang="lt-LT" dirty="0"/>
              <a:t>ŽILVINAS KAČIUŠKA</a:t>
            </a:r>
          </a:p>
          <a:p>
            <a:r>
              <a:rPr lang="lt-LT" dirty="0"/>
              <a:t>Centrinė projektų valdymo agentūra</a:t>
            </a:r>
          </a:p>
          <a:p>
            <a:r>
              <a:rPr lang="lt-LT" dirty="0"/>
              <a:t>Komunikacijos specialistas</a:t>
            </a:r>
          </a:p>
        </p:txBody>
      </p:sp>
    </p:spTree>
    <p:extLst>
      <p:ext uri="{BB962C8B-B14F-4D97-AF65-F5344CB8AC3E}">
        <p14:creationId xmlns:p14="http://schemas.microsoft.com/office/powerpoint/2010/main" val="32282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2479" y="1136577"/>
            <a:ext cx="5057162" cy="1951892"/>
          </a:xfrm>
        </p:spPr>
        <p:txBody>
          <a:bodyPr/>
          <a:lstStyle/>
          <a:p>
            <a:pPr marL="285750" indent="-285750">
              <a:buFontTx/>
              <a:buChar char="-"/>
            </a:pPr>
            <a:r>
              <a:rPr lang="lt-LT" sz="1600" dirty="0"/>
              <a:t>Projekto aprašymas </a:t>
            </a:r>
            <a:r>
              <a:rPr lang="lt-LT" sz="1600" b="1" dirty="0"/>
              <a:t>su ženklinimu </a:t>
            </a:r>
            <a:r>
              <a:rPr lang="lt-LT" sz="1600" dirty="0"/>
              <a:t>pagrindinėje interneto svetainėje </a:t>
            </a:r>
            <a:r>
              <a:rPr lang="lt-LT" sz="1600" b="1" dirty="0"/>
              <a:t>(jei tokia yra) </a:t>
            </a:r>
            <a:r>
              <a:rPr lang="lt-LT" sz="1600" dirty="0"/>
              <a:t>turi atsirasti praėjus ne daugiau </a:t>
            </a:r>
            <a:r>
              <a:rPr lang="lt-LT" sz="1600" b="1" dirty="0"/>
              <a:t>kaip 20 darbo dienų nuo projekto sutarties pasirašymo dienos</a:t>
            </a:r>
            <a:r>
              <a:rPr lang="lt-LT" sz="1600" dirty="0"/>
              <a:t>. </a:t>
            </a:r>
          </a:p>
          <a:p>
            <a:pPr marL="285750" indent="-285750">
              <a:buFontTx/>
              <a:buChar char="-"/>
            </a:pPr>
            <a:r>
              <a:rPr lang="lt-LT" sz="1600" dirty="0"/>
              <a:t>Informacija turi būti lengvai randama ir aiškiai matoma bent iki projekto pabaigos.</a:t>
            </a:r>
          </a:p>
          <a:p>
            <a:pPr marL="285750" indent="-285750">
              <a:buFontTx/>
              <a:buChar char="-"/>
            </a:pPr>
            <a:r>
              <a:rPr lang="lt-LT" sz="1600" dirty="0"/>
              <a:t>llgalaikiam matomumui užtikrinti naujienų rubrika, yra netinkama.</a:t>
            </a:r>
          </a:p>
          <a:p>
            <a:pPr marL="285750" indent="-285750">
              <a:buFontTx/>
              <a:buChar char="-"/>
            </a:pPr>
            <a:r>
              <a:rPr lang="lt-LT" sz="1600" dirty="0"/>
              <a:t>Informacijos pateikimas </a:t>
            </a:r>
            <a:r>
              <a:rPr lang="lt-LT" sz="1600" dirty="0" err="1"/>
              <a:t>pdf</a:t>
            </a:r>
            <a:r>
              <a:rPr lang="lt-LT" sz="1600" dirty="0"/>
              <a:t> formatu ar plakato/lentelės/stendo vaizdo maketo naudojimas taip pat nerekomenduotini.</a:t>
            </a:r>
          </a:p>
          <a:p>
            <a:pPr marL="285750" indent="-285750">
              <a:buFontTx/>
              <a:buChar char="-"/>
            </a:pPr>
            <a:r>
              <a:rPr lang="lt-LT" sz="1600" dirty="0"/>
              <a:t>Informaciją skelbia visi dalyviai (išskyrus fizinius asmenis).</a:t>
            </a:r>
          </a:p>
          <a:p>
            <a:pPr marL="285750" indent="-285750">
              <a:buFontTx/>
              <a:buChar char="-"/>
            </a:pPr>
            <a:r>
              <a:rPr lang="lt-LT" sz="1600" dirty="0"/>
              <a:t>Jei turima dvi ir daugiau svetainių, tai  informacija apie įgyvendinamą projektą skelbiama pagrindinėje svetainėje.</a:t>
            </a:r>
          </a:p>
          <a:p>
            <a:pPr marL="285750" indent="-285750">
              <a:buFontTx/>
              <a:buChar char="-"/>
            </a:pPr>
            <a:endParaRPr lang="en-US" sz="1600"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98993" y="6492871"/>
            <a:ext cx="2928619" cy="365129"/>
          </a:xfrm>
        </p:spPr>
        <p:txBody>
          <a:bodyPr/>
          <a:lstStyle/>
          <a:p>
            <a:fld id="{2C9A1DEF-F8CC-264F-9A7B-89BAB9CBC5C2}" type="slidenum">
              <a:rPr lang="en-US" smtClean="0"/>
              <a:pPr/>
              <a:t>9</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479825" y="251541"/>
            <a:ext cx="3945006" cy="1073894"/>
          </a:xfrm>
        </p:spPr>
        <p:txBody>
          <a:bodyPr/>
          <a:lstStyle/>
          <a:p>
            <a:r>
              <a:rPr lang="lt-LT" sz="3600" dirty="0"/>
              <a:t>Interneto svetainė</a:t>
            </a:r>
            <a:endParaRPr lang="x-none" sz="3600"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62207FC-3568-E362-7F6A-7119CF80648C}"/>
                  </a:ext>
                </a:extLst>
              </p14:cNvPr>
              <p14:cNvContentPartPr/>
              <p14:nvPr/>
            </p14:nvContentPartPr>
            <p14:xfrm>
              <a:off x="1160928" y="4141944"/>
              <a:ext cx="360" cy="360"/>
            </p14:xfrm>
          </p:contentPart>
        </mc:Choice>
        <mc:Fallback xmlns="">
          <p:pic>
            <p:nvPicPr>
              <p:cNvPr id="3" name="Ink 2">
                <a:extLst>
                  <a:ext uri="{FF2B5EF4-FFF2-40B4-BE49-F238E27FC236}">
                    <a16:creationId xmlns:a16="http://schemas.microsoft.com/office/drawing/2014/main" id="{A62207FC-3568-E362-7F6A-7119CF80648C}"/>
                  </a:ext>
                </a:extLst>
              </p:cNvPr>
              <p:cNvPicPr/>
              <p:nvPr/>
            </p:nvPicPr>
            <p:blipFill>
              <a:blip r:embed="rId5"/>
              <a:stretch>
                <a:fillRect/>
              </a:stretch>
            </p:blipFill>
            <p:spPr>
              <a:xfrm>
                <a:off x="1071288" y="396194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76F4678C-DFA4-9A9C-B6D6-107DD9A6EAE5}"/>
                  </a:ext>
                </a:extLst>
              </p14:cNvPr>
              <p14:cNvContentPartPr/>
              <p14:nvPr/>
            </p14:nvContentPartPr>
            <p14:xfrm>
              <a:off x="1032768" y="4169664"/>
              <a:ext cx="360" cy="360"/>
            </p14:xfrm>
          </p:contentPart>
        </mc:Choice>
        <mc:Fallback xmlns="">
          <p:pic>
            <p:nvPicPr>
              <p:cNvPr id="4" name="Ink 3">
                <a:extLst>
                  <a:ext uri="{FF2B5EF4-FFF2-40B4-BE49-F238E27FC236}">
                    <a16:creationId xmlns:a16="http://schemas.microsoft.com/office/drawing/2014/main" id="{76F4678C-DFA4-9A9C-B6D6-107DD9A6EAE5}"/>
                  </a:ext>
                </a:extLst>
              </p:cNvPr>
              <p:cNvPicPr/>
              <p:nvPr/>
            </p:nvPicPr>
            <p:blipFill>
              <a:blip r:embed="rId5"/>
              <a:stretch>
                <a:fillRect/>
              </a:stretch>
            </p:blipFill>
            <p:spPr>
              <a:xfrm>
                <a:off x="942768" y="398966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7219F78-E2D3-C742-7A77-E40DD8FF6B44}"/>
                  </a:ext>
                </a:extLst>
              </p14:cNvPr>
              <p14:cNvContentPartPr/>
              <p14:nvPr/>
            </p14:nvContentPartPr>
            <p14:xfrm>
              <a:off x="1032768" y="4169664"/>
              <a:ext cx="360" cy="360"/>
            </p14:xfrm>
          </p:contentPart>
        </mc:Choice>
        <mc:Fallback xmlns="">
          <p:pic>
            <p:nvPicPr>
              <p:cNvPr id="7" name="Ink 6">
                <a:extLst>
                  <a:ext uri="{FF2B5EF4-FFF2-40B4-BE49-F238E27FC236}">
                    <a16:creationId xmlns:a16="http://schemas.microsoft.com/office/drawing/2014/main" id="{37219F78-E2D3-C742-7A77-E40DD8FF6B44}"/>
                  </a:ext>
                </a:extLst>
              </p:cNvPr>
              <p:cNvPicPr/>
              <p:nvPr/>
            </p:nvPicPr>
            <p:blipFill>
              <a:blip r:embed="rId5"/>
              <a:stretch>
                <a:fillRect/>
              </a:stretch>
            </p:blipFill>
            <p:spPr>
              <a:xfrm>
                <a:off x="942768" y="398966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8D1D4B7-DF4C-F527-E989-45846E330460}"/>
                  </a:ext>
                </a:extLst>
              </p14:cNvPr>
              <p14:cNvContentPartPr/>
              <p14:nvPr/>
            </p14:nvContentPartPr>
            <p14:xfrm>
              <a:off x="1115208" y="4206024"/>
              <a:ext cx="3960" cy="360"/>
            </p14:xfrm>
          </p:contentPart>
        </mc:Choice>
        <mc:Fallback xmlns="">
          <p:pic>
            <p:nvPicPr>
              <p:cNvPr id="8" name="Ink 7">
                <a:extLst>
                  <a:ext uri="{FF2B5EF4-FFF2-40B4-BE49-F238E27FC236}">
                    <a16:creationId xmlns:a16="http://schemas.microsoft.com/office/drawing/2014/main" id="{B8D1D4B7-DF4C-F527-E989-45846E330460}"/>
                  </a:ext>
                </a:extLst>
              </p:cNvPr>
              <p:cNvPicPr/>
              <p:nvPr/>
            </p:nvPicPr>
            <p:blipFill>
              <a:blip r:embed="rId9"/>
              <a:stretch>
                <a:fillRect/>
              </a:stretch>
            </p:blipFill>
            <p:spPr>
              <a:xfrm>
                <a:off x="1025568" y="4026024"/>
                <a:ext cx="1836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C0C2EC80-A12C-BF2D-75D2-DD5F20EA7F2B}"/>
                  </a:ext>
                </a:extLst>
              </p14:cNvPr>
              <p14:cNvContentPartPr/>
              <p14:nvPr/>
            </p14:nvContentPartPr>
            <p14:xfrm>
              <a:off x="1160928" y="4206024"/>
              <a:ext cx="360" cy="360"/>
            </p14:xfrm>
          </p:contentPart>
        </mc:Choice>
        <mc:Fallback xmlns="">
          <p:pic>
            <p:nvPicPr>
              <p:cNvPr id="9" name="Ink 8">
                <a:extLst>
                  <a:ext uri="{FF2B5EF4-FFF2-40B4-BE49-F238E27FC236}">
                    <a16:creationId xmlns:a16="http://schemas.microsoft.com/office/drawing/2014/main" id="{C0C2EC80-A12C-BF2D-75D2-DD5F20EA7F2B}"/>
                  </a:ext>
                </a:extLst>
              </p:cNvPr>
              <p:cNvPicPr/>
              <p:nvPr/>
            </p:nvPicPr>
            <p:blipFill>
              <a:blip r:embed="rId5"/>
              <a:stretch>
                <a:fillRect/>
              </a:stretch>
            </p:blipFill>
            <p:spPr>
              <a:xfrm>
                <a:off x="1070928" y="402602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2D813B9A-5DE0-CFED-069A-ECA0E366AE55}"/>
                  </a:ext>
                </a:extLst>
              </p14:cNvPr>
              <p14:cNvContentPartPr/>
              <p14:nvPr/>
            </p14:nvContentPartPr>
            <p14:xfrm>
              <a:off x="2816208" y="4851504"/>
              <a:ext cx="9360" cy="3960"/>
            </p14:xfrm>
          </p:contentPart>
        </mc:Choice>
        <mc:Fallback xmlns="">
          <p:pic>
            <p:nvPicPr>
              <p:cNvPr id="10" name="Ink 9">
                <a:extLst>
                  <a:ext uri="{FF2B5EF4-FFF2-40B4-BE49-F238E27FC236}">
                    <a16:creationId xmlns:a16="http://schemas.microsoft.com/office/drawing/2014/main" id="{2D813B9A-5DE0-CFED-069A-ECA0E366AE55}"/>
                  </a:ext>
                </a:extLst>
              </p:cNvPr>
              <p:cNvPicPr/>
              <p:nvPr/>
            </p:nvPicPr>
            <p:blipFill>
              <a:blip r:embed="rId12"/>
              <a:stretch>
                <a:fillRect/>
              </a:stretch>
            </p:blipFill>
            <p:spPr>
              <a:xfrm>
                <a:off x="2726208" y="4671864"/>
                <a:ext cx="18900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261C02E1-B421-9709-9E72-7158A84875FD}"/>
                  </a:ext>
                </a:extLst>
              </p14:cNvPr>
              <p14:cNvContentPartPr/>
              <p14:nvPr/>
            </p14:nvContentPartPr>
            <p14:xfrm>
              <a:off x="2816208" y="4827744"/>
              <a:ext cx="3960" cy="18720"/>
            </p14:xfrm>
          </p:contentPart>
        </mc:Choice>
        <mc:Fallback xmlns="">
          <p:pic>
            <p:nvPicPr>
              <p:cNvPr id="11" name="Ink 10">
                <a:extLst>
                  <a:ext uri="{FF2B5EF4-FFF2-40B4-BE49-F238E27FC236}">
                    <a16:creationId xmlns:a16="http://schemas.microsoft.com/office/drawing/2014/main" id="{261C02E1-B421-9709-9E72-7158A84875FD}"/>
                  </a:ext>
                </a:extLst>
              </p:cNvPr>
              <p:cNvPicPr/>
              <p:nvPr/>
            </p:nvPicPr>
            <p:blipFill>
              <a:blip r:embed="rId14"/>
              <a:stretch>
                <a:fillRect/>
              </a:stretch>
            </p:blipFill>
            <p:spPr>
              <a:xfrm>
                <a:off x="2726208" y="4647744"/>
                <a:ext cx="18360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F9901C60-83F9-07A7-0DF4-CC97A9972C66}"/>
                  </a:ext>
                </a:extLst>
              </p14:cNvPr>
              <p14:cNvContentPartPr/>
              <p14:nvPr/>
            </p14:nvContentPartPr>
            <p14:xfrm>
              <a:off x="3410568" y="4178664"/>
              <a:ext cx="41760" cy="32760"/>
            </p14:xfrm>
          </p:contentPart>
        </mc:Choice>
        <mc:Fallback xmlns="">
          <p:pic>
            <p:nvPicPr>
              <p:cNvPr id="12" name="Ink 11">
                <a:extLst>
                  <a:ext uri="{FF2B5EF4-FFF2-40B4-BE49-F238E27FC236}">
                    <a16:creationId xmlns:a16="http://schemas.microsoft.com/office/drawing/2014/main" id="{F9901C60-83F9-07A7-0DF4-CC97A9972C66}"/>
                  </a:ext>
                </a:extLst>
              </p:cNvPr>
              <p:cNvPicPr/>
              <p:nvPr/>
            </p:nvPicPr>
            <p:blipFill>
              <a:blip r:embed="rId16"/>
              <a:stretch>
                <a:fillRect/>
              </a:stretch>
            </p:blipFill>
            <p:spPr>
              <a:xfrm>
                <a:off x="3320568" y="3998664"/>
                <a:ext cx="221400" cy="392400"/>
              </a:xfrm>
              <a:prstGeom prst="rect">
                <a:avLst/>
              </a:prstGeom>
            </p:spPr>
          </p:pic>
        </mc:Fallback>
      </mc:AlternateContent>
      <p:pic>
        <p:nvPicPr>
          <p:cNvPr id="16" name="Picture 15">
            <a:hlinkClick r:id="rId17"/>
            <a:extLst>
              <a:ext uri="{FF2B5EF4-FFF2-40B4-BE49-F238E27FC236}">
                <a16:creationId xmlns:a16="http://schemas.microsoft.com/office/drawing/2014/main" id="{01A6D9D1-7753-60E0-5C2D-ECBD4B85DDE6}"/>
              </a:ext>
            </a:extLst>
          </p:cNvPr>
          <p:cNvPicPr>
            <a:picLocks noChangeAspect="1"/>
          </p:cNvPicPr>
          <p:nvPr/>
        </p:nvPicPr>
        <p:blipFill>
          <a:blip r:embed="rId18"/>
          <a:stretch>
            <a:fillRect/>
          </a:stretch>
        </p:blipFill>
        <p:spPr>
          <a:xfrm>
            <a:off x="5189641" y="150320"/>
            <a:ext cx="6927713" cy="3199370"/>
          </a:xfrm>
          <a:prstGeom prst="rect">
            <a:avLst/>
          </a:prstGeom>
        </p:spPr>
      </p:pic>
      <p:pic>
        <p:nvPicPr>
          <p:cNvPr id="18" name="Picture 17">
            <a:extLst>
              <a:ext uri="{FF2B5EF4-FFF2-40B4-BE49-F238E27FC236}">
                <a16:creationId xmlns:a16="http://schemas.microsoft.com/office/drawing/2014/main" id="{31AD708D-8D3B-21B1-F11A-CECAC246D263}"/>
              </a:ext>
            </a:extLst>
          </p:cNvPr>
          <p:cNvPicPr>
            <a:picLocks noChangeAspect="1"/>
          </p:cNvPicPr>
          <p:nvPr/>
        </p:nvPicPr>
        <p:blipFill>
          <a:blip r:embed="rId19"/>
          <a:stretch>
            <a:fillRect/>
          </a:stretch>
        </p:blipFill>
        <p:spPr>
          <a:xfrm>
            <a:off x="5189642" y="3429000"/>
            <a:ext cx="6945687" cy="3338494"/>
          </a:xfrm>
          <a:prstGeom prst="rect">
            <a:avLst/>
          </a:prstGeom>
        </p:spPr>
      </p:pic>
    </p:spTree>
    <p:extLst>
      <p:ext uri="{BB962C8B-B14F-4D97-AF65-F5344CB8AC3E}">
        <p14:creationId xmlns:p14="http://schemas.microsoft.com/office/powerpoint/2010/main" val="11585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272523"/>
            <a:ext cx="5430415" cy="45719"/>
          </a:xfrm>
        </p:spPr>
        <p:txBody>
          <a:bodyPr/>
          <a:lstStyle/>
          <a:p>
            <a:pPr marL="285750" indent="-285750">
              <a:buFontTx/>
              <a:buChar char="-"/>
            </a:pPr>
            <a:r>
              <a:rPr lang="lt-LT" sz="1600" dirty="0"/>
              <a:t>Paskelbti privaloma </a:t>
            </a:r>
            <a:r>
              <a:rPr lang="lt-LT" sz="1600" b="1" dirty="0"/>
              <a:t>per 20 darbo dienų nuo projekto sutarties pasirašymo </a:t>
            </a:r>
            <a:r>
              <a:rPr lang="lt-LT" sz="1600" dirty="0"/>
              <a:t>trumpą aprašymą apie projektą. </a:t>
            </a:r>
          </a:p>
          <a:p>
            <a:pPr marL="285750" indent="-285750">
              <a:buFontTx/>
              <a:buChar char="-"/>
            </a:pPr>
            <a:r>
              <a:rPr lang="lt-LT" sz="1600" dirty="0"/>
              <a:t>Išnaudoti </a:t>
            </a:r>
            <a:r>
              <a:rPr lang="lt-LT" sz="1600" b="1" u="sng" dirty="0"/>
              <a:t>jau aktyvias</a:t>
            </a:r>
            <a:r>
              <a:rPr lang="lt-LT" sz="1600" dirty="0"/>
              <a:t>, projekto tikslų siekimui aktualias paskyras. </a:t>
            </a:r>
          </a:p>
          <a:p>
            <a:pPr marL="285750" indent="-285750">
              <a:buFontTx/>
              <a:buChar char="-"/>
            </a:pPr>
            <a:r>
              <a:rPr lang="lt-LT" sz="1600" dirty="0"/>
              <a:t>Jei neturima savo paskyros, tuomet tai galima padaryti partnerių, ar kitų institucijų, įstaigų, organizacijų paskyrose.</a:t>
            </a:r>
          </a:p>
          <a:p>
            <a:pPr marL="285750" indent="-285750">
              <a:buFontTx/>
              <a:buChar char="-"/>
            </a:pPr>
            <a:r>
              <a:rPr lang="lt-LT" sz="1600" dirty="0"/>
              <a:t>Žinutes skelbia visi dalyviai (išskyrus fizinius asmenis).</a:t>
            </a:r>
          </a:p>
          <a:p>
            <a:pPr marL="285750" indent="-285750">
              <a:buFontTx/>
              <a:buChar char="-"/>
            </a:pPr>
            <a:r>
              <a:rPr lang="lt-LT" sz="1600" dirty="0"/>
              <a:t>Galima naudoti savo vizualus (pvz. nuotrauka, koliažas, </a:t>
            </a:r>
            <a:r>
              <a:rPr lang="lt-LT" sz="1600" dirty="0" err="1"/>
              <a:t>etc</a:t>
            </a:r>
            <a:r>
              <a:rPr lang="lt-LT" sz="1600" dirty="0"/>
              <a:t>).</a:t>
            </a:r>
          </a:p>
          <a:p>
            <a:pPr marL="285750" indent="-285750">
              <a:buFontTx/>
              <a:buChar char="-"/>
            </a:pPr>
            <a:r>
              <a:rPr lang="lt-LT" sz="1600" dirty="0"/>
              <a:t>Vaizdinė medžiaga, įskaitant vaizdo įrašus, </a:t>
            </a:r>
            <a:r>
              <a:rPr lang="lt-LT" sz="1600" b="1" dirty="0"/>
              <a:t>turėtų būti paženklinta</a:t>
            </a:r>
            <a:r>
              <a:rPr lang="lt-LT" sz="1600" dirty="0"/>
              <a:t>, o informacija apie ES skiriamą finansavimą taip turi būti matomai pateikta aprašyme arba atskiruose įrašuose.</a:t>
            </a:r>
          </a:p>
          <a:p>
            <a:pPr marL="285750" indent="-285750">
              <a:buFontTx/>
              <a:buChar char="-"/>
            </a:pPr>
            <a:endParaRPr lang="lt-LT" sz="1600" dirty="0"/>
          </a:p>
          <a:p>
            <a:pPr marL="285750" indent="-285750">
              <a:buFontTx/>
              <a:buChar char="-"/>
            </a:pPr>
            <a:endParaRPr lang="en-US" sz="1600" dirty="0"/>
          </a:p>
        </p:txBody>
      </p:sp>
      <p:sp>
        <p:nvSpPr>
          <p:cNvPr id="8" name="Text Placeholder 7"/>
          <p:cNvSpPr>
            <a:spLocks noGrp="1"/>
          </p:cNvSpPr>
          <p:nvPr>
            <p:ph type="body" sz="quarter" idx="13"/>
          </p:nvPr>
        </p:nvSpPr>
        <p:spPr>
          <a:xfrm>
            <a:off x="1327361" y="340732"/>
            <a:ext cx="4194175" cy="931791"/>
          </a:xfrm>
        </p:spPr>
        <p:txBody>
          <a:bodyPr/>
          <a:lstStyle/>
          <a:p>
            <a:r>
              <a:rPr kumimoji="0" lang="lt-LT" sz="3600" b="0" i="0" u="none" strike="noStrike" kern="1200" cap="none" spc="40" normalizeH="0" baseline="0" noProof="0" dirty="0">
                <a:ln>
                  <a:noFill/>
                </a:ln>
                <a:solidFill>
                  <a:srgbClr val="092E68"/>
                </a:solidFill>
                <a:effectLst/>
                <a:uLnTx/>
                <a:uFillTx/>
                <a:latin typeface="DM Serif Display" pitchFamily="2" charset="0"/>
              </a:rPr>
              <a:t>Socialiniai      tinklai</a:t>
            </a:r>
          </a:p>
          <a:p>
            <a:endParaRPr lang="en-US"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495830" y="6541992"/>
            <a:ext cx="2928619" cy="365129"/>
          </a:xfrm>
        </p:spPr>
        <p:txBody>
          <a:bodyPr/>
          <a:lstStyle/>
          <a:p>
            <a:fld id="{2C9A1DEF-F8CC-264F-9A7B-89BAB9CBC5C2}" type="slidenum">
              <a:rPr lang="en-US" smtClean="0"/>
              <a:pPr/>
              <a:t>10</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pic>
        <p:nvPicPr>
          <p:cNvPr id="3078" name="Picture 6" descr="Gali būti ruginė duona, pyragas ir tekstas vaizdas">
            <a:extLst>
              <a:ext uri="{FF2B5EF4-FFF2-40B4-BE49-F238E27FC236}">
                <a16:creationId xmlns:a16="http://schemas.microsoft.com/office/drawing/2014/main" id="{ED188F38-DE4D-ACE7-B9CE-6B90F4706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8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821214" y="1549412"/>
            <a:ext cx="5515658" cy="1951892"/>
          </a:xfrm>
        </p:spPr>
        <p:txBody>
          <a:bodyPr/>
          <a:lstStyle/>
          <a:p>
            <a:pPr marL="285750" indent="-285750">
              <a:buFontTx/>
              <a:buChar char="-"/>
            </a:pPr>
            <a:r>
              <a:rPr lang="lt-LT" sz="1600" b="1" u="sng" dirty="0"/>
              <a:t>Kai projekto bendra vertė nesiekia </a:t>
            </a:r>
            <a:r>
              <a:rPr lang="lt-LT" sz="1600" b="1" dirty="0"/>
              <a:t>500 tūkst. Eur.</a:t>
            </a:r>
          </a:p>
          <a:p>
            <a:pPr marL="285750" indent="-285750">
              <a:buFontTx/>
              <a:buChar char="-"/>
            </a:pPr>
            <a:r>
              <a:rPr lang="lt-LT" sz="1600" dirty="0"/>
              <a:t>Pakabinamas </a:t>
            </a:r>
            <a:r>
              <a:rPr lang="lt-LT" sz="1600" b="1" dirty="0"/>
              <a:t>per 20 darbo dienų nuo projekto sutarties pasirašymo </a:t>
            </a:r>
            <a:r>
              <a:rPr lang="lt-LT" sz="1600" dirty="0"/>
              <a:t>(pvz. prie pagrindinio įėjimo į pastatą ar organizacijos vestibiulyje).</a:t>
            </a:r>
          </a:p>
          <a:p>
            <a:pPr marL="285750" indent="-285750">
              <a:buFontTx/>
              <a:buChar char="-"/>
            </a:pPr>
            <a:r>
              <a:rPr lang="lt-LT" sz="1600" dirty="0"/>
              <a:t>Galima naudoti savo </a:t>
            </a:r>
            <a:r>
              <a:rPr lang="lt-LT" sz="1600" dirty="0" err="1"/>
              <a:t>vizualą</a:t>
            </a:r>
            <a:r>
              <a:rPr lang="lt-LT" sz="1600" dirty="0"/>
              <a:t>, bet jis turi būti originalus (</a:t>
            </a:r>
            <a:r>
              <a:rPr lang="lt-LT" sz="1200" i="1" dirty="0"/>
              <a:t>kai žinomas šaltinis</a:t>
            </a:r>
            <a:r>
              <a:rPr lang="lt-LT" sz="1600" dirty="0"/>
              <a:t>) ir susijęs su projektu.</a:t>
            </a:r>
          </a:p>
          <a:p>
            <a:pPr marL="285750" indent="-285750">
              <a:buFontTx/>
              <a:buChar char="-"/>
            </a:pPr>
            <a:r>
              <a:rPr lang="lt-LT" sz="1600" dirty="0"/>
              <a:t>Ne mažesnis kaip A3 formato. </a:t>
            </a:r>
          </a:p>
          <a:p>
            <a:pPr marL="285750" indent="-285750">
              <a:buFontTx/>
              <a:buChar char="-"/>
            </a:pPr>
            <a:r>
              <a:rPr lang="lt-LT" sz="1600" dirty="0"/>
              <a:t>Jei yra galimybės rekomenduojame rodyti elektroniniame ekrane </a:t>
            </a:r>
            <a:r>
              <a:rPr lang="lt-LT" sz="1200" i="1" dirty="0"/>
              <a:t>(tada nebūtina spausdinti).</a:t>
            </a:r>
          </a:p>
          <a:p>
            <a:pPr marL="285750" indent="-285750">
              <a:buFontTx/>
              <a:buChar char="-"/>
            </a:pPr>
            <a:r>
              <a:rPr lang="lt-LT" sz="1600" dirty="0"/>
              <a:t>Rekomenduojame naudotis </a:t>
            </a:r>
            <a:r>
              <a:rPr lang="lt-LT" sz="1600" b="1" dirty="0"/>
              <a:t>e-maketo</a:t>
            </a:r>
            <a:r>
              <a:rPr lang="lt-LT" sz="1600" dirty="0"/>
              <a:t> kūrimo įrankiu, tačiau esant poreikiui galima susimaketuoti ir patiems, pagal pateiktus vektorinius maketus.</a:t>
            </a:r>
            <a:endParaRPr lang="lt-LT" sz="1800"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98198" y="6536880"/>
            <a:ext cx="2928619" cy="365129"/>
          </a:xfrm>
        </p:spPr>
        <p:txBody>
          <a:bodyPr/>
          <a:lstStyle/>
          <a:p>
            <a:fld id="{2C9A1DEF-F8CC-264F-9A7B-89BAB9CBC5C2}" type="slidenum">
              <a:rPr lang="en-US" smtClean="0"/>
              <a:pPr/>
              <a:t>11</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428227" y="534249"/>
            <a:ext cx="5308475" cy="744791"/>
          </a:xfrm>
        </p:spPr>
        <p:txBody>
          <a:bodyPr/>
          <a:lstStyle/>
          <a:p>
            <a:r>
              <a:rPr lang="lt-LT" sz="3600" dirty="0"/>
              <a:t>Plakatas (IP)</a:t>
            </a:r>
            <a:endParaRPr lang="x-none" sz="3600" dirty="0"/>
          </a:p>
        </p:txBody>
      </p:sp>
      <p:pic>
        <p:nvPicPr>
          <p:cNvPr id="8" name="Picture 7">
            <a:extLst>
              <a:ext uri="{FF2B5EF4-FFF2-40B4-BE49-F238E27FC236}">
                <a16:creationId xmlns:a16="http://schemas.microsoft.com/office/drawing/2014/main" id="{A354C97F-BE36-7D73-217B-B93570661EA4}"/>
              </a:ext>
            </a:extLst>
          </p:cNvPr>
          <p:cNvPicPr>
            <a:picLocks noChangeAspect="1"/>
          </p:cNvPicPr>
          <p:nvPr/>
        </p:nvPicPr>
        <p:blipFill>
          <a:blip r:embed="rId3"/>
          <a:stretch>
            <a:fillRect/>
          </a:stretch>
        </p:blipFill>
        <p:spPr>
          <a:xfrm>
            <a:off x="7362568" y="0"/>
            <a:ext cx="4829432" cy="6858000"/>
          </a:xfrm>
          <a:prstGeom prst="rect">
            <a:avLst/>
          </a:prstGeom>
        </p:spPr>
      </p:pic>
      <p:sp>
        <p:nvSpPr>
          <p:cNvPr id="9" name="TextBox 8">
            <a:extLst>
              <a:ext uri="{FF2B5EF4-FFF2-40B4-BE49-F238E27FC236}">
                <a16:creationId xmlns:a16="http://schemas.microsoft.com/office/drawing/2014/main" id="{047DB434-23BF-8988-EEA6-9D772352AF80}"/>
              </a:ext>
            </a:extLst>
          </p:cNvPr>
          <p:cNvSpPr txBox="1"/>
          <p:nvPr/>
        </p:nvSpPr>
        <p:spPr>
          <a:xfrm>
            <a:off x="9434679" y="6246699"/>
            <a:ext cx="2679192" cy="307777"/>
          </a:xfrm>
          <a:prstGeom prst="rect">
            <a:avLst/>
          </a:prstGeom>
          <a:solidFill>
            <a:schemeClr val="bg1">
              <a:lumMod val="85000"/>
            </a:schemeClr>
          </a:solidFill>
          <a:ln>
            <a:solidFill>
              <a:srgbClr val="092D68"/>
            </a:solidFill>
          </a:ln>
        </p:spPr>
        <p:txBody>
          <a:bodyPr wrap="square" rtlCol="0">
            <a:spAutoFit/>
          </a:bodyPr>
          <a:lstStyle/>
          <a:p>
            <a:pPr algn="ctr"/>
            <a:r>
              <a:rPr lang="lt-LT" sz="1400" dirty="0"/>
              <a:t>Kiti logotipai</a:t>
            </a:r>
          </a:p>
        </p:txBody>
      </p:sp>
    </p:spTree>
    <p:extLst>
      <p:ext uri="{BB962C8B-B14F-4D97-AF65-F5344CB8AC3E}">
        <p14:creationId xmlns:p14="http://schemas.microsoft.com/office/powerpoint/2010/main" val="420362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44340" y="1232604"/>
            <a:ext cx="5358037" cy="1951892"/>
          </a:xfrm>
        </p:spPr>
        <p:txBody>
          <a:bodyPr/>
          <a:lstStyle/>
          <a:p>
            <a:pPr marL="285750" indent="-285750">
              <a:buFontTx/>
              <a:buChar char="-"/>
            </a:pPr>
            <a:r>
              <a:rPr lang="lt-LT" sz="1600" b="1" u="sng" dirty="0"/>
              <a:t>Kai projekto bendra vertė</a:t>
            </a:r>
            <a:r>
              <a:rPr lang="lt-LT" sz="2000" b="1" u="sng" dirty="0"/>
              <a:t> </a:t>
            </a:r>
            <a:r>
              <a:rPr lang="lt-LT" sz="2000" dirty="0"/>
              <a:t>≥ </a:t>
            </a:r>
            <a:r>
              <a:rPr lang="lt-LT" sz="1600" b="1" dirty="0"/>
              <a:t>500 tūkst. Eur. </a:t>
            </a:r>
          </a:p>
          <a:p>
            <a:pPr marL="285750" indent="-285750">
              <a:buFontTx/>
              <a:buChar char="-"/>
            </a:pPr>
            <a:r>
              <a:rPr lang="lt-LT" sz="1600" b="1" dirty="0"/>
              <a:t>Kai projektas, </a:t>
            </a:r>
            <a:r>
              <a:rPr lang="lt-LT" sz="1600" b="1" u="sng" dirty="0"/>
              <a:t>susijęs su fizinėmis investicijomis.</a:t>
            </a:r>
          </a:p>
          <a:p>
            <a:pPr marL="285750" indent="-285750">
              <a:buFontTx/>
              <a:buChar char="-"/>
            </a:pPr>
            <a:r>
              <a:rPr lang="lt-LT" sz="1600" dirty="0"/>
              <a:t>Gerai matomoje vietoje pakabinama, kai pradedamas įgyvendinti projektas arba sumontuojama įranga.</a:t>
            </a:r>
          </a:p>
          <a:p>
            <a:pPr marL="285750" indent="-285750">
              <a:buFontTx/>
              <a:buChar char="-"/>
            </a:pPr>
            <a:r>
              <a:rPr lang="lt-LT" sz="1600" dirty="0"/>
              <a:t>Rekomenduojame naudotis </a:t>
            </a:r>
            <a:r>
              <a:rPr lang="lt-LT" sz="1600" b="1" dirty="0"/>
              <a:t>e-maketo</a:t>
            </a:r>
            <a:r>
              <a:rPr lang="lt-LT" sz="1600" dirty="0"/>
              <a:t> kūrimo įrankiu, tačiau esant poreikiui galima susimaketuoti ir patiems, pagal pateiktus vektorinius maketus.</a:t>
            </a:r>
          </a:p>
          <a:p>
            <a:pPr marL="285750" indent="-285750">
              <a:buFontTx/>
              <a:buChar char="-"/>
            </a:pPr>
            <a:r>
              <a:rPr lang="lt-LT" sz="1600" dirty="0"/>
              <a:t>Lentelė turi būti patvari, ilgaamžė bei atspari įvairioms oro sąlygoms. </a:t>
            </a:r>
          </a:p>
          <a:p>
            <a:pPr marL="285750" indent="-285750">
              <a:buFontTx/>
              <a:buChar char="-"/>
            </a:pPr>
            <a:r>
              <a:rPr lang="lt-LT" sz="1600" dirty="0"/>
              <a:t>Jei informacinė lentelė kabinama patalpų viduje, tuomet  ji gali būti pagaminta iš tokių medžiagų, kurios tinka šių patalpų specifikai.</a:t>
            </a:r>
          </a:p>
          <a:p>
            <a:pPr marL="285750" indent="-285750">
              <a:buFontTx/>
              <a:buChar char="-"/>
            </a:pPr>
            <a:endParaRPr lang="en-US" sz="1800"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412962" y="6492871"/>
            <a:ext cx="2928619" cy="365129"/>
          </a:xfrm>
        </p:spPr>
        <p:txBody>
          <a:bodyPr/>
          <a:lstStyle/>
          <a:p>
            <a:fld id="{2C9A1DEF-F8CC-264F-9A7B-89BAB9CBC5C2}" type="slidenum">
              <a:rPr lang="en-US" smtClean="0"/>
              <a:pPr/>
              <a:t>12</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372869" y="509057"/>
            <a:ext cx="5233203" cy="975754"/>
          </a:xfrm>
        </p:spPr>
        <p:txBody>
          <a:bodyPr/>
          <a:lstStyle/>
          <a:p>
            <a:r>
              <a:rPr lang="lt-LT" sz="3600" dirty="0"/>
              <a:t>Informacinė lentelė (IP)</a:t>
            </a:r>
          </a:p>
        </p:txBody>
      </p:sp>
      <p:pic>
        <p:nvPicPr>
          <p:cNvPr id="8" name="Picture 7">
            <a:extLst>
              <a:ext uri="{FF2B5EF4-FFF2-40B4-BE49-F238E27FC236}">
                <a16:creationId xmlns:a16="http://schemas.microsoft.com/office/drawing/2014/main" id="{BE9443C3-7DF5-AB94-20DF-D149FDFFD0E9}"/>
              </a:ext>
            </a:extLst>
          </p:cNvPr>
          <p:cNvPicPr>
            <a:picLocks noChangeAspect="1"/>
          </p:cNvPicPr>
          <p:nvPr/>
        </p:nvPicPr>
        <p:blipFill>
          <a:blip r:embed="rId3"/>
          <a:stretch>
            <a:fillRect/>
          </a:stretch>
        </p:blipFill>
        <p:spPr>
          <a:xfrm>
            <a:off x="7137211" y="51521"/>
            <a:ext cx="5024255" cy="3364660"/>
          </a:xfrm>
          <a:prstGeom prst="rect">
            <a:avLst/>
          </a:prstGeom>
        </p:spPr>
      </p:pic>
      <p:pic>
        <p:nvPicPr>
          <p:cNvPr id="11" name="Picture 10">
            <a:extLst>
              <a:ext uri="{FF2B5EF4-FFF2-40B4-BE49-F238E27FC236}">
                <a16:creationId xmlns:a16="http://schemas.microsoft.com/office/drawing/2014/main" id="{C7A06792-4368-768E-64CC-44B2A51501AD}"/>
              </a:ext>
            </a:extLst>
          </p:cNvPr>
          <p:cNvPicPr>
            <a:picLocks noChangeAspect="1"/>
          </p:cNvPicPr>
          <p:nvPr/>
        </p:nvPicPr>
        <p:blipFill>
          <a:blip r:embed="rId4"/>
          <a:stretch>
            <a:fillRect/>
          </a:stretch>
        </p:blipFill>
        <p:spPr>
          <a:xfrm>
            <a:off x="7140387" y="3493342"/>
            <a:ext cx="5024254" cy="3313137"/>
          </a:xfrm>
          <a:prstGeom prst="rect">
            <a:avLst/>
          </a:prstGeom>
        </p:spPr>
      </p:pic>
    </p:spTree>
    <p:extLst>
      <p:ext uri="{BB962C8B-B14F-4D97-AF65-F5344CB8AC3E}">
        <p14:creationId xmlns:p14="http://schemas.microsoft.com/office/powerpoint/2010/main" val="2260586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80436" y="6541992"/>
            <a:ext cx="2928619" cy="365129"/>
          </a:xfrm>
        </p:spPr>
        <p:txBody>
          <a:bodyPr/>
          <a:lstStyle/>
          <a:p>
            <a:fld id="{2C9A1DEF-F8CC-264F-9A7B-89BAB9CBC5C2}" type="slidenum">
              <a:rPr lang="en-US" smtClean="0"/>
              <a:pPr/>
              <a:t>13</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457251" y="620609"/>
            <a:ext cx="4863338" cy="1952625"/>
          </a:xfrm>
        </p:spPr>
        <p:txBody>
          <a:bodyPr/>
          <a:lstStyle/>
          <a:p>
            <a:r>
              <a:rPr lang="lt-LT" sz="3600" dirty="0"/>
              <a:t>...arba nuolatinis stendas (IP)</a:t>
            </a:r>
            <a:endParaRPr lang="x-none" sz="3600" dirty="0"/>
          </a:p>
        </p:txBody>
      </p:sp>
      <p:sp>
        <p:nvSpPr>
          <p:cNvPr id="3" name="Text Placeholder 5">
            <a:extLst>
              <a:ext uri="{FF2B5EF4-FFF2-40B4-BE49-F238E27FC236}">
                <a16:creationId xmlns:a16="http://schemas.microsoft.com/office/drawing/2014/main" id="{A3071A04-941A-79B3-24FF-6205AE962CB6}"/>
              </a:ext>
            </a:extLst>
          </p:cNvPr>
          <p:cNvSpPr>
            <a:spLocks noGrp="1"/>
          </p:cNvSpPr>
          <p:nvPr>
            <p:ph type="body" sz="quarter" idx="10"/>
          </p:nvPr>
        </p:nvSpPr>
        <p:spPr>
          <a:xfrm>
            <a:off x="380436" y="1629775"/>
            <a:ext cx="4703726" cy="1951892"/>
          </a:xfrm>
        </p:spPr>
        <p:txBody>
          <a:bodyPr/>
          <a:lstStyle/>
          <a:p>
            <a:pPr marL="285750" indent="-285750">
              <a:buFontTx/>
              <a:buChar char="-"/>
            </a:pPr>
            <a:r>
              <a:rPr lang="lt-LT" sz="1600" b="1" u="sng" dirty="0"/>
              <a:t>Kai bendra projekto vertė </a:t>
            </a:r>
            <a:r>
              <a:rPr lang="lt-LT" sz="1600" dirty="0"/>
              <a:t>≥ </a:t>
            </a:r>
            <a:r>
              <a:rPr lang="lt-LT" sz="1600" b="1" dirty="0"/>
              <a:t>500 tūkst. Eur. </a:t>
            </a:r>
          </a:p>
          <a:p>
            <a:pPr marL="285750" indent="-285750">
              <a:buFontTx/>
              <a:buChar char="-"/>
            </a:pPr>
            <a:r>
              <a:rPr lang="lt-LT" sz="1600" b="1" dirty="0"/>
              <a:t>Kai projektas, </a:t>
            </a:r>
            <a:r>
              <a:rPr lang="lt-LT" sz="1600" b="1" u="sng" dirty="0"/>
              <a:t>susijęs su fizinėmis investicijomis.</a:t>
            </a:r>
          </a:p>
          <a:p>
            <a:pPr marL="285750" indent="-285750">
              <a:buFontTx/>
              <a:buChar char="-"/>
            </a:pPr>
            <a:r>
              <a:rPr lang="lt-LT" sz="1600" dirty="0"/>
              <a:t>Gerai matomoje vietoje pakabinamas, kai pradedamas įgyvendinti projektas arba sumontuojama įranga.</a:t>
            </a:r>
          </a:p>
          <a:p>
            <a:pPr marL="285750" indent="-285750">
              <a:buFontTx/>
              <a:buChar char="-"/>
            </a:pPr>
            <a:r>
              <a:rPr lang="lt-LT" sz="1600" dirty="0"/>
              <a:t>Galima naudoti savo </a:t>
            </a:r>
            <a:r>
              <a:rPr lang="lt-LT" sz="1600" dirty="0" err="1"/>
              <a:t>vizualą</a:t>
            </a:r>
            <a:r>
              <a:rPr lang="lt-LT" sz="1600" dirty="0"/>
              <a:t>, bet jis turi būti originalus ir susiję su projektu.</a:t>
            </a:r>
          </a:p>
          <a:p>
            <a:pPr marL="285750" indent="-285750">
              <a:buFontTx/>
              <a:buChar char="-"/>
            </a:pPr>
            <a:r>
              <a:rPr lang="lt-LT" sz="1600" dirty="0"/>
              <a:t>Rekomenduojame naudotis </a:t>
            </a:r>
            <a:r>
              <a:rPr lang="lt-LT" sz="1600" b="1" dirty="0"/>
              <a:t>e-maketo</a:t>
            </a:r>
            <a:r>
              <a:rPr lang="lt-LT" sz="1600" dirty="0"/>
              <a:t> kūrimo įrankiu, tačiau esant poreikiui galima susimaketuoti ir patiems, pagal pateiktus vektorinius maketus.</a:t>
            </a:r>
          </a:p>
          <a:p>
            <a:pPr marL="285750" indent="-285750">
              <a:buFontTx/>
              <a:buChar char="-"/>
            </a:pPr>
            <a:r>
              <a:rPr lang="lt-LT" sz="1600" dirty="0"/>
              <a:t>Stendas turi būti patvarus, ilgaamžis bei atsparus įvairioms oro sąlygoms.</a:t>
            </a:r>
            <a:endParaRPr lang="en-US" sz="1600" dirty="0"/>
          </a:p>
        </p:txBody>
      </p:sp>
      <p:pic>
        <p:nvPicPr>
          <p:cNvPr id="10" name="Picture 9">
            <a:extLst>
              <a:ext uri="{FF2B5EF4-FFF2-40B4-BE49-F238E27FC236}">
                <a16:creationId xmlns:a16="http://schemas.microsoft.com/office/drawing/2014/main" id="{2F4DE180-9386-73DB-7F43-879F738715AB}"/>
              </a:ext>
            </a:extLst>
          </p:cNvPr>
          <p:cNvPicPr>
            <a:picLocks noChangeAspect="1"/>
          </p:cNvPicPr>
          <p:nvPr/>
        </p:nvPicPr>
        <p:blipFill>
          <a:blip r:embed="rId3"/>
          <a:stretch>
            <a:fillRect/>
          </a:stretch>
        </p:blipFill>
        <p:spPr>
          <a:xfrm>
            <a:off x="5316468" y="0"/>
            <a:ext cx="6871580" cy="6871580"/>
          </a:xfrm>
          <a:prstGeom prst="rect">
            <a:avLst/>
          </a:prstGeom>
        </p:spPr>
      </p:pic>
      <p:sp>
        <p:nvSpPr>
          <p:cNvPr id="11" name="TextBox 10">
            <a:extLst>
              <a:ext uri="{FF2B5EF4-FFF2-40B4-BE49-F238E27FC236}">
                <a16:creationId xmlns:a16="http://schemas.microsoft.com/office/drawing/2014/main" id="{F5F930A2-DD78-17C6-4626-D819DF9AF2AD}"/>
              </a:ext>
            </a:extLst>
          </p:cNvPr>
          <p:cNvSpPr txBox="1"/>
          <p:nvPr/>
        </p:nvSpPr>
        <p:spPr>
          <a:xfrm>
            <a:off x="9316873" y="5942111"/>
            <a:ext cx="2679192" cy="307777"/>
          </a:xfrm>
          <a:prstGeom prst="rect">
            <a:avLst/>
          </a:prstGeom>
          <a:solidFill>
            <a:schemeClr val="bg1">
              <a:lumMod val="85000"/>
            </a:schemeClr>
          </a:solidFill>
          <a:ln>
            <a:solidFill>
              <a:srgbClr val="092D68"/>
            </a:solidFill>
          </a:ln>
        </p:spPr>
        <p:txBody>
          <a:bodyPr wrap="square" rtlCol="0">
            <a:spAutoFit/>
          </a:bodyPr>
          <a:lstStyle/>
          <a:p>
            <a:pPr algn="ctr"/>
            <a:r>
              <a:rPr lang="lt-LT" sz="1400" dirty="0"/>
              <a:t>Kiti logotipai</a:t>
            </a:r>
          </a:p>
        </p:txBody>
      </p:sp>
    </p:spTree>
    <p:extLst>
      <p:ext uri="{BB962C8B-B14F-4D97-AF65-F5344CB8AC3E}">
        <p14:creationId xmlns:p14="http://schemas.microsoft.com/office/powerpoint/2010/main" val="151294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56152" y="2405698"/>
            <a:ext cx="4194175" cy="1463026"/>
          </a:xfrm>
        </p:spPr>
        <p:txBody>
          <a:bodyPr/>
          <a:lstStyle/>
          <a:p>
            <a:r>
              <a:rPr lang="lt-LT" sz="1800" dirty="0"/>
              <a:t>Tai fiziškai įgyvendinamos, materialios ir apčiuopiamos projekto veiklos, kurias įgyvendinant yra vykdomi statybos, rekonstrukcijos (atnaujinimo) ar kiti infrastruktūros darbai ir/arba įsigyjama įranga, būtini projekto tikslams pasiekti.</a:t>
            </a:r>
            <a:endParaRPr lang="en-US" sz="1800"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80436" y="6492871"/>
            <a:ext cx="2928619" cy="365129"/>
          </a:xfrm>
        </p:spPr>
        <p:txBody>
          <a:bodyPr/>
          <a:lstStyle/>
          <a:p>
            <a:fld id="{2C9A1DEF-F8CC-264F-9A7B-89BAB9CBC5C2}" type="slidenum">
              <a:rPr lang="en-US" smtClean="0"/>
              <a:pPr/>
              <a:t>14</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372870" y="453073"/>
            <a:ext cx="4194175" cy="1952625"/>
          </a:xfrm>
        </p:spPr>
        <p:txBody>
          <a:bodyPr/>
          <a:lstStyle/>
          <a:p>
            <a:r>
              <a:rPr lang="lt-LT" dirty="0"/>
              <a:t>Fizinės investicijos</a:t>
            </a:r>
            <a:endParaRPr lang="x-none" dirty="0"/>
          </a:p>
        </p:txBody>
      </p:sp>
      <p:pic>
        <p:nvPicPr>
          <p:cNvPr id="7" name="Picture 6">
            <a:extLst>
              <a:ext uri="{FF2B5EF4-FFF2-40B4-BE49-F238E27FC236}">
                <a16:creationId xmlns:a16="http://schemas.microsoft.com/office/drawing/2014/main" id="{D7A29454-0E6C-F164-24E5-6FF39E9D3CA5}"/>
              </a:ext>
            </a:extLst>
          </p:cNvPr>
          <p:cNvPicPr>
            <a:picLocks noChangeAspect="1"/>
          </p:cNvPicPr>
          <p:nvPr/>
        </p:nvPicPr>
        <p:blipFill>
          <a:blip r:embed="rId2"/>
          <a:stretch>
            <a:fillRect/>
          </a:stretch>
        </p:blipFill>
        <p:spPr>
          <a:xfrm>
            <a:off x="5148072" y="19100"/>
            <a:ext cx="7043928" cy="6838900"/>
          </a:xfrm>
          <a:prstGeom prst="rect">
            <a:avLst/>
          </a:prstGeom>
        </p:spPr>
      </p:pic>
    </p:spTree>
    <p:extLst>
      <p:ext uri="{BB962C8B-B14F-4D97-AF65-F5344CB8AC3E}">
        <p14:creationId xmlns:p14="http://schemas.microsoft.com/office/powerpoint/2010/main" val="1460523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74404" y="6492871"/>
            <a:ext cx="4722409" cy="365129"/>
          </a:xfrm>
        </p:spPr>
        <p:txBody>
          <a:bodyPr/>
          <a:lstStyle/>
          <a:p>
            <a:fld id="{2C9A1DEF-F8CC-264F-9A7B-89BAB9CBC5C2}" type="slidenum">
              <a:rPr lang="en-US" smtClean="0"/>
              <a:pPr/>
              <a:t>15</a:t>
            </a:fld>
            <a:r>
              <a:rPr lang="en-US" dirty="0"/>
              <a:t>   |   </a:t>
            </a:r>
            <a:r>
              <a:rPr lang="en-US" dirty="0" err="1"/>
              <a:t>Centrinė</a:t>
            </a:r>
            <a:r>
              <a:rPr lang="en-US" dirty="0"/>
              <a:t> </a:t>
            </a:r>
            <a:r>
              <a:rPr lang="en-US" dirty="0" err="1"/>
              <a:t>projektų</a:t>
            </a:r>
            <a:r>
              <a:rPr lang="en-US" dirty="0"/>
              <a:t> </a:t>
            </a:r>
            <a:r>
              <a:rPr lang="en-US" dirty="0" err="1"/>
              <a:t>valdymo</a:t>
            </a:r>
            <a:r>
              <a:rPr lang="en-US" dirty="0"/>
              <a:t> ag</a:t>
            </a:r>
            <a:r>
              <a:rPr lang="lt-LT" dirty="0" err="1"/>
              <a:t>entūra</a:t>
            </a:r>
            <a:r>
              <a:rPr lang="lt-LT" dirty="0"/>
              <a:t> (iliustracija paimta iš www.eurostandard.lt)</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339899" y="480378"/>
            <a:ext cx="3756914" cy="1952625"/>
          </a:xfrm>
        </p:spPr>
        <p:txBody>
          <a:bodyPr/>
          <a:lstStyle/>
          <a:p>
            <a:r>
              <a:rPr lang="lt-LT" sz="4000" dirty="0"/>
              <a:t>Fizinių investicijų pvz.</a:t>
            </a:r>
            <a:endParaRPr lang="x-none" sz="4000" dirty="0"/>
          </a:p>
        </p:txBody>
      </p:sp>
      <p:sp>
        <p:nvSpPr>
          <p:cNvPr id="4" name="Text Placeholder 5">
            <a:extLst>
              <a:ext uri="{FF2B5EF4-FFF2-40B4-BE49-F238E27FC236}">
                <a16:creationId xmlns:a16="http://schemas.microsoft.com/office/drawing/2014/main" id="{F798D81B-F0EB-4556-CFAD-8237DEC5174C}"/>
              </a:ext>
            </a:extLst>
          </p:cNvPr>
          <p:cNvSpPr txBox="1">
            <a:spLocks/>
          </p:cNvSpPr>
          <p:nvPr/>
        </p:nvSpPr>
        <p:spPr>
          <a:xfrm>
            <a:off x="599947" y="2207930"/>
            <a:ext cx="4535423" cy="195189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t>Infrastruktūros projektas </a:t>
            </a:r>
            <a:r>
              <a:rPr lang="lt-LT" sz="1800" dirty="0"/>
              <a:t>– tai projektas, kuriame finansuojamas įvairių sričių kompleksas. Tai inžinerinių tinklų, susisiekimo komunikacijų, komunalinių, visuomeninių, prekybos ir kita gyventojų paslaugoms teikti ar aplinkos kokybei gerinti reikalinga infrastruktūra. Finansinė komplekso vertė apima didesnę projekto dalį.</a:t>
            </a:r>
          </a:p>
        </p:txBody>
      </p:sp>
      <p:pic>
        <p:nvPicPr>
          <p:cNvPr id="4104" name="Picture 8" descr="inzinerianiai-darbai-logo">
            <a:extLst>
              <a:ext uri="{FF2B5EF4-FFF2-40B4-BE49-F238E27FC236}">
                <a16:creationId xmlns:a16="http://schemas.microsoft.com/office/drawing/2014/main" id="{5231ABB4-07E2-035C-A48C-4E3D26D7F049}"/>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7092" r="17092"/>
          <a:stretch>
            <a:fillRect/>
          </a:stretch>
        </p:blipFill>
        <p:spPr bwMode="auto">
          <a:xfrm>
            <a:off x="5245240" y="0"/>
            <a:ext cx="69467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6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412962" y="6492871"/>
            <a:ext cx="4832278" cy="365129"/>
          </a:xfrm>
        </p:spPr>
        <p:txBody>
          <a:bodyPr/>
          <a:lstStyle/>
          <a:p>
            <a:fld id="{2C9A1DEF-F8CC-264F-9A7B-89BAB9CBC5C2}" type="slidenum">
              <a:rPr lang="en-US" smtClean="0"/>
              <a:pPr/>
              <a:t>16</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r>
              <a:rPr lang="lt-LT" dirty="0"/>
              <a:t> (LRT nuotrauka)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378457" y="426247"/>
            <a:ext cx="3756914" cy="1952625"/>
          </a:xfrm>
        </p:spPr>
        <p:txBody>
          <a:bodyPr/>
          <a:lstStyle/>
          <a:p>
            <a:r>
              <a:rPr lang="lt-LT" sz="4000" dirty="0"/>
              <a:t>Fizinių investicijų pvz.</a:t>
            </a:r>
            <a:endParaRPr lang="x-none" sz="4000" dirty="0"/>
          </a:p>
        </p:txBody>
      </p:sp>
      <p:sp>
        <p:nvSpPr>
          <p:cNvPr id="4" name="Text Placeholder 5">
            <a:extLst>
              <a:ext uri="{FF2B5EF4-FFF2-40B4-BE49-F238E27FC236}">
                <a16:creationId xmlns:a16="http://schemas.microsoft.com/office/drawing/2014/main" id="{F798D81B-F0EB-4556-CFAD-8237DEC5174C}"/>
              </a:ext>
            </a:extLst>
          </p:cNvPr>
          <p:cNvSpPr txBox="1">
            <a:spLocks/>
          </p:cNvSpPr>
          <p:nvPr/>
        </p:nvSpPr>
        <p:spPr>
          <a:xfrm>
            <a:off x="491772" y="2610615"/>
            <a:ext cx="4535423" cy="195189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t>Statybos projektas </a:t>
            </a:r>
            <a:r>
              <a:rPr lang="lt-LT" sz="1800" dirty="0"/>
              <a:t>– tai projektas, kuriame didžioji dalis veiklų (tiek apimtimi, tiek finansine verte) susijusi su fiziniais darbais </a:t>
            </a:r>
            <a:r>
              <a:rPr lang="lt-LT" sz="1800" dirty="0" err="1"/>
              <a:t>t.y</a:t>
            </a:r>
            <a:r>
              <a:rPr lang="lt-LT" sz="1800" dirty="0"/>
              <a:t>. objekto statymo, griovimo, rekonstravimo ar remontavimo veiklomis. </a:t>
            </a:r>
          </a:p>
        </p:txBody>
      </p:sp>
      <p:pic>
        <p:nvPicPr>
          <p:cNvPr id="3076" name="Picture 4" descr="Statybos">
            <a:extLst>
              <a:ext uri="{FF2B5EF4-FFF2-40B4-BE49-F238E27FC236}">
                <a16:creationId xmlns:a16="http://schemas.microsoft.com/office/drawing/2014/main" id="{CAAFD14B-960A-5F1F-47ED-81B84EBEF503}"/>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6610" r="16610"/>
          <a:stretch>
            <a:fillRect/>
          </a:stretch>
        </p:blipFill>
        <p:spPr bwMode="auto">
          <a:xfrm>
            <a:off x="5245240" y="-1"/>
            <a:ext cx="694676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11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412962" y="6492871"/>
            <a:ext cx="4625382" cy="365129"/>
          </a:xfrm>
        </p:spPr>
        <p:txBody>
          <a:bodyPr/>
          <a:lstStyle/>
          <a:p>
            <a:fld id="{2C9A1DEF-F8CC-264F-9A7B-89BAB9CBC5C2}" type="slidenum">
              <a:rPr lang="en-US" smtClean="0"/>
              <a:pPr/>
              <a:t>17</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r>
              <a:rPr lang="lt-LT" dirty="0"/>
              <a:t> (Nacionalinio vėžio instituto nuotrauka)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378457" y="426247"/>
            <a:ext cx="3756914" cy="1952625"/>
          </a:xfrm>
        </p:spPr>
        <p:txBody>
          <a:bodyPr/>
          <a:lstStyle/>
          <a:p>
            <a:r>
              <a:rPr lang="lt-LT" sz="4000" dirty="0"/>
              <a:t>Fizinių investicijų pvz.</a:t>
            </a:r>
            <a:endParaRPr lang="x-none" sz="4000" dirty="0"/>
          </a:p>
        </p:txBody>
      </p:sp>
      <p:sp>
        <p:nvSpPr>
          <p:cNvPr id="4" name="Text Placeholder 5">
            <a:extLst>
              <a:ext uri="{FF2B5EF4-FFF2-40B4-BE49-F238E27FC236}">
                <a16:creationId xmlns:a16="http://schemas.microsoft.com/office/drawing/2014/main" id="{F798D81B-F0EB-4556-CFAD-8237DEC5174C}"/>
              </a:ext>
            </a:extLst>
          </p:cNvPr>
          <p:cNvSpPr txBox="1">
            <a:spLocks/>
          </p:cNvSpPr>
          <p:nvPr/>
        </p:nvSpPr>
        <p:spPr>
          <a:xfrm>
            <a:off x="412962" y="2378410"/>
            <a:ext cx="4535423" cy="195189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t>Fizinio objekto (įrangos) įsigijimo projektas </a:t>
            </a:r>
            <a:r>
              <a:rPr lang="lt-LT" sz="1800" dirty="0"/>
              <a:t>– tai projektas, kuriame pagrindinė veikla ir didžioji projekto vertė yra susijusi su apčiuopiamo/ materialaus daikto, elemento (objekto), </a:t>
            </a:r>
            <a:r>
              <a:rPr lang="lt-LT" sz="1800" dirty="0" err="1"/>
              <a:t>t.y</a:t>
            </a:r>
            <a:r>
              <a:rPr lang="lt-LT" sz="1800" dirty="0"/>
              <a:t>. įrangos įsigijimu (pvz. medicinos įrenginio įsigijimo projektas).</a:t>
            </a:r>
          </a:p>
        </p:txBody>
      </p:sp>
      <p:pic>
        <p:nvPicPr>
          <p:cNvPr id="2052" name="Picture 4">
            <a:extLst>
              <a:ext uri="{FF2B5EF4-FFF2-40B4-BE49-F238E27FC236}">
                <a16:creationId xmlns:a16="http://schemas.microsoft.com/office/drawing/2014/main" id="{2E3F6787-E415-AA3D-BAAE-1410272CAACC}"/>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6636" r="16636"/>
          <a:stretch>
            <a:fillRect/>
          </a:stretch>
        </p:blipFill>
        <p:spPr bwMode="auto">
          <a:xfrm>
            <a:off x="5245240" y="-1"/>
            <a:ext cx="694675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500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422106" y="6464297"/>
            <a:ext cx="2928619" cy="365129"/>
          </a:xfrm>
        </p:spPr>
        <p:txBody>
          <a:bodyPr/>
          <a:lstStyle/>
          <a:p>
            <a:fld id="{2C9A1DEF-F8CC-264F-9A7B-89BAB9CBC5C2}" type="slidenum">
              <a:rPr lang="en-US" smtClean="0"/>
              <a:pPr/>
              <a:t>18</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555627" y="382555"/>
            <a:ext cx="6206837" cy="744791"/>
          </a:xfrm>
        </p:spPr>
        <p:txBody>
          <a:bodyPr/>
          <a:lstStyle/>
          <a:p>
            <a:r>
              <a:rPr lang="lt-LT" sz="3600" dirty="0"/>
              <a:t>Dokumentai ir komunikacijos medžiaga </a:t>
            </a:r>
            <a:endParaRPr lang="x-none" sz="3600" dirty="0"/>
          </a:p>
        </p:txBody>
      </p:sp>
      <p:sp>
        <p:nvSpPr>
          <p:cNvPr id="3" name="Text Placeholder 5">
            <a:extLst>
              <a:ext uri="{FF2B5EF4-FFF2-40B4-BE49-F238E27FC236}">
                <a16:creationId xmlns:a16="http://schemas.microsoft.com/office/drawing/2014/main" id="{2BAE4908-E57F-4708-DEDF-C4B464BCC514}"/>
              </a:ext>
            </a:extLst>
          </p:cNvPr>
          <p:cNvSpPr>
            <a:spLocks noGrp="1"/>
          </p:cNvSpPr>
          <p:nvPr>
            <p:ph type="body" sz="quarter" idx="10"/>
          </p:nvPr>
        </p:nvSpPr>
        <p:spPr>
          <a:xfrm>
            <a:off x="422106" y="1652652"/>
            <a:ext cx="6560024" cy="1951892"/>
          </a:xfrm>
        </p:spPr>
        <p:txBody>
          <a:bodyPr/>
          <a:lstStyle/>
          <a:p>
            <a:pPr marL="285750" indent="-285750">
              <a:buFontTx/>
              <a:buChar char="-"/>
            </a:pPr>
            <a:r>
              <a:rPr lang="lt-LT" sz="1600" dirty="0">
                <a:solidFill>
                  <a:srgbClr val="142D64"/>
                </a:solidFill>
              </a:rPr>
              <a:t>ES emblema su teiginiu dokumentuose ir </a:t>
            </a:r>
            <a:r>
              <a:rPr lang="lt-LT" sz="1600" b="1" u="sng" dirty="0">
                <a:solidFill>
                  <a:srgbClr val="142D64"/>
                </a:solidFill>
              </a:rPr>
              <a:t>kitoje komunikacinėje medžiagoje</a:t>
            </a:r>
            <a:r>
              <a:rPr lang="lt-LT" sz="1600" dirty="0">
                <a:solidFill>
                  <a:srgbClr val="142D64"/>
                </a:solidFill>
              </a:rPr>
              <a:t> naudojama, jei jie skirti naudoti </a:t>
            </a:r>
            <a:r>
              <a:rPr lang="lt-LT" sz="1600" b="1" dirty="0">
                <a:solidFill>
                  <a:srgbClr val="142D64"/>
                </a:solidFill>
              </a:rPr>
              <a:t>išorinės komunikacijos priemonių įgyvendinimo tikslais</a:t>
            </a:r>
            <a:r>
              <a:rPr lang="lt-LT" sz="1600" dirty="0">
                <a:solidFill>
                  <a:srgbClr val="142D64"/>
                </a:solidFill>
              </a:rPr>
              <a:t>, t. y. juos matys ne tik juos rengęs asmuo bet ir tikslinė auditorija ar kitos suinteresuotos visuomenės/projekto tikslinės grupės. </a:t>
            </a:r>
          </a:p>
          <a:p>
            <a:pPr marL="285750" indent="-285750">
              <a:buFontTx/>
              <a:buChar char="-"/>
            </a:pPr>
            <a:r>
              <a:rPr lang="lt-LT" sz="1600" dirty="0">
                <a:solidFill>
                  <a:srgbClr val="142D64"/>
                </a:solidFill>
              </a:rPr>
              <a:t>Jei dokumentai ir kita komunikacinė medžiaga skirti naudoti </a:t>
            </a:r>
            <a:r>
              <a:rPr lang="lt-LT" sz="1600" b="1" dirty="0">
                <a:solidFill>
                  <a:srgbClr val="142D64"/>
                </a:solidFill>
              </a:rPr>
              <a:t>tik vidinei komunikacijai </a:t>
            </a:r>
            <a:r>
              <a:rPr lang="lt-LT" sz="1600" dirty="0">
                <a:solidFill>
                  <a:srgbClr val="142D64"/>
                </a:solidFill>
              </a:rPr>
              <a:t>ir siauram specifiniam dalyvių ratui (pvz.: </a:t>
            </a:r>
            <a:r>
              <a:rPr lang="lt-LT" sz="1600" i="1" dirty="0">
                <a:solidFill>
                  <a:srgbClr val="142D64"/>
                </a:solidFill>
              </a:rPr>
              <a:t>pirkimo dokumentai, perdavimo – priėmimo aktai</a:t>
            </a:r>
            <a:r>
              <a:rPr lang="lt-LT" sz="1600" dirty="0">
                <a:solidFill>
                  <a:srgbClr val="142D64"/>
                </a:solidFill>
              </a:rPr>
              <a:t>), ES emblema su teiginiu neprivaloma. </a:t>
            </a:r>
          </a:p>
          <a:p>
            <a:pPr marL="285750" indent="-285750">
              <a:buFontTx/>
              <a:buChar char="-"/>
            </a:pPr>
            <a:r>
              <a:rPr lang="lt-LT" sz="1600" dirty="0">
                <a:solidFill>
                  <a:srgbClr val="142D64"/>
                </a:solidFill>
              </a:rPr>
              <a:t>Garso klipe, radijo reportaže, </a:t>
            </a:r>
            <a:r>
              <a:rPr lang="lt-LT" sz="1600" dirty="0" err="1">
                <a:solidFill>
                  <a:srgbClr val="142D64"/>
                </a:solidFill>
              </a:rPr>
              <a:t>audio</a:t>
            </a:r>
            <a:r>
              <a:rPr lang="lt-LT" sz="1600" dirty="0">
                <a:solidFill>
                  <a:srgbClr val="142D64"/>
                </a:solidFill>
              </a:rPr>
              <a:t>, ar kitų formatų įrašuose, kuriuose nėra galimybės vizualiai parodyti logotipų, </a:t>
            </a:r>
            <a:r>
              <a:rPr lang="lt-LT" sz="1600" b="1" dirty="0">
                <a:solidFill>
                  <a:srgbClr val="142D64"/>
                </a:solidFill>
              </a:rPr>
              <a:t>reikia žodžiu paminėti</a:t>
            </a:r>
            <a:r>
              <a:rPr lang="lt-LT" sz="1600" dirty="0">
                <a:solidFill>
                  <a:srgbClr val="142D64"/>
                </a:solidFill>
              </a:rPr>
              <a:t>, kad projektas yra finansuojamas ar bendrai finansuojamas iš ES lėšomis.</a:t>
            </a:r>
          </a:p>
          <a:p>
            <a:pPr marL="285750" indent="-285750">
              <a:buFontTx/>
              <a:buChar char="-"/>
            </a:pPr>
            <a:endParaRPr lang="lt-LT" sz="1600" dirty="0">
              <a:solidFill>
                <a:srgbClr val="142D64"/>
              </a:solidFill>
            </a:endParaRPr>
          </a:p>
          <a:p>
            <a:pPr marL="285750" indent="-285750">
              <a:buFontTx/>
              <a:buChar char="-"/>
            </a:pPr>
            <a:endParaRPr lang="en-US" sz="1600" dirty="0">
              <a:solidFill>
                <a:srgbClr val="142D64"/>
              </a:solidFill>
            </a:endParaRPr>
          </a:p>
        </p:txBody>
      </p:sp>
      <p:pic>
        <p:nvPicPr>
          <p:cNvPr id="6" name="Picture 5">
            <a:extLst>
              <a:ext uri="{FF2B5EF4-FFF2-40B4-BE49-F238E27FC236}">
                <a16:creationId xmlns:a16="http://schemas.microsoft.com/office/drawing/2014/main" id="{3D5F9BE0-1517-A23A-9612-E1E9010D722B}"/>
              </a:ext>
            </a:extLst>
          </p:cNvPr>
          <p:cNvPicPr>
            <a:picLocks noChangeAspect="1"/>
          </p:cNvPicPr>
          <p:nvPr/>
        </p:nvPicPr>
        <p:blipFill>
          <a:blip r:embed="rId3"/>
          <a:stretch>
            <a:fillRect/>
          </a:stretch>
        </p:blipFill>
        <p:spPr>
          <a:xfrm>
            <a:off x="7342586" y="0"/>
            <a:ext cx="4849414" cy="6858000"/>
          </a:xfrm>
          <a:prstGeom prst="rect">
            <a:avLst/>
          </a:prstGeom>
        </p:spPr>
      </p:pic>
    </p:spTree>
    <p:extLst>
      <p:ext uri="{BB962C8B-B14F-4D97-AF65-F5344CB8AC3E}">
        <p14:creationId xmlns:p14="http://schemas.microsoft.com/office/powerpoint/2010/main" val="113744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48BE9-7791-BE99-CDD8-DB90F78DF0C3}"/>
              </a:ext>
            </a:extLst>
          </p:cNvPr>
          <p:cNvSpPr>
            <a:spLocks noGrp="1"/>
          </p:cNvSpPr>
          <p:nvPr>
            <p:ph type="body" sz="quarter" idx="10"/>
          </p:nvPr>
        </p:nvSpPr>
        <p:spPr>
          <a:xfrm>
            <a:off x="486114" y="2660905"/>
            <a:ext cx="4332774" cy="2073225"/>
          </a:xfrm>
        </p:spPr>
        <p:txBody>
          <a:bodyPr/>
          <a:lstStyle/>
          <a:p>
            <a:pPr marL="285750" indent="-285750">
              <a:buFont typeface="Wingdings" panose="05000000000000000000" pitchFamily="2" charset="2"/>
              <a:buChar char="Ø"/>
            </a:pPr>
            <a:r>
              <a:rPr lang="lt-LT" sz="1600" dirty="0"/>
              <a:t>Pagrindinius komunikavimo apie  projektą reikalavimus.</a:t>
            </a:r>
          </a:p>
          <a:p>
            <a:pPr marL="285750" indent="-285750">
              <a:buFont typeface="Wingdings" panose="05000000000000000000" pitchFamily="2" charset="2"/>
              <a:buChar char="Ø"/>
            </a:pPr>
            <a:r>
              <a:rPr lang="lt-LT" sz="1600" dirty="0"/>
              <a:t>Ką ir kada komunikuoti?</a:t>
            </a:r>
          </a:p>
          <a:p>
            <a:pPr marL="285750" indent="-285750">
              <a:buFont typeface="Wingdings" panose="05000000000000000000" pitchFamily="2" charset="2"/>
              <a:buChar char="Ø"/>
            </a:pPr>
            <a:r>
              <a:rPr lang="lt-LT" sz="1600" dirty="0"/>
              <a:t>Kokios ir kam yra privalomos projekto komunikavimo priemonės?</a:t>
            </a:r>
          </a:p>
          <a:p>
            <a:pPr marL="285750" indent="-285750">
              <a:buFont typeface="Wingdings" panose="05000000000000000000" pitchFamily="2" charset="2"/>
              <a:buChar char="Ø"/>
            </a:pPr>
            <a:r>
              <a:rPr lang="lt-LT" sz="1600" dirty="0"/>
              <a:t>Kokias papildomas komunikacijos priemones dar galima pasirinkti?</a:t>
            </a:r>
          </a:p>
          <a:p>
            <a:pPr marL="285750" indent="-285750">
              <a:buFont typeface="Wingdings" panose="05000000000000000000" pitchFamily="2" charset="2"/>
              <a:buChar char="Ø"/>
            </a:pPr>
            <a:r>
              <a:rPr lang="lt-LT" sz="1600" b="1" dirty="0"/>
              <a:t>DUK</a:t>
            </a:r>
          </a:p>
          <a:p>
            <a:pPr marL="285750" indent="-285750">
              <a:buFont typeface="Wingdings" panose="05000000000000000000" pitchFamily="2" charset="2"/>
              <a:buChar char="Ø"/>
            </a:pPr>
            <a:endParaRPr lang="lt-LT" sz="1600" dirty="0"/>
          </a:p>
          <a:p>
            <a:pPr marL="285750" indent="-285750">
              <a:buFont typeface="Wingdings" panose="05000000000000000000" pitchFamily="2" charset="2"/>
              <a:buChar char="Ø"/>
            </a:pPr>
            <a:endParaRPr lang="x-none" sz="1600" dirty="0"/>
          </a:p>
        </p:txBody>
      </p:sp>
      <p:pic>
        <p:nvPicPr>
          <p:cNvPr id="7" name="Picture Placeholder 6">
            <a:extLst>
              <a:ext uri="{FF2B5EF4-FFF2-40B4-BE49-F238E27FC236}">
                <a16:creationId xmlns:a16="http://schemas.microsoft.com/office/drawing/2014/main" id="{BB2E3C37-CE49-0B57-E381-DBD5989B071B}"/>
              </a:ext>
            </a:extLst>
          </p:cNvPr>
          <p:cNvPicPr>
            <a:picLocks noGrp="1" noChangeAspect="1"/>
          </p:cNvPicPr>
          <p:nvPr>
            <p:ph type="pic" sz="quarter" idx="12"/>
          </p:nvPr>
        </p:nvPicPr>
        <p:blipFill rotWithShape="1">
          <a:blip r:embed="rId2"/>
          <a:srcRect l="20584" r="20584"/>
          <a:stretch/>
        </p:blipFill>
        <p:spPr>
          <a:xfrm>
            <a:off x="5328435" y="0"/>
            <a:ext cx="6863565" cy="6858000"/>
          </a:xfrm>
        </p:spPr>
      </p:pic>
      <p:sp>
        <p:nvSpPr>
          <p:cNvPr id="4" name="Text Placeholder 3">
            <a:extLst>
              <a:ext uri="{FF2B5EF4-FFF2-40B4-BE49-F238E27FC236}">
                <a16:creationId xmlns:a16="http://schemas.microsoft.com/office/drawing/2014/main" id="{AE8B446B-0B84-7431-5060-EC1DA8079C1E}"/>
              </a:ext>
            </a:extLst>
          </p:cNvPr>
          <p:cNvSpPr>
            <a:spLocks noGrp="1"/>
          </p:cNvSpPr>
          <p:nvPr>
            <p:ph type="body" sz="quarter" idx="13"/>
          </p:nvPr>
        </p:nvSpPr>
        <p:spPr>
          <a:xfrm>
            <a:off x="486114" y="1893004"/>
            <a:ext cx="4652814" cy="1293524"/>
          </a:xfrm>
        </p:spPr>
        <p:txBody>
          <a:bodyPr/>
          <a:lstStyle/>
          <a:p>
            <a:r>
              <a:rPr lang="lt-LT" sz="3600" dirty="0"/>
              <a:t>Šiandien aptarsime:</a:t>
            </a:r>
            <a:endParaRPr lang="x-none" sz="3600" dirty="0"/>
          </a:p>
        </p:txBody>
      </p:sp>
      <p:sp>
        <p:nvSpPr>
          <p:cNvPr id="5" name="Slide Number Placeholder 4">
            <a:extLst>
              <a:ext uri="{FF2B5EF4-FFF2-40B4-BE49-F238E27FC236}">
                <a16:creationId xmlns:a16="http://schemas.microsoft.com/office/drawing/2014/main" id="{A9EBD925-4217-1C18-0F12-BE56093DF5BD}"/>
              </a:ext>
            </a:extLst>
          </p:cNvPr>
          <p:cNvSpPr>
            <a:spLocks noGrp="1"/>
          </p:cNvSpPr>
          <p:nvPr>
            <p:ph type="sldNum" sz="quarter" idx="4"/>
          </p:nvPr>
        </p:nvSpPr>
        <p:spPr/>
        <p:txBody>
          <a:bodyPr/>
          <a:lstStyle/>
          <a:p>
            <a:fld id="{2C9A1DEF-F8CC-264F-9A7B-89BAB9CBC5C2}" type="slidenum">
              <a:rPr lang="en-US" smtClean="0"/>
              <a:pPr/>
              <a:t>1</a:t>
            </a:fld>
            <a:r>
              <a:rPr lang="en-US"/>
              <a:t>   |   Centrinė projektų valdymo agentūra</a:t>
            </a:r>
            <a:endParaRPr lang="x-none" dirty="0"/>
          </a:p>
        </p:txBody>
      </p:sp>
    </p:spTree>
    <p:extLst>
      <p:ext uri="{BB962C8B-B14F-4D97-AF65-F5344CB8AC3E}">
        <p14:creationId xmlns:p14="http://schemas.microsoft.com/office/powerpoint/2010/main" val="189641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92877" y="6615191"/>
            <a:ext cx="2928619" cy="365129"/>
          </a:xfrm>
        </p:spPr>
        <p:txBody>
          <a:bodyPr/>
          <a:lstStyle/>
          <a:p>
            <a:fld id="{2C9A1DEF-F8CC-264F-9A7B-89BAB9CBC5C2}" type="slidenum">
              <a:rPr lang="en-US" smtClean="0"/>
              <a:pPr/>
              <a:t>19</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460233" y="242809"/>
            <a:ext cx="5753487" cy="1644084"/>
          </a:xfrm>
        </p:spPr>
        <p:txBody>
          <a:bodyPr/>
          <a:lstStyle/>
          <a:p>
            <a:r>
              <a:rPr lang="lt-LT" sz="3600" dirty="0"/>
              <a:t>Renginys ar kt. komunikacinė veikla</a:t>
            </a:r>
            <a:endParaRPr lang="x-none" sz="3600" dirty="0"/>
          </a:p>
        </p:txBody>
      </p:sp>
      <p:sp>
        <p:nvSpPr>
          <p:cNvPr id="3" name="Text Placeholder 5">
            <a:extLst>
              <a:ext uri="{FF2B5EF4-FFF2-40B4-BE49-F238E27FC236}">
                <a16:creationId xmlns:a16="http://schemas.microsoft.com/office/drawing/2014/main" id="{A3071A04-941A-79B3-24FF-6205AE962CB6}"/>
              </a:ext>
            </a:extLst>
          </p:cNvPr>
          <p:cNvSpPr>
            <a:spLocks noGrp="1"/>
          </p:cNvSpPr>
          <p:nvPr>
            <p:ph type="body" sz="quarter" idx="10"/>
          </p:nvPr>
        </p:nvSpPr>
        <p:spPr>
          <a:xfrm>
            <a:off x="200919" y="1578443"/>
            <a:ext cx="7100164" cy="5036748"/>
          </a:xfrm>
        </p:spPr>
        <p:txBody>
          <a:bodyPr/>
          <a:lstStyle/>
          <a:p>
            <a:pPr>
              <a:lnSpc>
                <a:spcPct val="100000"/>
              </a:lnSpc>
              <a:spcAft>
                <a:spcPts val="0"/>
              </a:spcAft>
            </a:pPr>
            <a:r>
              <a:rPr lang="lt-LT" sz="1100" b="1" dirty="0"/>
              <a:t>TAIKOMA: </a:t>
            </a:r>
          </a:p>
          <a:p>
            <a:pPr>
              <a:lnSpc>
                <a:spcPct val="100000"/>
              </a:lnSpc>
              <a:spcAft>
                <a:spcPts val="0"/>
              </a:spcAft>
            </a:pPr>
            <a:r>
              <a:rPr lang="lt-LT" sz="1100" dirty="0"/>
              <a:t>      a) </a:t>
            </a:r>
            <a:r>
              <a:rPr lang="lt-LT" sz="1100" b="1" dirty="0"/>
              <a:t>strateginės svarbos projektui </a:t>
            </a:r>
            <a:r>
              <a:rPr lang="lt-LT" sz="1100" dirty="0"/>
              <a:t>(2021-2027 m. </a:t>
            </a:r>
            <a:r>
              <a:rPr lang="lt-LT" sz="1100" b="1" dirty="0"/>
              <a:t>IP</a:t>
            </a:r>
            <a:r>
              <a:rPr lang="lt-LT" sz="1100" dirty="0"/>
              <a:t>)</a:t>
            </a:r>
          </a:p>
          <a:p>
            <a:pPr>
              <a:lnSpc>
                <a:spcPct val="100000"/>
              </a:lnSpc>
              <a:spcAft>
                <a:spcPts val="0"/>
              </a:spcAft>
            </a:pPr>
            <a:r>
              <a:rPr lang="lt-LT" sz="1100" dirty="0"/>
              <a:t>      b) </a:t>
            </a:r>
            <a:r>
              <a:rPr lang="lt-LT" sz="1100" b="1" dirty="0"/>
              <a:t>10 mln. </a:t>
            </a:r>
            <a:r>
              <a:rPr lang="lt-LT" sz="1100" b="1" dirty="0" err="1"/>
              <a:t>Eur</a:t>
            </a:r>
            <a:r>
              <a:rPr lang="lt-LT" sz="1100" b="1" dirty="0"/>
              <a:t> </a:t>
            </a:r>
            <a:r>
              <a:rPr lang="lt-LT" sz="1100" dirty="0"/>
              <a:t>vertės projektui (2021-2027 m. IP ir EGADP NKL) </a:t>
            </a:r>
            <a:r>
              <a:rPr lang="lt-LT" sz="1100" b="1" dirty="0"/>
              <a:t>(bendra projekto vertė)</a:t>
            </a:r>
          </a:p>
          <a:p>
            <a:pPr>
              <a:lnSpc>
                <a:spcPct val="100000"/>
              </a:lnSpc>
              <a:spcAft>
                <a:spcPts val="0"/>
              </a:spcAft>
            </a:pPr>
            <a:endParaRPr lang="lt-LT" sz="1100" b="1" dirty="0"/>
          </a:p>
          <a:p>
            <a:pPr>
              <a:lnSpc>
                <a:spcPct val="100000"/>
              </a:lnSpc>
              <a:spcAft>
                <a:spcPts val="0"/>
              </a:spcAft>
            </a:pPr>
            <a:r>
              <a:rPr lang="lt-LT" sz="1100" b="1" dirty="0"/>
              <a:t>EIGA:</a:t>
            </a:r>
          </a:p>
          <a:p>
            <a:pPr marL="285750" indent="-285750">
              <a:lnSpc>
                <a:spcPct val="100000"/>
              </a:lnSpc>
              <a:spcAft>
                <a:spcPts val="0"/>
              </a:spcAft>
              <a:buFontTx/>
              <a:buChar char="-"/>
            </a:pPr>
            <a:r>
              <a:rPr lang="lt-LT" sz="1100" dirty="0"/>
              <a:t>Pareiškėjas </a:t>
            </a:r>
            <a:r>
              <a:rPr lang="lt-LT" sz="1100" dirty="0" err="1"/>
              <a:t>PĮPe</a:t>
            </a:r>
            <a:r>
              <a:rPr lang="lt-LT" sz="1100" dirty="0"/>
              <a:t> aprašo šią veiklą (</a:t>
            </a:r>
            <a:r>
              <a:rPr lang="lt-LT" sz="1100" i="1" dirty="0">
                <a:solidFill>
                  <a:schemeClr val="accent2">
                    <a:lumMod val="75000"/>
                  </a:schemeClr>
                </a:solidFill>
              </a:rPr>
              <a:t>data, forma, tikslinė auditorija ir pan</a:t>
            </a:r>
            <a:r>
              <a:rPr lang="lt-LT" sz="1100" dirty="0"/>
              <a:t>.)</a:t>
            </a:r>
          </a:p>
          <a:p>
            <a:pPr marL="285750" indent="-285750">
              <a:lnSpc>
                <a:spcPct val="100000"/>
              </a:lnSpc>
              <a:spcAft>
                <a:spcPts val="0"/>
              </a:spcAft>
              <a:buFontTx/>
              <a:buChar char="-"/>
            </a:pPr>
            <a:r>
              <a:rPr lang="lt-LT" sz="1100" dirty="0"/>
              <a:t>Projekto vykdytojas į renginį/kt. veiklą turi pakviesti EK, FM ir CPVA: </a:t>
            </a:r>
          </a:p>
          <a:p>
            <a:pPr>
              <a:lnSpc>
                <a:spcPct val="100000"/>
              </a:lnSpc>
              <a:spcAft>
                <a:spcPts val="0"/>
              </a:spcAft>
            </a:pPr>
            <a:r>
              <a:rPr lang="lt-LT" sz="1100" dirty="0"/>
              <a:t>      </a:t>
            </a:r>
          </a:p>
          <a:p>
            <a:pPr>
              <a:lnSpc>
                <a:spcPct val="100000"/>
              </a:lnSpc>
              <a:spcAft>
                <a:spcPts val="0"/>
              </a:spcAft>
            </a:pPr>
            <a:r>
              <a:rPr lang="lt-LT" sz="1100" dirty="0"/>
              <a:t>    </a:t>
            </a:r>
            <a:r>
              <a:rPr lang="lt-LT" sz="1100" b="1" dirty="0"/>
              <a:t> c) </a:t>
            </a:r>
            <a:r>
              <a:rPr lang="lt-LT" sz="1100" dirty="0"/>
              <a:t>Projekto vykdytojas detalesnę informaciją pateikia el. paštu projekto vadovui (</a:t>
            </a:r>
            <a:r>
              <a:rPr lang="lt-LT" sz="1100" i="1" dirty="0">
                <a:solidFill>
                  <a:schemeClr val="accent2">
                    <a:lumMod val="75000"/>
                  </a:schemeClr>
                </a:solidFill>
              </a:rPr>
              <a:t>data; vieta; dalyvių skaičius; kviečiamos institucijos, ar ketina dalyvauti aukšti pareigūnai; kokia rolė siūloma EK atstovu (pranešimas/citata/ interviu/panelės dalyvis ir pan.), pagrindinė tema, kokie kiti pranešėjai, kas moderatorius; kaip planuojama viešinti ir kokiais kanalais</a:t>
            </a:r>
            <a:r>
              <a:rPr lang="lt-LT" sz="1100" i="1" dirty="0"/>
              <a:t>) (</a:t>
            </a:r>
            <a:r>
              <a:rPr lang="lt-LT" sz="1100" dirty="0"/>
              <a:t>strateginės svarbos projekto atveju žiniai ir Finansų ministerijai Sisteminių kompetencijų skyriui),</a:t>
            </a:r>
            <a:r>
              <a:rPr lang="lt-LT" sz="1100" i="1" dirty="0"/>
              <a:t> </a:t>
            </a:r>
            <a:r>
              <a:rPr lang="lt-LT" sz="1100" b="1" dirty="0"/>
              <a:t>ne vėliau nei 6 mėn. iki veiklos; </a:t>
            </a:r>
          </a:p>
          <a:p>
            <a:pPr>
              <a:lnSpc>
                <a:spcPct val="100000"/>
              </a:lnSpc>
              <a:spcAft>
                <a:spcPts val="0"/>
              </a:spcAft>
            </a:pPr>
            <a:r>
              <a:rPr lang="lt-LT" sz="1100" dirty="0"/>
              <a:t>      d) FM, kas ketvirtį gavusi informaciją iš CPVA apie 10 mln. ir strateginės svarbos projektus persiunčia apibendrintą informaciją EK atstovui (ne rečiau nei 2 k. per metus) ir </a:t>
            </a:r>
            <a:r>
              <a:rPr lang="lt-LT" sz="1100" b="1" dirty="0"/>
              <a:t>nurodo planuojamą veiklos formą, laiką, EK atstovo rolę, Projekto vykdytojo kontaktinį asmenį. </a:t>
            </a:r>
            <a:r>
              <a:rPr lang="lt-LT" sz="1100" dirty="0"/>
              <a:t>Jei EK atstovas susidomi numatyta veikla, jis toliau derina savo dalyvavimo detales jau su Projekto vykdytoju.</a:t>
            </a:r>
          </a:p>
          <a:p>
            <a:pPr>
              <a:lnSpc>
                <a:spcPct val="100000"/>
              </a:lnSpc>
              <a:spcAft>
                <a:spcPts val="0"/>
              </a:spcAft>
            </a:pPr>
            <a:r>
              <a:rPr lang="lt-LT" sz="1100" dirty="0"/>
              <a:t>      </a:t>
            </a:r>
            <a:r>
              <a:rPr lang="en-US" sz="1100" dirty="0"/>
              <a:t>e) </a:t>
            </a:r>
            <a:r>
              <a:rPr lang="en-US" sz="1100" dirty="0" err="1"/>
              <a:t>Likus</a:t>
            </a:r>
            <a:r>
              <a:rPr lang="en-US" sz="1100" dirty="0"/>
              <a:t> 3 m</a:t>
            </a:r>
            <a:r>
              <a:rPr lang="lt-LT" sz="1100" dirty="0" err="1"/>
              <a:t>ėn</a:t>
            </a:r>
            <a:r>
              <a:rPr lang="lt-LT" sz="1100" dirty="0"/>
              <a:t>. FINAL programa ir kvietimas pateikiami EK, FM ir CPVA.</a:t>
            </a:r>
          </a:p>
          <a:p>
            <a:pPr>
              <a:lnSpc>
                <a:spcPct val="100000"/>
              </a:lnSpc>
              <a:spcAft>
                <a:spcPts val="0"/>
              </a:spcAft>
            </a:pPr>
            <a:endParaRPr lang="lt-LT" sz="1100" dirty="0"/>
          </a:p>
          <a:p>
            <a:pPr>
              <a:lnSpc>
                <a:spcPct val="100000"/>
              </a:lnSpc>
              <a:spcAft>
                <a:spcPts val="0"/>
              </a:spcAft>
            </a:pPr>
            <a:r>
              <a:rPr lang="lt-LT" sz="1100" b="1" dirty="0"/>
              <a:t>SVARBU:</a:t>
            </a:r>
          </a:p>
          <a:p>
            <a:pPr marL="285750" indent="-285750">
              <a:lnSpc>
                <a:spcPct val="100000"/>
              </a:lnSpc>
              <a:spcAft>
                <a:spcPts val="0"/>
              </a:spcAft>
              <a:buFontTx/>
              <a:buChar char="-"/>
            </a:pPr>
            <a:r>
              <a:rPr lang="lt-LT" sz="1100" dirty="0"/>
              <a:t>vietoj EK atstovo, jei EK neketina dalyvauti, siūloma kviesti EK atstovybės Lietuvoje narius.</a:t>
            </a:r>
          </a:p>
          <a:p>
            <a:pPr marL="285750" indent="-285750">
              <a:lnSpc>
                <a:spcPct val="100000"/>
              </a:lnSpc>
              <a:spcAft>
                <a:spcPts val="0"/>
              </a:spcAft>
              <a:buFontTx/>
              <a:buChar char="-"/>
            </a:pPr>
            <a:r>
              <a:rPr lang="lt-LT" sz="1100" dirty="0"/>
              <a:t>reikia pristatyti ar parodyti projekto rezultatus ir svarbą tikslinei auditorijai bei jo sąlygotus teigiamus pokyčius šalyje ar regione.</a:t>
            </a:r>
          </a:p>
          <a:p>
            <a:pPr marL="285750" indent="-285750">
              <a:spcAft>
                <a:spcPts val="0"/>
              </a:spcAft>
              <a:buFontTx/>
              <a:buChar char="-"/>
            </a:pPr>
            <a:r>
              <a:rPr lang="lt-LT" sz="1100" dirty="0"/>
              <a:t>tai yra komunikacijos renginys ar veikla, orientuoti į komunikaciją apie projektą.</a:t>
            </a:r>
          </a:p>
          <a:p>
            <a:pPr marL="285750" indent="-285750">
              <a:spcAft>
                <a:spcPts val="0"/>
              </a:spcAft>
              <a:buFontTx/>
              <a:buChar char="-"/>
            </a:pPr>
            <a:r>
              <a:rPr lang="lt-LT" sz="1100" dirty="0"/>
              <a:t>tai nepramoginis renginys.</a:t>
            </a:r>
          </a:p>
          <a:p>
            <a:pPr marL="285750" indent="-285750">
              <a:spcAft>
                <a:spcPts val="0"/>
              </a:spcAft>
              <a:buFontTx/>
              <a:buChar char="-"/>
            </a:pPr>
            <a:r>
              <a:rPr lang="lt-LT" sz="1100" dirty="0"/>
              <a:t>jei projekto vykdytojas nežino  ar norėtų pasikonsultuoti dėl to ką reikėtų pakviesti iš EK, tuomet dėl rekomendacijos gali kreiptis į FM Sisteminių kompetencijų skyrių.</a:t>
            </a:r>
          </a:p>
        </p:txBody>
      </p:sp>
      <p:pic>
        <p:nvPicPr>
          <p:cNvPr id="7" name="Picture 6">
            <a:extLst>
              <a:ext uri="{FF2B5EF4-FFF2-40B4-BE49-F238E27FC236}">
                <a16:creationId xmlns:a16="http://schemas.microsoft.com/office/drawing/2014/main" id="{8BC3EFB8-FBB3-CF2B-ED31-15F81713A1C8}"/>
              </a:ext>
            </a:extLst>
          </p:cNvPr>
          <p:cNvPicPr>
            <a:picLocks noChangeAspect="1"/>
          </p:cNvPicPr>
          <p:nvPr/>
        </p:nvPicPr>
        <p:blipFill>
          <a:blip r:embed="rId3"/>
          <a:stretch>
            <a:fillRect/>
          </a:stretch>
        </p:blipFill>
        <p:spPr>
          <a:xfrm>
            <a:off x="7301083" y="0"/>
            <a:ext cx="4890917" cy="6858000"/>
          </a:xfrm>
          <a:prstGeom prst="rect">
            <a:avLst/>
          </a:prstGeom>
        </p:spPr>
      </p:pic>
    </p:spTree>
    <p:extLst>
      <p:ext uri="{BB962C8B-B14F-4D97-AF65-F5344CB8AC3E}">
        <p14:creationId xmlns:p14="http://schemas.microsoft.com/office/powerpoint/2010/main" val="3418655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FEF6-45B6-F011-E2F8-82173169D8EE}"/>
              </a:ext>
            </a:extLst>
          </p:cNvPr>
          <p:cNvSpPr>
            <a:spLocks noGrp="1"/>
          </p:cNvSpPr>
          <p:nvPr>
            <p:ph type="title"/>
          </p:nvPr>
        </p:nvSpPr>
        <p:spPr>
          <a:xfrm>
            <a:off x="2568734" y="2037219"/>
            <a:ext cx="8602916" cy="934949"/>
          </a:xfrm>
        </p:spPr>
        <p:txBody>
          <a:bodyPr/>
          <a:lstStyle/>
          <a:p>
            <a:r>
              <a:rPr lang="lt-LT" dirty="0"/>
              <a:t>Papildomos komunikavimo priemonės ir kanalai</a:t>
            </a:r>
            <a:endParaRPr lang="x-none" dirty="0"/>
          </a:p>
        </p:txBody>
      </p:sp>
    </p:spTree>
    <p:extLst>
      <p:ext uri="{BB962C8B-B14F-4D97-AF65-F5344CB8AC3E}">
        <p14:creationId xmlns:p14="http://schemas.microsoft.com/office/powerpoint/2010/main" val="214247392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442339-4C7A-CB0E-C2E0-D6F965A159BC}"/>
              </a:ext>
            </a:extLst>
          </p:cNvPr>
          <p:cNvSpPr>
            <a:spLocks noGrp="1"/>
          </p:cNvSpPr>
          <p:nvPr>
            <p:ph type="body" sz="quarter" idx="13"/>
          </p:nvPr>
        </p:nvSpPr>
        <p:spPr>
          <a:xfrm>
            <a:off x="1194317" y="1753257"/>
            <a:ext cx="10133045" cy="1951892"/>
          </a:xfrm>
        </p:spPr>
        <p:txBody>
          <a:bodyPr/>
          <a:lstStyle/>
          <a:p>
            <a:pPr algn="ctr"/>
            <a:r>
              <a:rPr lang="lt-LT" dirty="0"/>
              <a:t> Visas projekto finansavimo sutartyje numatytas atlikti viešinimo priemones reikia įgyvendinti, </a:t>
            </a:r>
            <a:r>
              <a:rPr lang="lt-LT" u="sng" dirty="0"/>
              <a:t>nes tai yra sutartinės nuostatos </a:t>
            </a:r>
            <a:r>
              <a:rPr lang="lt-LT" dirty="0"/>
              <a:t>ir jų įgyvendinimas yra privalomas</a:t>
            </a:r>
            <a:endParaRPr lang="x-none" dirty="0"/>
          </a:p>
        </p:txBody>
      </p:sp>
      <p:sp>
        <p:nvSpPr>
          <p:cNvPr id="4" name="Slide Number Placeholder 3">
            <a:extLst>
              <a:ext uri="{FF2B5EF4-FFF2-40B4-BE49-F238E27FC236}">
                <a16:creationId xmlns:a16="http://schemas.microsoft.com/office/drawing/2014/main" id="{BF2A0D02-1C93-F4AA-CEAC-3CB7530E4C9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spTree>
    <p:extLst>
      <p:ext uri="{BB962C8B-B14F-4D97-AF65-F5344CB8AC3E}">
        <p14:creationId xmlns:p14="http://schemas.microsoft.com/office/powerpoint/2010/main" val="2283770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99EC13-D644-54A4-8D99-6054C5F4A90A}"/>
              </a:ext>
            </a:extLst>
          </p:cNvPr>
          <p:cNvSpPr>
            <a:spLocks noGrp="1"/>
          </p:cNvSpPr>
          <p:nvPr>
            <p:ph type="body" sz="quarter" idx="10"/>
          </p:nvPr>
        </p:nvSpPr>
        <p:spPr/>
        <p:txBody>
          <a:bodyPr/>
          <a:lstStyle/>
          <a:p>
            <a:r>
              <a:rPr lang="lt-LT" sz="1000" dirty="0"/>
              <a:t>Tai yra papildomas elementas, skirtas informuoti visuomenę apie projekto finansavimui naudojamas ES investicijas</a:t>
            </a:r>
            <a:endParaRPr lang="x-none" dirty="0"/>
          </a:p>
        </p:txBody>
      </p:sp>
      <p:sp>
        <p:nvSpPr>
          <p:cNvPr id="6" name="Text Placeholder 5">
            <a:extLst>
              <a:ext uri="{FF2B5EF4-FFF2-40B4-BE49-F238E27FC236}">
                <a16:creationId xmlns:a16="http://schemas.microsoft.com/office/drawing/2014/main" id="{31FCAF95-6CA6-600A-9F72-5E1370FE865D}"/>
              </a:ext>
            </a:extLst>
          </p:cNvPr>
          <p:cNvSpPr>
            <a:spLocks noGrp="1"/>
          </p:cNvSpPr>
          <p:nvPr>
            <p:ph type="body" sz="quarter" idx="16"/>
          </p:nvPr>
        </p:nvSpPr>
        <p:spPr>
          <a:xfrm>
            <a:off x="412962" y="5378572"/>
            <a:ext cx="3557835" cy="288722"/>
          </a:xfrm>
        </p:spPr>
        <p:txBody>
          <a:bodyPr/>
          <a:lstStyle/>
          <a:p>
            <a:r>
              <a:rPr lang="lt-LT" dirty="0"/>
              <a:t>Lipdukai</a:t>
            </a:r>
            <a:endParaRPr lang="x-none" dirty="0"/>
          </a:p>
        </p:txBody>
      </p:sp>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88922" y="406251"/>
            <a:ext cx="11223653" cy="638551"/>
          </a:xfrm>
        </p:spPr>
        <p:txBody>
          <a:bodyPr/>
          <a:lstStyle/>
          <a:p>
            <a:r>
              <a:rPr lang="lt-LT" dirty="0"/>
              <a:t> </a:t>
            </a:r>
            <a:endParaRPr lang="x-none" dirty="0"/>
          </a:p>
        </p:txBody>
      </p:sp>
      <p:sp>
        <p:nvSpPr>
          <p:cNvPr id="8" name="Text Placeholder 7">
            <a:extLst>
              <a:ext uri="{FF2B5EF4-FFF2-40B4-BE49-F238E27FC236}">
                <a16:creationId xmlns:a16="http://schemas.microsoft.com/office/drawing/2014/main" id="{306AAD26-8F9F-02F0-D480-690BC7AF833D}"/>
              </a:ext>
            </a:extLst>
          </p:cNvPr>
          <p:cNvSpPr>
            <a:spLocks noGrp="1"/>
          </p:cNvSpPr>
          <p:nvPr>
            <p:ph type="body" sz="quarter" idx="18"/>
          </p:nvPr>
        </p:nvSpPr>
        <p:spPr/>
        <p:txBody>
          <a:bodyPr/>
          <a:lstStyle/>
          <a:p>
            <a:r>
              <a:rPr lang="lt-LT" dirty="0"/>
              <a:t>Prezentacijos šablonas (pritaikytas universaliam naudojimui – sukurti temos šablonai leidžia lengvai įvesti informaciją pagal pridedamo puslapio paskirtį.</a:t>
            </a:r>
            <a:endParaRPr lang="x-none" dirty="0"/>
          </a:p>
        </p:txBody>
      </p:sp>
      <p:sp>
        <p:nvSpPr>
          <p:cNvPr id="9" name="Text Placeholder 8">
            <a:extLst>
              <a:ext uri="{FF2B5EF4-FFF2-40B4-BE49-F238E27FC236}">
                <a16:creationId xmlns:a16="http://schemas.microsoft.com/office/drawing/2014/main" id="{272E0311-BCD8-0959-DA31-72163ADCBF24}"/>
              </a:ext>
            </a:extLst>
          </p:cNvPr>
          <p:cNvSpPr>
            <a:spLocks noGrp="1"/>
          </p:cNvSpPr>
          <p:nvPr>
            <p:ph type="body" sz="quarter" idx="19"/>
          </p:nvPr>
        </p:nvSpPr>
        <p:spPr/>
        <p:txBody>
          <a:bodyPr/>
          <a:lstStyle/>
          <a:p>
            <a:r>
              <a:rPr lang="lt-LT" dirty="0"/>
              <a:t>Prezentacijos</a:t>
            </a:r>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8154740" y="5541910"/>
            <a:ext cx="3557835" cy="650449"/>
          </a:xfrm>
        </p:spPr>
        <p:txBody>
          <a:bodyPr/>
          <a:lstStyle/>
          <a:p>
            <a:r>
              <a:rPr lang="lt-LT" dirty="0"/>
              <a:t>Tai priemonė, kurioje rašytine ir vaizdine medžiaga (nuotraukomis, grafikais, lentelėmis ir pan.) pristatoma projekto reikšmė, rezultatai ir nauda. Šiai kategorijai priklauso brošiūros, lankstinukai, katalogai, atvirukai ir pan.</a:t>
            </a:r>
            <a:endParaRPr lang="x-none" dirty="0"/>
          </a:p>
        </p:txBody>
      </p:sp>
      <p:sp>
        <p:nvSpPr>
          <p:cNvPr id="11" name="Text Placeholder 10">
            <a:extLst>
              <a:ext uri="{FF2B5EF4-FFF2-40B4-BE49-F238E27FC236}">
                <a16:creationId xmlns:a16="http://schemas.microsoft.com/office/drawing/2014/main" id="{F2EB7E04-6A78-C293-C355-23E12C65F4A2}"/>
              </a:ext>
            </a:extLst>
          </p:cNvPr>
          <p:cNvSpPr>
            <a:spLocks noGrp="1"/>
          </p:cNvSpPr>
          <p:nvPr>
            <p:ph type="body" sz="quarter" idx="21"/>
          </p:nvPr>
        </p:nvSpPr>
        <p:spPr/>
        <p:txBody>
          <a:bodyPr/>
          <a:lstStyle/>
          <a:p>
            <a:r>
              <a:rPr lang="lt-LT" dirty="0"/>
              <a:t>Informaciniai leidiniai</a:t>
            </a:r>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22</a:t>
            </a:fld>
            <a:r>
              <a:rPr lang="en-US"/>
              <a:t>   |   Centrinė projektų valdymo agentūra</a:t>
            </a:r>
            <a:endParaRPr lang="x-none" dirty="0"/>
          </a:p>
        </p:txBody>
      </p:sp>
      <p:pic>
        <p:nvPicPr>
          <p:cNvPr id="13" name="Picture Placeholder 12">
            <a:extLst>
              <a:ext uri="{FF2B5EF4-FFF2-40B4-BE49-F238E27FC236}">
                <a16:creationId xmlns:a16="http://schemas.microsoft.com/office/drawing/2014/main" id="{3CC030FE-8D51-A032-579E-9DEE13C6AB32}"/>
              </a:ext>
            </a:extLst>
          </p:cNvPr>
          <p:cNvPicPr>
            <a:picLocks noGrp="1" noChangeAspect="1"/>
          </p:cNvPicPr>
          <p:nvPr>
            <p:ph type="pic" sz="quarter" idx="12"/>
          </p:nvPr>
        </p:nvPicPr>
        <p:blipFill>
          <a:blip r:embed="rId2"/>
          <a:srcRect t="11891" b="11891"/>
          <a:stretch>
            <a:fillRect/>
          </a:stretch>
        </p:blipFill>
        <p:spPr>
          <a:prstGeom prst="rect">
            <a:avLst/>
          </a:prstGeom>
        </p:spPr>
      </p:pic>
      <p:pic>
        <p:nvPicPr>
          <p:cNvPr id="21" name="Picture Placeholder 20">
            <a:extLst>
              <a:ext uri="{FF2B5EF4-FFF2-40B4-BE49-F238E27FC236}">
                <a16:creationId xmlns:a16="http://schemas.microsoft.com/office/drawing/2014/main" id="{32E1D77E-07FA-E191-7727-A43728245176}"/>
              </a:ext>
            </a:extLst>
          </p:cNvPr>
          <p:cNvPicPr>
            <a:picLocks noGrp="1" noChangeAspect="1"/>
          </p:cNvPicPr>
          <p:nvPr>
            <p:ph type="pic" sz="quarter" idx="13"/>
          </p:nvPr>
        </p:nvPicPr>
        <p:blipFill rotWithShape="1">
          <a:blip r:embed="rId3"/>
          <a:srcRect l="13229" r="13229"/>
          <a:stretch/>
        </p:blipFill>
        <p:spPr/>
      </p:pic>
      <p:pic>
        <p:nvPicPr>
          <p:cNvPr id="27" name="Picture Placeholder 26">
            <a:extLst>
              <a:ext uri="{FF2B5EF4-FFF2-40B4-BE49-F238E27FC236}">
                <a16:creationId xmlns:a16="http://schemas.microsoft.com/office/drawing/2014/main" id="{935C71CD-8FFE-FD8A-0898-416D2A8CAD70}"/>
              </a:ext>
            </a:extLst>
          </p:cNvPr>
          <p:cNvPicPr>
            <a:picLocks noGrp="1" noChangeAspect="1"/>
          </p:cNvPicPr>
          <p:nvPr>
            <p:ph type="pic" sz="quarter" idx="15"/>
          </p:nvPr>
        </p:nvPicPr>
        <p:blipFill rotWithShape="1">
          <a:blip r:embed="rId4"/>
          <a:srcRect l="13514" r="13514"/>
          <a:stretch/>
        </p:blipFill>
        <p:spPr/>
      </p:pic>
    </p:spTree>
    <p:extLst>
      <p:ext uri="{BB962C8B-B14F-4D97-AF65-F5344CB8AC3E}">
        <p14:creationId xmlns:p14="http://schemas.microsoft.com/office/powerpoint/2010/main" val="409627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99EC13-D644-54A4-8D99-6054C5F4A90A}"/>
              </a:ext>
            </a:extLst>
          </p:cNvPr>
          <p:cNvSpPr>
            <a:spLocks noGrp="1"/>
          </p:cNvSpPr>
          <p:nvPr>
            <p:ph type="body" sz="quarter" idx="10"/>
          </p:nvPr>
        </p:nvSpPr>
        <p:spPr>
          <a:xfrm>
            <a:off x="163985" y="5198240"/>
            <a:ext cx="3243229" cy="650449"/>
          </a:xfrm>
        </p:spPr>
        <p:txBody>
          <a:bodyPr/>
          <a:lstStyle/>
          <a:p>
            <a:r>
              <a:rPr lang="lt-LT" sz="1000" dirty="0"/>
              <a:t>Kuriant radijo ar TV reklamas ar laidas, kuriomis informuojama  apie projektą, jų pradžioje arba pabaigoje turi nuskambėti teiginys apie finansavimą iš ES investicijų programų. TV reklamose ar laidose privaloma ir ES emblema su tinkamu teiginiu (Plano atveju prisideda ir NKL logotipas)</a:t>
            </a:r>
            <a:endParaRPr lang="x-none" dirty="0"/>
          </a:p>
        </p:txBody>
      </p:sp>
      <p:sp>
        <p:nvSpPr>
          <p:cNvPr id="6" name="Text Placeholder 5">
            <a:extLst>
              <a:ext uri="{FF2B5EF4-FFF2-40B4-BE49-F238E27FC236}">
                <a16:creationId xmlns:a16="http://schemas.microsoft.com/office/drawing/2014/main" id="{31FCAF95-6CA6-600A-9F72-5E1370FE865D}"/>
              </a:ext>
            </a:extLst>
          </p:cNvPr>
          <p:cNvSpPr>
            <a:spLocks noGrp="1"/>
          </p:cNvSpPr>
          <p:nvPr>
            <p:ph type="body" sz="quarter" idx="16"/>
          </p:nvPr>
        </p:nvSpPr>
        <p:spPr>
          <a:xfrm>
            <a:off x="163985" y="4837613"/>
            <a:ext cx="3557835" cy="288722"/>
          </a:xfrm>
        </p:spPr>
        <p:txBody>
          <a:bodyPr/>
          <a:lstStyle/>
          <a:p>
            <a:r>
              <a:rPr lang="lt-LT" dirty="0"/>
              <a:t>Laidos ir klipai</a:t>
            </a:r>
            <a:endParaRPr lang="x-none" dirty="0"/>
          </a:p>
        </p:txBody>
      </p:sp>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88922" y="406251"/>
            <a:ext cx="11223653" cy="638551"/>
          </a:xfrm>
        </p:spPr>
        <p:txBody>
          <a:bodyPr/>
          <a:lstStyle/>
          <a:p>
            <a:r>
              <a:rPr lang="lt-LT" dirty="0"/>
              <a:t> </a:t>
            </a:r>
            <a:endParaRPr lang="x-none" dirty="0"/>
          </a:p>
        </p:txBody>
      </p:sp>
      <p:sp>
        <p:nvSpPr>
          <p:cNvPr id="8" name="Text Placeholder 7">
            <a:extLst>
              <a:ext uri="{FF2B5EF4-FFF2-40B4-BE49-F238E27FC236}">
                <a16:creationId xmlns:a16="http://schemas.microsoft.com/office/drawing/2014/main" id="{306AAD26-8F9F-02F0-D480-690BC7AF833D}"/>
              </a:ext>
            </a:extLst>
          </p:cNvPr>
          <p:cNvSpPr>
            <a:spLocks noGrp="1"/>
          </p:cNvSpPr>
          <p:nvPr>
            <p:ph type="body" sz="quarter" idx="18"/>
          </p:nvPr>
        </p:nvSpPr>
        <p:spPr>
          <a:xfrm>
            <a:off x="4239319" y="5252586"/>
            <a:ext cx="3557835" cy="650449"/>
          </a:xfrm>
        </p:spPr>
        <p:txBody>
          <a:bodyPr/>
          <a:lstStyle/>
          <a:p>
            <a:r>
              <a:rPr lang="lt-LT" dirty="0"/>
              <a:t>Rengti spaudos konferenciją rekomenduojame tik turint itin įdomią ir svarbią informaciją, pvz., apžvelgiant su projektu susijusio tyrimo, galimybių studijos, apklausos rezultatus.</a:t>
            </a:r>
            <a:endParaRPr lang="x-none" dirty="0"/>
          </a:p>
        </p:txBody>
      </p:sp>
      <p:sp>
        <p:nvSpPr>
          <p:cNvPr id="9" name="Text Placeholder 8">
            <a:extLst>
              <a:ext uri="{FF2B5EF4-FFF2-40B4-BE49-F238E27FC236}">
                <a16:creationId xmlns:a16="http://schemas.microsoft.com/office/drawing/2014/main" id="{272E0311-BCD8-0959-DA31-72163ADCBF24}"/>
              </a:ext>
            </a:extLst>
          </p:cNvPr>
          <p:cNvSpPr>
            <a:spLocks noGrp="1"/>
          </p:cNvSpPr>
          <p:nvPr>
            <p:ph type="body" sz="quarter" idx="19"/>
          </p:nvPr>
        </p:nvSpPr>
        <p:spPr>
          <a:xfrm>
            <a:off x="4239320" y="4859705"/>
            <a:ext cx="3557835" cy="288722"/>
          </a:xfrm>
        </p:spPr>
        <p:txBody>
          <a:bodyPr/>
          <a:lstStyle/>
          <a:p>
            <a:r>
              <a:rPr lang="lt-LT" dirty="0"/>
              <a:t>Spaudos konferencijos</a:t>
            </a:r>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8431547" y="5125843"/>
            <a:ext cx="3557835" cy="650449"/>
          </a:xfrm>
        </p:spPr>
        <p:txBody>
          <a:bodyPr/>
          <a:lstStyle/>
          <a:p>
            <a:r>
              <a:rPr lang="lt-LT" dirty="0"/>
              <a:t>Tai veiksminga komunikacijos priemonė, kuri tiesiogiai pasiekia tikslinę auditoriją. Naujienlaiškis yra tekstinė ir vaizdinė informacija (arba jos santrauka), kuri siunčiama periodiškai (pvz. kas mėnesį, kas savaitę ir pan.).</a:t>
            </a:r>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a:xfrm>
            <a:off x="579179" y="6492871"/>
            <a:ext cx="2928619" cy="365129"/>
          </a:xfrm>
        </p:spPr>
        <p:txBody>
          <a:bodyPr/>
          <a:lstStyle/>
          <a:p>
            <a:fld id="{2C9A1DEF-F8CC-264F-9A7B-89BAB9CBC5C2}" type="slidenum">
              <a:rPr lang="en-US" smtClean="0"/>
              <a:pPr/>
              <a:t>23</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pic>
        <p:nvPicPr>
          <p:cNvPr id="1026" name="Picture 2" descr="Ilgametis LRT radijo darbuotojas: šiandienines radijo laidas vertinčiau devynetu">
            <a:extLst>
              <a:ext uri="{FF2B5EF4-FFF2-40B4-BE49-F238E27FC236}">
                <a16:creationId xmlns:a16="http://schemas.microsoft.com/office/drawing/2014/main" id="{145AA3D3-98A9-594F-C4CC-C5BB06F61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5" y="1581478"/>
            <a:ext cx="3959905" cy="29699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2">
            <a:extLst>
              <a:ext uri="{FF2B5EF4-FFF2-40B4-BE49-F238E27FC236}">
                <a16:creationId xmlns:a16="http://schemas.microsoft.com/office/drawing/2014/main" id="{653BF0E7-224D-13F9-9CBD-AAC415742897}"/>
              </a:ext>
            </a:extLst>
          </p:cNvPr>
          <p:cNvSpPr txBox="1">
            <a:spLocks/>
          </p:cNvSpPr>
          <p:nvPr/>
        </p:nvSpPr>
        <p:spPr>
          <a:xfrm>
            <a:off x="264570" y="4557408"/>
            <a:ext cx="3557835" cy="65044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900" dirty="0"/>
              <a:t>(LRT nuotr.)</a:t>
            </a:r>
            <a:endParaRPr lang="x-none" sz="900" dirty="0"/>
          </a:p>
        </p:txBody>
      </p:sp>
      <p:pic>
        <p:nvPicPr>
          <p:cNvPr id="1032" name="Picture 8" descr="What Is a Press Conference? Definition and Why They're Held">
            <a:extLst>
              <a:ext uri="{FF2B5EF4-FFF2-40B4-BE49-F238E27FC236}">
                <a16:creationId xmlns:a16="http://schemas.microsoft.com/office/drawing/2014/main" id="{385F0E1B-2399-D025-322D-737313144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971" y="1581478"/>
            <a:ext cx="4031256" cy="29699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2">
            <a:extLst>
              <a:ext uri="{FF2B5EF4-FFF2-40B4-BE49-F238E27FC236}">
                <a16:creationId xmlns:a16="http://schemas.microsoft.com/office/drawing/2014/main" id="{9FD01F75-0451-709A-FFBD-322241A398DF}"/>
              </a:ext>
            </a:extLst>
          </p:cNvPr>
          <p:cNvSpPr txBox="1">
            <a:spLocks/>
          </p:cNvSpPr>
          <p:nvPr/>
        </p:nvSpPr>
        <p:spPr>
          <a:xfrm>
            <a:off x="4296752" y="4557407"/>
            <a:ext cx="3557835" cy="65044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900" dirty="0"/>
              <a:t>(Investopedia.com nuotr.)</a:t>
            </a:r>
            <a:endParaRPr lang="x-none" sz="900" dirty="0"/>
          </a:p>
        </p:txBody>
      </p:sp>
      <p:pic>
        <p:nvPicPr>
          <p:cNvPr id="1034" name="Picture 10" descr="tobulas naujienlaiškis">
            <a:extLst>
              <a:ext uri="{FF2B5EF4-FFF2-40B4-BE49-F238E27FC236}">
                <a16:creationId xmlns:a16="http://schemas.microsoft.com/office/drawing/2014/main" id="{DC694E8F-AD3A-4C70-C176-4CFF76229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0898" y="1604006"/>
            <a:ext cx="3933841" cy="29233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25">
            <a:extLst>
              <a:ext uri="{FF2B5EF4-FFF2-40B4-BE49-F238E27FC236}">
                <a16:creationId xmlns:a16="http://schemas.microsoft.com/office/drawing/2014/main" id="{D85EB1C4-6BF7-498A-18B8-8FA037A015C9}"/>
              </a:ext>
            </a:extLst>
          </p:cNvPr>
          <p:cNvSpPr>
            <a:spLocks noGrp="1"/>
          </p:cNvSpPr>
          <p:nvPr>
            <p:ph type="body" sz="quarter" idx="21"/>
          </p:nvPr>
        </p:nvSpPr>
        <p:spPr>
          <a:xfrm>
            <a:off x="8470179" y="4844866"/>
            <a:ext cx="3557835" cy="288722"/>
          </a:xfrm>
        </p:spPr>
        <p:txBody>
          <a:bodyPr/>
          <a:lstStyle/>
          <a:p>
            <a:r>
              <a:rPr lang="lt-LT" dirty="0"/>
              <a:t>Naujienlaiškiai</a:t>
            </a:r>
          </a:p>
        </p:txBody>
      </p:sp>
      <p:sp>
        <p:nvSpPr>
          <p:cNvPr id="28" name="Text Placeholder 2">
            <a:extLst>
              <a:ext uri="{FF2B5EF4-FFF2-40B4-BE49-F238E27FC236}">
                <a16:creationId xmlns:a16="http://schemas.microsoft.com/office/drawing/2014/main" id="{D7C02761-FC96-E063-33C9-9EFE512E5A78}"/>
              </a:ext>
            </a:extLst>
          </p:cNvPr>
          <p:cNvSpPr txBox="1">
            <a:spLocks/>
          </p:cNvSpPr>
          <p:nvPr/>
        </p:nvSpPr>
        <p:spPr>
          <a:xfrm>
            <a:off x="8191961" y="4527386"/>
            <a:ext cx="3557835" cy="65044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900" dirty="0"/>
              <a:t>(</a:t>
            </a:r>
            <a:r>
              <a:rPr lang="lt-LT" sz="900" dirty="0" err="1"/>
              <a:t>iv.lt</a:t>
            </a:r>
            <a:r>
              <a:rPr lang="lt-LT" sz="900" dirty="0"/>
              <a:t> nuotr.)</a:t>
            </a:r>
            <a:endParaRPr lang="x-none" sz="900" dirty="0"/>
          </a:p>
        </p:txBody>
      </p:sp>
    </p:spTree>
    <p:extLst>
      <p:ext uri="{BB962C8B-B14F-4D97-AF65-F5344CB8AC3E}">
        <p14:creationId xmlns:p14="http://schemas.microsoft.com/office/powerpoint/2010/main" val="4067872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85530" y="6537150"/>
            <a:ext cx="2928619" cy="365129"/>
          </a:xfrm>
        </p:spPr>
        <p:txBody>
          <a:bodyPr/>
          <a:lstStyle/>
          <a:p>
            <a:fld id="{2C9A1DEF-F8CC-264F-9A7B-89BAB9CBC5C2}" type="slidenum">
              <a:rPr lang="en-US" smtClean="0"/>
              <a:pPr/>
              <a:t>24</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4" name="TextBox 3">
            <a:extLst>
              <a:ext uri="{FF2B5EF4-FFF2-40B4-BE49-F238E27FC236}">
                <a16:creationId xmlns:a16="http://schemas.microsoft.com/office/drawing/2014/main" id="{58838B38-5FA4-19B5-1EED-3655A98535BE}"/>
              </a:ext>
            </a:extLst>
          </p:cNvPr>
          <p:cNvSpPr txBox="1"/>
          <p:nvPr/>
        </p:nvSpPr>
        <p:spPr>
          <a:xfrm>
            <a:off x="6657975" y="6104965"/>
            <a:ext cx="184731" cy="369332"/>
          </a:xfrm>
          <a:prstGeom prst="rect">
            <a:avLst/>
          </a:prstGeom>
          <a:solidFill>
            <a:srgbClr val="DCDCDC"/>
          </a:solidFill>
        </p:spPr>
        <p:txBody>
          <a:bodyPr wrap="none" rtlCol="0">
            <a:spAutoFit/>
          </a:bodyPr>
          <a:lstStyle/>
          <a:p>
            <a:endParaRPr lang="en-LT" dirty="0"/>
          </a:p>
        </p:txBody>
      </p:sp>
      <p:sp>
        <p:nvSpPr>
          <p:cNvPr id="9" name="Text Placeholder 5">
            <a:extLst>
              <a:ext uri="{FF2B5EF4-FFF2-40B4-BE49-F238E27FC236}">
                <a16:creationId xmlns:a16="http://schemas.microsoft.com/office/drawing/2014/main" id="{0C4843B8-05A9-CBE0-DACF-68E291030A7F}"/>
              </a:ext>
            </a:extLst>
          </p:cNvPr>
          <p:cNvSpPr>
            <a:spLocks noGrp="1"/>
          </p:cNvSpPr>
          <p:nvPr>
            <p:ph type="body" sz="quarter" idx="10"/>
          </p:nvPr>
        </p:nvSpPr>
        <p:spPr>
          <a:xfrm>
            <a:off x="604268" y="2549606"/>
            <a:ext cx="3483171" cy="1951892"/>
          </a:xfrm>
        </p:spPr>
        <p:txBody>
          <a:bodyPr/>
          <a:lstStyle/>
          <a:p>
            <a:r>
              <a:rPr lang="lt-LT" sz="1800" dirty="0">
                <a:latin typeface="DM Sans" pitchFamily="2" charset="-70"/>
              </a:rPr>
              <a:t>Kiekvienam projekto įgyvendinime dalyvaujančiam subjektui gali būti taikomi skirtingi informavimo, komunikacijos ir matomumo priemonių reikalavimai.</a:t>
            </a:r>
            <a:endParaRPr lang="en-US" sz="1800" dirty="0">
              <a:latin typeface="DM Sans" pitchFamily="2" charset="-70"/>
            </a:endParaRPr>
          </a:p>
        </p:txBody>
      </p:sp>
      <p:sp>
        <p:nvSpPr>
          <p:cNvPr id="16" name="Text Placeholder 5">
            <a:extLst>
              <a:ext uri="{FF2B5EF4-FFF2-40B4-BE49-F238E27FC236}">
                <a16:creationId xmlns:a16="http://schemas.microsoft.com/office/drawing/2014/main" id="{C246C615-17F7-1BF5-E445-665AE081DC61}"/>
              </a:ext>
            </a:extLst>
          </p:cNvPr>
          <p:cNvSpPr txBox="1">
            <a:spLocks/>
          </p:cNvSpPr>
          <p:nvPr/>
        </p:nvSpPr>
        <p:spPr>
          <a:xfrm>
            <a:off x="5266219" y="6315343"/>
            <a:ext cx="7092055" cy="192545"/>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000" dirty="0">
                <a:latin typeface="DM Sans" pitchFamily="2" charset="-70"/>
                <a:ea typeface="Calibri" panose="020F0502020204030204" pitchFamily="34" charset="0"/>
                <a:cs typeface="Times New Roman" panose="02020603050405020304" pitchFamily="18" charset="0"/>
              </a:rPr>
              <a:t>(</a:t>
            </a:r>
            <a:r>
              <a:rPr lang="en-US" sz="1000" dirty="0">
                <a:latin typeface="DM Sans" pitchFamily="2" charset="-70"/>
                <a:ea typeface="Calibri" panose="020F0502020204030204" pitchFamily="34" charset="0"/>
                <a:cs typeface="Times New Roman" panose="02020603050405020304" pitchFamily="18" charset="0"/>
              </a:rPr>
              <a:t>!) </a:t>
            </a:r>
            <a:r>
              <a:rPr lang="lt-LT" sz="1000" dirty="0">
                <a:latin typeface="DM Sans" pitchFamily="2" charset="-70"/>
                <a:ea typeface="Calibri" panose="020F0502020204030204" pitchFamily="34" charset="0"/>
                <a:cs typeface="Times New Roman" panose="02020603050405020304" pitchFamily="18" charset="0"/>
              </a:rPr>
              <a:t>JPPV atveju 20 d. d. terminas taikomas nuo informacijos apie atrankos rezultatus gavimo dienos;</a:t>
            </a:r>
          </a:p>
        </p:txBody>
      </p:sp>
      <p:sp>
        <p:nvSpPr>
          <p:cNvPr id="17" name="Text Placeholder 2">
            <a:extLst>
              <a:ext uri="{FF2B5EF4-FFF2-40B4-BE49-F238E27FC236}">
                <a16:creationId xmlns:a16="http://schemas.microsoft.com/office/drawing/2014/main" id="{85A5721F-D7C5-9B19-D922-2E034275B6C7}"/>
              </a:ext>
            </a:extLst>
          </p:cNvPr>
          <p:cNvSpPr>
            <a:spLocks noGrp="1"/>
          </p:cNvSpPr>
          <p:nvPr>
            <p:ph type="body" sz="quarter" idx="13"/>
          </p:nvPr>
        </p:nvSpPr>
        <p:spPr>
          <a:xfrm>
            <a:off x="684022" y="487078"/>
            <a:ext cx="3563512" cy="1003758"/>
          </a:xfrm>
        </p:spPr>
        <p:txBody>
          <a:bodyPr/>
          <a:lstStyle/>
          <a:p>
            <a:pPr algn="ctr"/>
            <a:r>
              <a:rPr lang="lt-LT" sz="3600" dirty="0"/>
              <a:t>Priemonių matrica </a:t>
            </a:r>
            <a:endParaRPr lang="en-LT" sz="3600" dirty="0"/>
          </a:p>
        </p:txBody>
      </p:sp>
      <p:pic>
        <p:nvPicPr>
          <p:cNvPr id="3" name="Picture 2">
            <a:extLst>
              <a:ext uri="{FF2B5EF4-FFF2-40B4-BE49-F238E27FC236}">
                <a16:creationId xmlns:a16="http://schemas.microsoft.com/office/drawing/2014/main" id="{52B40D24-AE7C-597F-7087-6B3A37405565}"/>
              </a:ext>
            </a:extLst>
          </p:cNvPr>
          <p:cNvPicPr>
            <a:picLocks noChangeAspect="1"/>
          </p:cNvPicPr>
          <p:nvPr/>
        </p:nvPicPr>
        <p:blipFill>
          <a:blip r:embed="rId3"/>
          <a:stretch>
            <a:fillRect/>
          </a:stretch>
        </p:blipFill>
        <p:spPr>
          <a:xfrm>
            <a:off x="4536432" y="409968"/>
            <a:ext cx="7519547" cy="5687568"/>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11009A18-877D-5FCF-8F1D-F1C7CB982B62}"/>
                  </a:ext>
                </a:extLst>
              </p14:cNvPr>
              <p14:cNvContentPartPr/>
              <p14:nvPr/>
            </p14:nvContentPartPr>
            <p14:xfrm>
              <a:off x="4590000" y="760464"/>
              <a:ext cx="360" cy="52920"/>
            </p14:xfrm>
          </p:contentPart>
        </mc:Choice>
        <mc:Fallback xmlns="">
          <p:pic>
            <p:nvPicPr>
              <p:cNvPr id="7" name="Ink 6">
                <a:extLst>
                  <a:ext uri="{FF2B5EF4-FFF2-40B4-BE49-F238E27FC236}">
                    <a16:creationId xmlns:a16="http://schemas.microsoft.com/office/drawing/2014/main" id="{11009A18-877D-5FCF-8F1D-F1C7CB982B62}"/>
                  </a:ext>
                </a:extLst>
              </p:cNvPr>
              <p:cNvPicPr/>
              <p:nvPr/>
            </p:nvPicPr>
            <p:blipFill>
              <a:blip r:embed="rId5"/>
              <a:stretch>
                <a:fillRect/>
              </a:stretch>
            </p:blipFill>
            <p:spPr>
              <a:xfrm>
                <a:off x="4500000" y="580824"/>
                <a:ext cx="18000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0553E673-2605-32DF-6D32-C6ED03F0F34D}"/>
                  </a:ext>
                </a:extLst>
              </p14:cNvPr>
              <p14:cNvContentPartPr/>
              <p14:nvPr/>
            </p14:nvContentPartPr>
            <p14:xfrm>
              <a:off x="4580280" y="419904"/>
              <a:ext cx="735840" cy="578160"/>
            </p14:xfrm>
          </p:contentPart>
        </mc:Choice>
        <mc:Fallback xmlns="">
          <p:pic>
            <p:nvPicPr>
              <p:cNvPr id="10" name="Ink 9">
                <a:extLst>
                  <a:ext uri="{FF2B5EF4-FFF2-40B4-BE49-F238E27FC236}">
                    <a16:creationId xmlns:a16="http://schemas.microsoft.com/office/drawing/2014/main" id="{0553E673-2605-32DF-6D32-C6ED03F0F34D}"/>
                  </a:ext>
                </a:extLst>
              </p:cNvPr>
              <p:cNvPicPr/>
              <p:nvPr/>
            </p:nvPicPr>
            <p:blipFill>
              <a:blip r:embed="rId7"/>
              <a:stretch>
                <a:fillRect/>
              </a:stretch>
            </p:blipFill>
            <p:spPr>
              <a:xfrm>
                <a:off x="4490640" y="239904"/>
                <a:ext cx="915480" cy="937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5C4611C0-6D01-77DD-7E64-22F845587C92}"/>
                  </a:ext>
                </a:extLst>
              </p14:cNvPr>
              <p14:cNvContentPartPr/>
              <p14:nvPr/>
            </p14:nvContentPartPr>
            <p14:xfrm>
              <a:off x="3510720" y="1435464"/>
              <a:ext cx="360" cy="360"/>
            </p14:xfrm>
          </p:contentPart>
        </mc:Choice>
        <mc:Fallback xmlns="">
          <p:pic>
            <p:nvPicPr>
              <p:cNvPr id="11" name="Ink 10">
                <a:extLst>
                  <a:ext uri="{FF2B5EF4-FFF2-40B4-BE49-F238E27FC236}">
                    <a16:creationId xmlns:a16="http://schemas.microsoft.com/office/drawing/2014/main" id="{5C4611C0-6D01-77DD-7E64-22F845587C92}"/>
                  </a:ext>
                </a:extLst>
              </p:cNvPr>
              <p:cNvPicPr/>
              <p:nvPr/>
            </p:nvPicPr>
            <p:blipFill>
              <a:blip r:embed="rId9"/>
              <a:stretch>
                <a:fillRect/>
              </a:stretch>
            </p:blipFill>
            <p:spPr>
              <a:xfrm>
                <a:off x="3421080" y="125546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C8F58430-8E6D-E098-39F2-965DDA5E2884}"/>
                  </a:ext>
                </a:extLst>
              </p14:cNvPr>
              <p14:cNvContentPartPr/>
              <p14:nvPr/>
            </p14:nvContentPartPr>
            <p14:xfrm>
              <a:off x="3510720" y="4882824"/>
              <a:ext cx="18720" cy="360"/>
            </p14:xfrm>
          </p:contentPart>
        </mc:Choice>
        <mc:Fallback xmlns="">
          <p:pic>
            <p:nvPicPr>
              <p:cNvPr id="12" name="Ink 11">
                <a:extLst>
                  <a:ext uri="{FF2B5EF4-FFF2-40B4-BE49-F238E27FC236}">
                    <a16:creationId xmlns:a16="http://schemas.microsoft.com/office/drawing/2014/main" id="{C8F58430-8E6D-E098-39F2-965DDA5E2884}"/>
                  </a:ext>
                </a:extLst>
              </p:cNvPr>
              <p:cNvPicPr/>
              <p:nvPr/>
            </p:nvPicPr>
            <p:blipFill>
              <a:blip r:embed="rId11"/>
              <a:stretch>
                <a:fillRect/>
              </a:stretch>
            </p:blipFill>
            <p:spPr>
              <a:xfrm>
                <a:off x="3421080" y="4702824"/>
                <a:ext cx="1983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783B9120-1CA7-D6F4-703B-32388BFEC3D3}"/>
                  </a:ext>
                </a:extLst>
              </p14:cNvPr>
              <p14:cNvContentPartPr/>
              <p14:nvPr/>
            </p14:nvContentPartPr>
            <p14:xfrm>
              <a:off x="7808760" y="1069344"/>
              <a:ext cx="360" cy="360"/>
            </p14:xfrm>
          </p:contentPart>
        </mc:Choice>
        <mc:Fallback xmlns="">
          <p:pic>
            <p:nvPicPr>
              <p:cNvPr id="19" name="Ink 18">
                <a:extLst>
                  <a:ext uri="{FF2B5EF4-FFF2-40B4-BE49-F238E27FC236}">
                    <a16:creationId xmlns:a16="http://schemas.microsoft.com/office/drawing/2014/main" id="{783B9120-1CA7-D6F4-703B-32388BFEC3D3}"/>
                  </a:ext>
                </a:extLst>
              </p:cNvPr>
              <p:cNvPicPr/>
              <p:nvPr/>
            </p:nvPicPr>
            <p:blipFill>
              <a:blip r:embed="rId9"/>
              <a:stretch>
                <a:fillRect/>
              </a:stretch>
            </p:blipFill>
            <p:spPr>
              <a:xfrm>
                <a:off x="7718760" y="88970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F09F096B-4048-3690-7781-C8F89526F81F}"/>
                  </a:ext>
                </a:extLst>
              </p14:cNvPr>
              <p14:cNvContentPartPr/>
              <p14:nvPr/>
            </p14:nvContentPartPr>
            <p14:xfrm>
              <a:off x="7817760" y="537264"/>
              <a:ext cx="360" cy="20520"/>
            </p14:xfrm>
          </p:contentPart>
        </mc:Choice>
        <mc:Fallback xmlns="">
          <p:pic>
            <p:nvPicPr>
              <p:cNvPr id="20" name="Ink 19">
                <a:extLst>
                  <a:ext uri="{FF2B5EF4-FFF2-40B4-BE49-F238E27FC236}">
                    <a16:creationId xmlns:a16="http://schemas.microsoft.com/office/drawing/2014/main" id="{F09F096B-4048-3690-7781-C8F89526F81F}"/>
                  </a:ext>
                </a:extLst>
              </p:cNvPr>
              <p:cNvPicPr/>
              <p:nvPr/>
            </p:nvPicPr>
            <p:blipFill>
              <a:blip r:embed="rId14"/>
              <a:stretch>
                <a:fillRect/>
              </a:stretch>
            </p:blipFill>
            <p:spPr>
              <a:xfrm>
                <a:off x="7728120" y="357624"/>
                <a:ext cx="18000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74A605D1-85BE-636A-DFFF-16523B7BF12C}"/>
                  </a:ext>
                </a:extLst>
              </p14:cNvPr>
              <p14:cNvContentPartPr/>
              <p14:nvPr/>
            </p14:nvContentPartPr>
            <p14:xfrm>
              <a:off x="7799760" y="456984"/>
              <a:ext cx="360" cy="360"/>
            </p14:xfrm>
          </p:contentPart>
        </mc:Choice>
        <mc:Fallback xmlns="">
          <p:pic>
            <p:nvPicPr>
              <p:cNvPr id="21" name="Ink 20">
                <a:extLst>
                  <a:ext uri="{FF2B5EF4-FFF2-40B4-BE49-F238E27FC236}">
                    <a16:creationId xmlns:a16="http://schemas.microsoft.com/office/drawing/2014/main" id="{74A605D1-85BE-636A-DFFF-16523B7BF12C}"/>
                  </a:ext>
                </a:extLst>
              </p:cNvPr>
              <p:cNvPicPr/>
              <p:nvPr/>
            </p:nvPicPr>
            <p:blipFill>
              <a:blip r:embed="rId9"/>
              <a:stretch>
                <a:fillRect/>
              </a:stretch>
            </p:blipFill>
            <p:spPr>
              <a:xfrm>
                <a:off x="7709760" y="27698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F9DAC217-7215-9CDA-4B9F-E3AB6D33E587}"/>
                  </a:ext>
                </a:extLst>
              </p14:cNvPr>
              <p14:cNvContentPartPr/>
              <p14:nvPr/>
            </p14:nvContentPartPr>
            <p14:xfrm>
              <a:off x="4078080" y="6263424"/>
              <a:ext cx="9360" cy="360"/>
            </p14:xfrm>
          </p:contentPart>
        </mc:Choice>
        <mc:Fallback xmlns="">
          <p:pic>
            <p:nvPicPr>
              <p:cNvPr id="23" name="Ink 22">
                <a:extLst>
                  <a:ext uri="{FF2B5EF4-FFF2-40B4-BE49-F238E27FC236}">
                    <a16:creationId xmlns:a16="http://schemas.microsoft.com/office/drawing/2014/main" id="{F9DAC217-7215-9CDA-4B9F-E3AB6D33E587}"/>
                  </a:ext>
                </a:extLst>
              </p:cNvPr>
              <p:cNvPicPr/>
              <p:nvPr/>
            </p:nvPicPr>
            <p:blipFill>
              <a:blip r:embed="rId17"/>
              <a:stretch>
                <a:fillRect/>
              </a:stretch>
            </p:blipFill>
            <p:spPr>
              <a:xfrm>
                <a:off x="3988080" y="6083784"/>
                <a:ext cx="189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50485E37-534A-FD47-8F30-82789DCA4E38}"/>
                  </a:ext>
                </a:extLst>
              </p14:cNvPr>
              <p14:cNvContentPartPr/>
              <p14:nvPr/>
            </p14:nvContentPartPr>
            <p14:xfrm>
              <a:off x="3975480" y="6211944"/>
              <a:ext cx="48240" cy="15120"/>
            </p14:xfrm>
          </p:contentPart>
        </mc:Choice>
        <mc:Fallback xmlns="">
          <p:pic>
            <p:nvPicPr>
              <p:cNvPr id="24" name="Ink 23">
                <a:extLst>
                  <a:ext uri="{FF2B5EF4-FFF2-40B4-BE49-F238E27FC236}">
                    <a16:creationId xmlns:a16="http://schemas.microsoft.com/office/drawing/2014/main" id="{50485E37-534A-FD47-8F30-82789DCA4E38}"/>
                  </a:ext>
                </a:extLst>
              </p:cNvPr>
              <p:cNvPicPr/>
              <p:nvPr/>
            </p:nvPicPr>
            <p:blipFill>
              <a:blip r:embed="rId19"/>
              <a:stretch>
                <a:fillRect/>
              </a:stretch>
            </p:blipFill>
            <p:spPr>
              <a:xfrm>
                <a:off x="3885480" y="6032304"/>
                <a:ext cx="22788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2F473F2D-AC97-98B7-2E72-C66879B58D61}"/>
                  </a:ext>
                </a:extLst>
              </p14:cNvPr>
              <p14:cNvContentPartPr/>
              <p14:nvPr/>
            </p14:nvContentPartPr>
            <p14:xfrm>
              <a:off x="4032000" y="5275944"/>
              <a:ext cx="360" cy="360"/>
            </p14:xfrm>
          </p:contentPart>
        </mc:Choice>
        <mc:Fallback xmlns="">
          <p:pic>
            <p:nvPicPr>
              <p:cNvPr id="25" name="Ink 24">
                <a:extLst>
                  <a:ext uri="{FF2B5EF4-FFF2-40B4-BE49-F238E27FC236}">
                    <a16:creationId xmlns:a16="http://schemas.microsoft.com/office/drawing/2014/main" id="{2F473F2D-AC97-98B7-2E72-C66879B58D61}"/>
                  </a:ext>
                </a:extLst>
              </p:cNvPr>
              <p:cNvPicPr/>
              <p:nvPr/>
            </p:nvPicPr>
            <p:blipFill>
              <a:blip r:embed="rId21"/>
              <a:stretch>
                <a:fillRect/>
              </a:stretch>
            </p:blipFill>
            <p:spPr>
              <a:xfrm>
                <a:off x="3942360" y="5095944"/>
                <a:ext cx="180000" cy="360000"/>
              </a:xfrm>
              <a:prstGeom prst="rect">
                <a:avLst/>
              </a:prstGeom>
            </p:spPr>
          </p:pic>
        </mc:Fallback>
      </mc:AlternateContent>
      <p:sp>
        <p:nvSpPr>
          <p:cNvPr id="15" name="Rectangle 14">
            <a:extLst>
              <a:ext uri="{FF2B5EF4-FFF2-40B4-BE49-F238E27FC236}">
                <a16:creationId xmlns:a16="http://schemas.microsoft.com/office/drawing/2014/main" id="{3D3DC2C4-2B24-0C9D-B9D9-29EC73C4E1C0}"/>
              </a:ext>
            </a:extLst>
          </p:cNvPr>
          <p:cNvSpPr/>
          <p:nvPr/>
        </p:nvSpPr>
        <p:spPr>
          <a:xfrm>
            <a:off x="7235392" y="444441"/>
            <a:ext cx="967105" cy="5617527"/>
          </a:xfrm>
          <a:prstGeom prst="rect">
            <a:avLst/>
          </a:prstGeom>
          <a:noFill/>
          <a:ln w="57150">
            <a:solidFill>
              <a:srgbClr val="D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noFill/>
            </a:endParaRPr>
          </a:p>
        </p:txBody>
      </p:sp>
    </p:spTree>
    <p:extLst>
      <p:ext uri="{BB962C8B-B14F-4D97-AF65-F5344CB8AC3E}">
        <p14:creationId xmlns:p14="http://schemas.microsoft.com/office/powerpoint/2010/main" val="106039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C443CA30-F70B-451A-9CF9-8998447D2523}"/>
              </a:ext>
            </a:extLst>
          </p:cNvPr>
          <p:cNvSpPr>
            <a:spLocks noGrp="1"/>
          </p:cNvSpPr>
          <p:nvPr>
            <p:ph type="sldNum" sz="quarter" idx="4"/>
          </p:nvPr>
        </p:nvSpPr>
        <p:spPr>
          <a:xfrm>
            <a:off x="422106" y="6464297"/>
            <a:ext cx="2928619" cy="365129"/>
          </a:xfrm>
        </p:spPr>
        <p:txBody>
          <a:bodyPr/>
          <a:lstStyle/>
          <a:p>
            <a:pPr>
              <a:spcAft>
                <a:spcPts val="600"/>
              </a:spcAft>
            </a:pPr>
            <a:fld id="{2C9A1DEF-F8CC-264F-9A7B-89BAB9CBC5C2}" type="slidenum">
              <a:rPr lang="en-US" smtClean="0"/>
              <a:pPr>
                <a:spcAft>
                  <a:spcPts val="600"/>
                </a:spcAft>
              </a:pPr>
              <a:t>25</a:t>
            </a:fld>
            <a:r>
              <a:rPr lang="en-US"/>
              <a:t>   |   Centrinė projektų valdymo agentūra</a:t>
            </a:r>
            <a:endParaRPr lang="x-none"/>
          </a:p>
        </p:txBody>
      </p:sp>
      <p:pic>
        <p:nvPicPr>
          <p:cNvPr id="9" name="Picture 8">
            <a:extLst>
              <a:ext uri="{FF2B5EF4-FFF2-40B4-BE49-F238E27FC236}">
                <a16:creationId xmlns:a16="http://schemas.microsoft.com/office/drawing/2014/main" id="{DE1A4AB1-4028-64E0-B233-73EE2354C1D0}"/>
              </a:ext>
            </a:extLst>
          </p:cNvPr>
          <p:cNvPicPr>
            <a:picLocks noChangeAspect="1"/>
          </p:cNvPicPr>
          <p:nvPr/>
        </p:nvPicPr>
        <p:blipFill>
          <a:blip r:embed="rId3"/>
          <a:stretch>
            <a:fillRect/>
          </a:stretch>
        </p:blipFill>
        <p:spPr>
          <a:xfrm>
            <a:off x="447869" y="0"/>
            <a:ext cx="10850599" cy="6858000"/>
          </a:xfrm>
          <a:prstGeom prst="rect">
            <a:avLst/>
          </a:prstGeom>
        </p:spPr>
      </p:pic>
      <p:pic>
        <p:nvPicPr>
          <p:cNvPr id="14" name="Picture 13">
            <a:extLst>
              <a:ext uri="{FF2B5EF4-FFF2-40B4-BE49-F238E27FC236}">
                <a16:creationId xmlns:a16="http://schemas.microsoft.com/office/drawing/2014/main" id="{0963DC5B-9BB1-8A77-23BF-764ED0F859E6}"/>
              </a:ext>
            </a:extLst>
          </p:cNvPr>
          <p:cNvPicPr>
            <a:picLocks noChangeAspect="1"/>
          </p:cNvPicPr>
          <p:nvPr/>
        </p:nvPicPr>
        <p:blipFill>
          <a:blip r:embed="rId4"/>
          <a:stretch>
            <a:fillRect/>
          </a:stretch>
        </p:blipFill>
        <p:spPr>
          <a:xfrm>
            <a:off x="8287887" y="3672632"/>
            <a:ext cx="2862193" cy="1373140"/>
          </a:xfrm>
          <a:prstGeom prst="rect">
            <a:avLst/>
          </a:prstGeom>
        </p:spPr>
      </p:pic>
      <p:pic>
        <p:nvPicPr>
          <p:cNvPr id="15" name="Picture 14">
            <a:extLst>
              <a:ext uri="{FF2B5EF4-FFF2-40B4-BE49-F238E27FC236}">
                <a16:creationId xmlns:a16="http://schemas.microsoft.com/office/drawing/2014/main" id="{A428E2A2-B335-6120-BEF0-5C066FC0B38D}"/>
              </a:ext>
            </a:extLst>
          </p:cNvPr>
          <p:cNvPicPr>
            <a:picLocks noChangeAspect="1"/>
          </p:cNvPicPr>
          <p:nvPr/>
        </p:nvPicPr>
        <p:blipFill>
          <a:blip r:embed="rId4"/>
          <a:stretch>
            <a:fillRect/>
          </a:stretch>
        </p:blipFill>
        <p:spPr>
          <a:xfrm>
            <a:off x="8287887" y="5265316"/>
            <a:ext cx="2862193" cy="1373140"/>
          </a:xfrm>
          <a:prstGeom prst="rect">
            <a:avLst/>
          </a:prstGeom>
        </p:spPr>
      </p:pic>
      <p:sp>
        <p:nvSpPr>
          <p:cNvPr id="4" name="Rectangle 3">
            <a:extLst>
              <a:ext uri="{FF2B5EF4-FFF2-40B4-BE49-F238E27FC236}">
                <a16:creationId xmlns:a16="http://schemas.microsoft.com/office/drawing/2014/main" id="{C95FC96E-5F30-AE61-E116-2CF58F8D89A2}"/>
              </a:ext>
            </a:extLst>
          </p:cNvPr>
          <p:cNvSpPr/>
          <p:nvPr/>
        </p:nvSpPr>
        <p:spPr>
          <a:xfrm>
            <a:off x="447869" y="2526384"/>
            <a:ext cx="10850599" cy="1146248"/>
          </a:xfrm>
          <a:prstGeom prst="rect">
            <a:avLst/>
          </a:prstGeom>
          <a:noFill/>
          <a:ln w="57150">
            <a:solidFill>
              <a:srgbClr val="D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noFill/>
            </a:endParaRPr>
          </a:p>
        </p:txBody>
      </p:sp>
      <p:sp>
        <p:nvSpPr>
          <p:cNvPr id="6" name="Rectangle 5">
            <a:extLst>
              <a:ext uri="{FF2B5EF4-FFF2-40B4-BE49-F238E27FC236}">
                <a16:creationId xmlns:a16="http://schemas.microsoft.com/office/drawing/2014/main" id="{1B5A9032-3C9A-F010-839B-D5E437901F56}"/>
              </a:ext>
            </a:extLst>
          </p:cNvPr>
          <p:cNvSpPr/>
          <p:nvPr/>
        </p:nvSpPr>
        <p:spPr>
          <a:xfrm>
            <a:off x="2531417" y="0"/>
            <a:ext cx="2936129" cy="3672632"/>
          </a:xfrm>
          <a:prstGeom prst="rect">
            <a:avLst/>
          </a:prstGeom>
          <a:noFill/>
          <a:ln w="57150">
            <a:solidFill>
              <a:srgbClr val="D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noFill/>
            </a:endParaRPr>
          </a:p>
        </p:txBody>
      </p:sp>
    </p:spTree>
    <p:extLst>
      <p:ext uri="{BB962C8B-B14F-4D97-AF65-F5344CB8AC3E}">
        <p14:creationId xmlns:p14="http://schemas.microsoft.com/office/powerpoint/2010/main" val="159345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80436" y="6541992"/>
            <a:ext cx="2928619" cy="365129"/>
          </a:xfrm>
        </p:spPr>
        <p:txBody>
          <a:bodyPr/>
          <a:lstStyle/>
          <a:p>
            <a:fld id="{2C9A1DEF-F8CC-264F-9A7B-89BAB9CBC5C2}" type="slidenum">
              <a:rPr lang="en-US" smtClean="0"/>
              <a:pPr/>
              <a:t>26</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414378" y="126502"/>
            <a:ext cx="4468332" cy="1952625"/>
          </a:xfrm>
        </p:spPr>
        <p:txBody>
          <a:bodyPr/>
          <a:lstStyle/>
          <a:p>
            <a:r>
              <a:rPr lang="lt-LT" sz="3600" dirty="0"/>
              <a:t>Atkreipkime dėmesį</a:t>
            </a:r>
            <a:endParaRPr lang="x-none" sz="3600" dirty="0"/>
          </a:p>
        </p:txBody>
      </p:sp>
      <p:sp>
        <p:nvSpPr>
          <p:cNvPr id="3" name="Text Placeholder 5">
            <a:extLst>
              <a:ext uri="{FF2B5EF4-FFF2-40B4-BE49-F238E27FC236}">
                <a16:creationId xmlns:a16="http://schemas.microsoft.com/office/drawing/2014/main" id="{A3071A04-941A-79B3-24FF-6205AE962CB6}"/>
              </a:ext>
            </a:extLst>
          </p:cNvPr>
          <p:cNvSpPr>
            <a:spLocks noGrp="1"/>
          </p:cNvSpPr>
          <p:nvPr>
            <p:ph type="body" sz="quarter" idx="10"/>
          </p:nvPr>
        </p:nvSpPr>
        <p:spPr>
          <a:xfrm>
            <a:off x="1244997" y="647217"/>
            <a:ext cx="5064294" cy="1951892"/>
          </a:xfrm>
        </p:spPr>
        <p:txBody>
          <a:bodyPr/>
          <a:lstStyle/>
          <a:p>
            <a:pPr marL="285750" indent="-285750">
              <a:buFontTx/>
              <a:buChar char="-"/>
            </a:pPr>
            <a:r>
              <a:rPr lang="lt-LT" sz="1600" dirty="0"/>
              <a:t>Nebėra laikinųjų informacinių stendų ar lentelių. Iš karto - nuolatinis</a:t>
            </a:r>
            <a:r>
              <a:rPr lang="lt-LT" sz="1600" b="1" dirty="0"/>
              <a:t>.</a:t>
            </a:r>
          </a:p>
          <a:p>
            <a:pPr marL="285750" indent="-285750">
              <a:buFontTx/>
              <a:buChar char="-"/>
            </a:pPr>
            <a:r>
              <a:rPr lang="lt-LT" sz="1600" dirty="0"/>
              <a:t>Lentelė ir stendas turi būti patvarūs, ilgaamžiai bei atsparūs įvairioms oro sąlygoms. Jei kabinama patalpų viduje, tuomet gali būti pagaminta iš tokių medžiagų, kurios tinka šių patalpų specifikai.</a:t>
            </a:r>
          </a:p>
          <a:p>
            <a:pPr marL="285750" indent="-285750">
              <a:buFontTx/>
              <a:buChar char="-"/>
            </a:pPr>
            <a:r>
              <a:rPr lang="lt-LT" sz="1600" dirty="0"/>
              <a:t>Stendo ir lentelės dydžiai yra tik rekomendaciniai.</a:t>
            </a:r>
          </a:p>
          <a:p>
            <a:pPr marL="285750" indent="-285750">
              <a:buFontTx/>
              <a:buChar char="-"/>
            </a:pPr>
            <a:r>
              <a:rPr lang="lt-LT" sz="1600" dirty="0"/>
              <a:t>Jei rengiame plakatus ar  stendus, tai galite naudoti savo </a:t>
            </a:r>
            <a:r>
              <a:rPr lang="lt-LT" sz="1600" dirty="0" err="1"/>
              <a:t>vizualą</a:t>
            </a:r>
            <a:r>
              <a:rPr lang="lt-LT" sz="1600" dirty="0"/>
              <a:t> (nuotrauką, koliažą ar pan.), bet jis turi būti originalus.</a:t>
            </a:r>
          </a:p>
          <a:p>
            <a:pPr marL="285750" indent="-285750">
              <a:buFontTx/>
              <a:buChar char="-"/>
            </a:pPr>
            <a:r>
              <a:rPr lang="lt-LT" sz="1600" dirty="0"/>
              <a:t>Skiriasi ženklinimas (ES logotipai su skirtingais teiginiais, priklausomai nuo finansavimo šaltinio)</a:t>
            </a:r>
          </a:p>
          <a:p>
            <a:pPr marL="285750" indent="-285750">
              <a:buFontTx/>
              <a:buChar char="-"/>
            </a:pPr>
            <a:r>
              <a:rPr lang="lt-LT" sz="1600" dirty="0"/>
              <a:t>Naudokitės e-maketų kūrimo įrankiu</a:t>
            </a:r>
          </a:p>
          <a:p>
            <a:pPr marL="285750" indent="-285750">
              <a:buFontTx/>
              <a:buChar char="-"/>
            </a:pPr>
            <a:r>
              <a:rPr lang="lt-LT" sz="1600" b="1" u="sng" dirty="0"/>
              <a:t>Visa naujausia informacija ir rekomendacijos yra </a:t>
            </a:r>
            <a:r>
              <a:rPr lang="lt-LT" sz="1600" b="1" u="sng" dirty="0" err="1"/>
              <a:t>esinvesticijos.lt</a:t>
            </a:r>
            <a:r>
              <a:rPr lang="lt-LT" sz="1600" b="1" u="sng" dirty="0"/>
              <a:t> skiltyje „Viešinimas“</a:t>
            </a:r>
          </a:p>
        </p:txBody>
      </p:sp>
      <p:pic>
        <p:nvPicPr>
          <p:cNvPr id="6" name="Picture 5">
            <a:extLst>
              <a:ext uri="{FF2B5EF4-FFF2-40B4-BE49-F238E27FC236}">
                <a16:creationId xmlns:a16="http://schemas.microsoft.com/office/drawing/2014/main" id="{6F64C6A1-88E1-C226-AC7B-B0CB37EBD6B8}"/>
              </a:ext>
            </a:extLst>
          </p:cNvPr>
          <p:cNvPicPr>
            <a:picLocks noChangeAspect="1"/>
          </p:cNvPicPr>
          <p:nvPr/>
        </p:nvPicPr>
        <p:blipFill>
          <a:blip r:embed="rId3"/>
          <a:stretch>
            <a:fillRect/>
          </a:stretch>
        </p:blipFill>
        <p:spPr>
          <a:xfrm>
            <a:off x="6309291" y="0"/>
            <a:ext cx="5882709" cy="6858000"/>
          </a:xfrm>
          <a:prstGeom prst="rect">
            <a:avLst/>
          </a:prstGeom>
        </p:spPr>
      </p:pic>
    </p:spTree>
    <p:extLst>
      <p:ext uri="{BB962C8B-B14F-4D97-AF65-F5344CB8AC3E}">
        <p14:creationId xmlns:p14="http://schemas.microsoft.com/office/powerpoint/2010/main" val="258641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FCE8-6CFC-4A75-463D-AD9CE774D9AA}"/>
            </a:ext>
          </a:extLst>
        </p:cNvPr>
        <p:cNvGrpSpPr/>
        <p:nvPr/>
      </p:nvGrpSpPr>
      <p:grpSpPr>
        <a:xfrm>
          <a:off x="0" y="0"/>
          <a:ext cx="0" cy="0"/>
          <a:chOff x="0" y="0"/>
          <a:chExt cx="0" cy="0"/>
        </a:xfrm>
      </p:grpSpPr>
      <p:sp>
        <p:nvSpPr>
          <p:cNvPr id="3" name="Text Placeholder 5">
            <a:extLst>
              <a:ext uri="{FF2B5EF4-FFF2-40B4-BE49-F238E27FC236}">
                <a16:creationId xmlns:a16="http://schemas.microsoft.com/office/drawing/2014/main" id="{64D37E4E-CD4C-4826-A348-82A574A9E4B7}"/>
              </a:ext>
            </a:extLst>
          </p:cNvPr>
          <p:cNvSpPr>
            <a:spLocks noGrp="1"/>
          </p:cNvSpPr>
          <p:nvPr>
            <p:ph type="body" sz="quarter" idx="10"/>
          </p:nvPr>
        </p:nvSpPr>
        <p:spPr>
          <a:xfrm>
            <a:off x="3523104" y="874896"/>
            <a:ext cx="8479080" cy="1951892"/>
          </a:xfrm>
        </p:spPr>
        <p:txBody>
          <a:bodyPr/>
          <a:lstStyle/>
          <a:p>
            <a:pPr marL="285750" indent="-285750">
              <a:lnSpc>
                <a:spcPct val="100000"/>
              </a:lnSpc>
              <a:buFontTx/>
              <a:buChar char="-"/>
            </a:pPr>
            <a:r>
              <a:rPr lang="lt-LT" sz="1300" dirty="0"/>
              <a:t>Kokias svetainės nuorodas dėti plakate ir lentelėje: vykdytojo, </a:t>
            </a:r>
            <a:r>
              <a:rPr lang="lt-LT" sz="1300" dirty="0" err="1"/>
              <a:t>esinvesticijos.lt</a:t>
            </a:r>
            <a:r>
              <a:rPr lang="lt-LT" sz="1300" dirty="0"/>
              <a:t> ar ten kur aprašytas projektas?</a:t>
            </a:r>
          </a:p>
          <a:p>
            <a:pPr marL="285750" indent="-285750">
              <a:lnSpc>
                <a:spcPct val="100000"/>
              </a:lnSpc>
              <a:buFontTx/>
              <a:buChar char="-"/>
            </a:pPr>
            <a:r>
              <a:rPr lang="lt-LT" sz="1300" dirty="0"/>
              <a:t>Ar aprašymas tinklapyje būtinai turi būti polapyje?</a:t>
            </a:r>
          </a:p>
          <a:p>
            <a:pPr marL="285750" indent="-285750">
              <a:lnSpc>
                <a:spcPct val="100000"/>
              </a:lnSpc>
              <a:buFontTx/>
              <a:buChar char="-"/>
            </a:pPr>
            <a:r>
              <a:rPr lang="lt-LT" sz="1300" dirty="0"/>
              <a:t>Ar galima dėti nuotraukas iš atvirų interneto šaltinių?</a:t>
            </a:r>
          </a:p>
          <a:p>
            <a:pPr marL="285750" indent="-285750">
              <a:lnSpc>
                <a:spcPct val="100000"/>
              </a:lnSpc>
              <a:buFontTx/>
              <a:buChar char="-"/>
            </a:pPr>
            <a:r>
              <a:rPr lang="lt-LT" sz="1300" dirty="0"/>
              <a:t>Ar pakanka </a:t>
            </a:r>
            <a:r>
              <a:rPr lang="lt-LT" sz="1300" dirty="0" err="1"/>
              <a:t>soc</a:t>
            </a:r>
            <a:r>
              <a:rPr lang="lt-LT" sz="1300" dirty="0"/>
              <a:t>. žinutėje rašyti, kad projektas finansuojamas ES lėšomis?</a:t>
            </a:r>
          </a:p>
          <a:p>
            <a:pPr marL="285750" indent="-285750">
              <a:lnSpc>
                <a:spcPct val="100000"/>
              </a:lnSpc>
              <a:buFontTx/>
              <a:buChar char="-"/>
            </a:pPr>
            <a:r>
              <a:rPr lang="lt-LT" sz="1300" dirty="0"/>
              <a:t>Ar galima rašyti pranešimus ir aprašymą angliškai?</a:t>
            </a:r>
          </a:p>
          <a:p>
            <a:pPr marL="285750" indent="-285750">
              <a:lnSpc>
                <a:spcPct val="100000"/>
              </a:lnSpc>
              <a:buFontTx/>
              <a:buChar char="-"/>
            </a:pPr>
            <a:r>
              <a:rPr lang="lt-LT" sz="1300" dirty="0"/>
              <a:t>Jei finansavimo sutartyje nurodytos kitos viešinimo priemonės ar jos privalomos?</a:t>
            </a:r>
          </a:p>
          <a:p>
            <a:pPr marL="285750" indent="-285750">
              <a:lnSpc>
                <a:spcPct val="100000"/>
              </a:lnSpc>
              <a:buFontTx/>
              <a:buChar char="-"/>
            </a:pPr>
            <a:r>
              <a:rPr lang="lt-LT" sz="1300" dirty="0"/>
              <a:t>Koks turi būti stendų/lentelių/plakatų dydis?</a:t>
            </a:r>
          </a:p>
          <a:p>
            <a:pPr marL="285750" indent="-285750">
              <a:lnSpc>
                <a:spcPct val="100000"/>
              </a:lnSpc>
              <a:buFontTx/>
              <a:buChar char="-"/>
            </a:pPr>
            <a:r>
              <a:rPr lang="lt-LT" sz="1300" dirty="0"/>
              <a:t>Ar plakate/stende/lentelėje projekto pavadinimas turi sutapti su projekto įgyvendinimo plane nurodytu pavadinimu?</a:t>
            </a:r>
          </a:p>
          <a:p>
            <a:pPr marL="285750" indent="-285750">
              <a:lnSpc>
                <a:spcPct val="100000"/>
              </a:lnSpc>
              <a:buFontTx/>
              <a:buChar char="-"/>
            </a:pPr>
            <a:r>
              <a:rPr lang="lt-LT" sz="1300" dirty="0"/>
              <a:t>Ar būtinai plakatas/stendas/lentelė turi būti sukurti su e-įrankiu?</a:t>
            </a:r>
          </a:p>
          <a:p>
            <a:pPr marL="285750" indent="-285750">
              <a:lnSpc>
                <a:spcPct val="100000"/>
              </a:lnSpc>
              <a:buFontTx/>
              <a:buChar char="-"/>
            </a:pPr>
            <a:r>
              <a:rPr lang="lt-LT" sz="1300" dirty="0"/>
              <a:t>Ar ant kitų reklaminių plakatų reikia dėti ES emblemas?</a:t>
            </a:r>
          </a:p>
          <a:p>
            <a:pPr marL="285750" indent="-285750">
              <a:lnSpc>
                <a:spcPct val="100000"/>
              </a:lnSpc>
              <a:buFontTx/>
              <a:buChar char="-"/>
            </a:pPr>
            <a:r>
              <a:rPr lang="lt-LT" sz="1300" dirty="0"/>
              <a:t>Kas bus jei viešinimas bus atliktas pavėluotai arba netinkamai?</a:t>
            </a:r>
          </a:p>
          <a:p>
            <a:pPr marL="285750" indent="-285750">
              <a:lnSpc>
                <a:spcPct val="100000"/>
              </a:lnSpc>
              <a:buFontTx/>
              <a:buChar char="-"/>
            </a:pPr>
            <a:r>
              <a:rPr lang="lt-LT" sz="1300" dirty="0"/>
              <a:t>Kur parašyta, kad reikia laikytis stiliaus knygos ar komunikacijos vadovo rekomendacijų?</a:t>
            </a:r>
          </a:p>
          <a:p>
            <a:pPr marL="285750" indent="-285750">
              <a:lnSpc>
                <a:spcPct val="100000"/>
              </a:lnSpc>
              <a:buFontTx/>
              <a:buChar char="-"/>
            </a:pPr>
            <a:r>
              <a:rPr lang="lt-LT" sz="1300" dirty="0"/>
              <a:t>Kaip reikėtų elgtis, kai projekto įgyvendinimo eigoje keičiasi projektų finansavimo sąlygos?</a:t>
            </a:r>
          </a:p>
          <a:p>
            <a:pPr marL="285750" indent="-285750">
              <a:lnSpc>
                <a:spcPct val="100000"/>
              </a:lnSpc>
              <a:buFontTx/>
              <a:buChar char="-"/>
            </a:pPr>
            <a:r>
              <a:rPr lang="lt-LT" sz="1300" dirty="0"/>
              <a:t>Ar pradinis viešinimo reikalavimas jau pilnai įvykdytas, jei informacija </a:t>
            </a:r>
            <a:r>
              <a:rPr lang="lt-LT" sz="1300" dirty="0" err="1"/>
              <a:t>soc</a:t>
            </a:r>
            <a:r>
              <a:rPr lang="lt-LT" sz="1300" dirty="0"/>
              <a:t>. tinkle buvo paskelbta laiku projekto pradžioje, tačiau pasikeitus aplinkybėms ji neatnaujinama? </a:t>
            </a:r>
          </a:p>
          <a:p>
            <a:pPr marL="285750" indent="-285750">
              <a:buFontTx/>
              <a:buChar char="-"/>
            </a:pPr>
            <a:endParaRPr lang="lt-LT" sz="1600" dirty="0"/>
          </a:p>
          <a:p>
            <a:pPr marL="285750" indent="-285750">
              <a:buFontTx/>
              <a:buChar char="-"/>
            </a:pPr>
            <a:endParaRPr lang="lt-LT" sz="1600" dirty="0"/>
          </a:p>
          <a:p>
            <a:pPr marL="285750" indent="-285750">
              <a:buFontTx/>
              <a:buChar char="-"/>
            </a:pPr>
            <a:endParaRPr lang="lt-LT" sz="1600" dirty="0"/>
          </a:p>
          <a:p>
            <a:pPr marL="285750" indent="-285750">
              <a:buFontTx/>
              <a:buChar char="-"/>
            </a:pPr>
            <a:endParaRPr lang="lt-LT" sz="1600" dirty="0"/>
          </a:p>
          <a:p>
            <a:pPr marL="285750" indent="-285750">
              <a:buFontTx/>
              <a:buChar char="-"/>
            </a:pPr>
            <a:endParaRPr lang="lt-LT" sz="1600" b="1" u="sng" dirty="0"/>
          </a:p>
        </p:txBody>
      </p:sp>
      <p:sp>
        <p:nvSpPr>
          <p:cNvPr id="2" name="Text Placeholder 2">
            <a:extLst>
              <a:ext uri="{FF2B5EF4-FFF2-40B4-BE49-F238E27FC236}">
                <a16:creationId xmlns:a16="http://schemas.microsoft.com/office/drawing/2014/main" id="{EC2ECAEE-C9A1-9F42-DA8D-17B3E567AD84}"/>
              </a:ext>
            </a:extLst>
          </p:cNvPr>
          <p:cNvSpPr>
            <a:spLocks noGrp="1"/>
          </p:cNvSpPr>
          <p:nvPr>
            <p:ph type="body" sz="quarter" idx="13"/>
          </p:nvPr>
        </p:nvSpPr>
        <p:spPr>
          <a:xfrm>
            <a:off x="4039930" y="120181"/>
            <a:ext cx="4112140" cy="548887"/>
          </a:xfrm>
        </p:spPr>
        <p:txBody>
          <a:bodyPr/>
          <a:lstStyle/>
          <a:p>
            <a:r>
              <a:rPr lang="lt-LT" sz="3600" dirty="0"/>
              <a:t>DAŽNI KLAUSIMAI</a:t>
            </a:r>
            <a:endParaRPr lang="x-none" sz="3600" dirty="0"/>
          </a:p>
        </p:txBody>
      </p:sp>
      <p:pic>
        <p:nvPicPr>
          <p:cNvPr id="2050" name="Picture 2" descr="To Get the Most Out of Your Team, Ask Better Questions - Business HorsePower">
            <a:extLst>
              <a:ext uri="{FF2B5EF4-FFF2-40B4-BE49-F238E27FC236}">
                <a16:creationId xmlns:a16="http://schemas.microsoft.com/office/drawing/2014/main" id="{FD106532-72BF-F5EA-24F8-AC99D3691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94" y="1414299"/>
            <a:ext cx="5119852" cy="511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5325F-14DA-C5DD-CB45-3EA4936E0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A4099-CEB5-68D1-A8C5-1C68206475A8}"/>
              </a:ext>
            </a:extLst>
          </p:cNvPr>
          <p:cNvSpPr>
            <a:spLocks noGrp="1"/>
          </p:cNvSpPr>
          <p:nvPr>
            <p:ph type="title"/>
          </p:nvPr>
        </p:nvSpPr>
        <p:spPr>
          <a:xfrm>
            <a:off x="2144528" y="2847924"/>
            <a:ext cx="8602916" cy="934949"/>
          </a:xfrm>
        </p:spPr>
        <p:txBody>
          <a:bodyPr/>
          <a:lstStyle/>
          <a:p>
            <a:r>
              <a:rPr lang="lt-LT" dirty="0"/>
              <a:t>Kaip nereiktų daryti...</a:t>
            </a:r>
            <a:endParaRPr lang="x-none" dirty="0"/>
          </a:p>
        </p:txBody>
      </p:sp>
    </p:spTree>
    <p:extLst>
      <p:ext uri="{BB962C8B-B14F-4D97-AF65-F5344CB8AC3E}">
        <p14:creationId xmlns:p14="http://schemas.microsoft.com/office/powerpoint/2010/main" val="358941296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78969" y="1839290"/>
            <a:ext cx="4470887" cy="1951892"/>
          </a:xfrm>
        </p:spPr>
        <p:txBody>
          <a:bodyPr/>
          <a:lstStyle/>
          <a:p>
            <a:pPr marL="285750" indent="-285750">
              <a:buFont typeface="Wingdings" panose="05000000000000000000" pitchFamily="2" charset="2"/>
              <a:buChar char="Ø"/>
            </a:pPr>
            <a:r>
              <a:rPr lang="lt-LT" dirty="0"/>
              <a:t>2021 m. birželio 24 d. Europos Parlamento ir Tarybos reglamente (ES) Nr. 2021/1060 (</a:t>
            </a:r>
            <a:r>
              <a:rPr lang="lt-LT" i="1" dirty="0"/>
              <a:t>taikoma Investicijų programai</a:t>
            </a:r>
            <a:r>
              <a:rPr lang="lt-LT" dirty="0"/>
              <a:t>). </a:t>
            </a:r>
          </a:p>
          <a:p>
            <a:pPr marL="285750" indent="-285750">
              <a:buFont typeface="Wingdings" panose="05000000000000000000" pitchFamily="2" charset="2"/>
              <a:buChar char="Ø"/>
            </a:pPr>
            <a:r>
              <a:rPr lang="lt-LT" dirty="0"/>
              <a:t>2021 m. vasario 24 d. Europos Parlamento ir Tarybos reglamente (ES) Nr. 2021/241 (</a:t>
            </a:r>
            <a:r>
              <a:rPr lang="lt-LT" i="1" dirty="0"/>
              <a:t>taikoma planui Naujos kartos Lietuva</a:t>
            </a:r>
            <a:r>
              <a:rPr lang="lt-LT" dirty="0"/>
              <a:t>).</a:t>
            </a:r>
          </a:p>
          <a:p>
            <a:pPr marL="285750" indent="-285750">
              <a:buFont typeface="Wingdings" panose="05000000000000000000" pitchFamily="2" charset="2"/>
              <a:buChar char="Ø"/>
            </a:pPr>
            <a:r>
              <a:rPr lang="pt-BR" dirty="0"/>
              <a:t>Projektų administravimo ir finansavimo taisyklės</a:t>
            </a:r>
            <a:r>
              <a:rPr lang="lt-LT" dirty="0"/>
              <a:t>e.</a:t>
            </a:r>
          </a:p>
          <a:p>
            <a:pPr marL="285750" indent="-285750">
              <a:buFont typeface="Wingdings" panose="05000000000000000000" pitchFamily="2" charset="2"/>
              <a:buChar char="Ø"/>
            </a:pPr>
            <a:r>
              <a:rPr lang="lt-LT" dirty="0"/>
              <a:t>Projekto finansavimo sąlygų apraše.</a:t>
            </a:r>
            <a:endParaRPr lang="x-none" dirty="0"/>
          </a:p>
          <a:p>
            <a:pPr marL="285750" indent="-285750">
              <a:buFont typeface="Wingdings" panose="05000000000000000000" pitchFamily="2" charset="2"/>
              <a:buChar char="Ø"/>
            </a:pPr>
            <a:r>
              <a:rPr lang="lt-LT" dirty="0"/>
              <a:t>Projekto finansavimo sutartyje.</a:t>
            </a:r>
          </a:p>
          <a:p>
            <a:pPr marL="285750" indent="-285750">
              <a:buFont typeface="Wingdings" panose="05000000000000000000" pitchFamily="2" charset="2"/>
              <a:buChar char="Ø"/>
            </a:pPr>
            <a:r>
              <a:rPr lang="lt-LT" b="1" dirty="0"/>
              <a:t>ES investicijų stiliaus knygoje.</a:t>
            </a:r>
          </a:p>
          <a:p>
            <a:pPr marL="285750" indent="-285750">
              <a:buFont typeface="Wingdings" panose="05000000000000000000" pitchFamily="2" charset="2"/>
              <a:buChar char="Ø"/>
            </a:pPr>
            <a:r>
              <a:rPr lang="lt-LT" b="1" dirty="0"/>
              <a:t>Komunikacijos ir viešinimo vadove projektų vykdytojams.</a:t>
            </a:r>
          </a:p>
          <a:p>
            <a:pPr marL="285750" indent="-285750">
              <a:buFont typeface="Wingdings" panose="05000000000000000000" pitchFamily="2" charset="2"/>
              <a:buChar char="Ø"/>
            </a:pPr>
            <a:endParaRPr lang="lt-LT" dirty="0"/>
          </a:p>
          <a:p>
            <a:pPr marL="285750" indent="-285750">
              <a:buFont typeface="Wingdings" panose="05000000000000000000" pitchFamily="2" charset="2"/>
              <a:buChar char="Ø"/>
            </a:pPr>
            <a:endParaRPr lang="lt-LT" dirty="0"/>
          </a:p>
          <a:p>
            <a:pPr marL="285750" indent="-285750">
              <a:buFont typeface="Wingdings" panose="05000000000000000000" pitchFamily="2" charset="2"/>
              <a:buChar char="Ø"/>
            </a:pPr>
            <a:endParaRPr lang="lt-LT" dirty="0"/>
          </a:p>
          <a:p>
            <a:pPr marL="285750" indent="-285750">
              <a:buFont typeface="Wingdings" panose="05000000000000000000" pitchFamily="2" charset="2"/>
              <a:buChar char="Ø"/>
            </a:pPr>
            <a:endParaRPr lang="lt-LT" dirty="0"/>
          </a:p>
          <a:p>
            <a:pPr marL="285750" indent="-285750">
              <a:buFont typeface="Wingdings" panose="05000000000000000000" pitchFamily="2" charset="2"/>
              <a:buChar char="Ø"/>
            </a:pPr>
            <a:endParaRPr lang="en-US" dirty="0"/>
          </a:p>
        </p:txBody>
      </p:sp>
      <p:sp>
        <p:nvSpPr>
          <p:cNvPr id="8" name="Text Placeholder 7"/>
          <p:cNvSpPr>
            <a:spLocks noGrp="1"/>
          </p:cNvSpPr>
          <p:nvPr>
            <p:ph type="body" sz="quarter" idx="13"/>
          </p:nvPr>
        </p:nvSpPr>
        <p:spPr>
          <a:xfrm>
            <a:off x="1221553" y="351259"/>
            <a:ext cx="4789432" cy="1284380"/>
          </a:xfrm>
        </p:spPr>
        <p:txBody>
          <a:bodyPr/>
          <a:lstStyle/>
          <a:p>
            <a:r>
              <a:rPr lang="en-US" sz="3000" dirty="0" err="1"/>
              <a:t>Detaliau</a:t>
            </a:r>
            <a:r>
              <a:rPr lang="en-US" sz="3000" dirty="0"/>
              <a:t> </a:t>
            </a:r>
            <a:r>
              <a:rPr lang="en-US" sz="3000" dirty="0" err="1"/>
              <a:t>apie</a:t>
            </a:r>
            <a:r>
              <a:rPr lang="en-US" sz="3000" dirty="0"/>
              <a:t> </a:t>
            </a:r>
            <a:r>
              <a:rPr lang="en-US" sz="3000" dirty="0" err="1"/>
              <a:t>reikalavimus</a:t>
            </a:r>
            <a:r>
              <a:rPr lang="en-US" sz="3000" dirty="0"/>
              <a:t> </a:t>
            </a:r>
            <a:r>
              <a:rPr lang="en-US" sz="3000" dirty="0" err="1"/>
              <a:t>projekto</a:t>
            </a:r>
            <a:r>
              <a:rPr lang="en-US" sz="3000" dirty="0"/>
              <a:t> </a:t>
            </a:r>
            <a:r>
              <a:rPr lang="en-US" sz="3000" dirty="0" err="1"/>
              <a:t>komunikacijai</a:t>
            </a:r>
            <a:r>
              <a:rPr lang="en-US" sz="3000" dirty="0"/>
              <a:t>:</a:t>
            </a:r>
          </a:p>
          <a:p>
            <a:endParaRPr lang="en-US"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412962" y="6492871"/>
            <a:ext cx="2928619" cy="365129"/>
          </a:xfrm>
        </p:spPr>
        <p:txBody>
          <a:bodyPr/>
          <a:lstStyle/>
          <a:p>
            <a:fld id="{2C9A1DEF-F8CC-264F-9A7B-89BAB9CBC5C2}" type="slidenum">
              <a:rPr lang="en-US" smtClean="0"/>
              <a:pPr/>
              <a:t>2</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pic>
        <p:nvPicPr>
          <p:cNvPr id="9" name="Picture 8">
            <a:extLst>
              <a:ext uri="{FF2B5EF4-FFF2-40B4-BE49-F238E27FC236}">
                <a16:creationId xmlns:a16="http://schemas.microsoft.com/office/drawing/2014/main" id="{3E958077-1131-3E6F-D209-7C28169F0ADF}"/>
              </a:ext>
            </a:extLst>
          </p:cNvPr>
          <p:cNvPicPr>
            <a:picLocks noChangeAspect="1"/>
          </p:cNvPicPr>
          <p:nvPr/>
        </p:nvPicPr>
        <p:blipFill>
          <a:blip r:embed="rId3"/>
          <a:stretch>
            <a:fillRect/>
          </a:stretch>
        </p:blipFill>
        <p:spPr>
          <a:xfrm>
            <a:off x="5268608" y="0"/>
            <a:ext cx="6923392" cy="6858000"/>
          </a:xfrm>
          <a:prstGeom prst="rect">
            <a:avLst/>
          </a:prstGeom>
        </p:spPr>
      </p:pic>
    </p:spTree>
    <p:extLst>
      <p:ext uri="{BB962C8B-B14F-4D97-AF65-F5344CB8AC3E}">
        <p14:creationId xmlns:p14="http://schemas.microsoft.com/office/powerpoint/2010/main" val="777634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9BE81071-154D-81DA-1AC7-459105C67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74" b="1414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16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nstruction site with cranes&#10;&#10;Description automatically generated with low confidence">
            <a:extLst>
              <a:ext uri="{FF2B5EF4-FFF2-40B4-BE49-F238E27FC236}">
                <a16:creationId xmlns:a16="http://schemas.microsoft.com/office/drawing/2014/main" id="{E69DE09E-0DD6-3099-B109-3C147E09655F}"/>
              </a:ext>
            </a:extLst>
          </p:cNvPr>
          <p:cNvPicPr>
            <a:picLocks noChangeAspect="1"/>
          </p:cNvPicPr>
          <p:nvPr/>
        </p:nvPicPr>
        <p:blipFill rotWithShape="1">
          <a:blip r:embed="rId3"/>
          <a:srcRect t="6625" b="17885"/>
          <a:stretch/>
        </p:blipFill>
        <p:spPr>
          <a:xfrm>
            <a:off x="20" y="1282"/>
            <a:ext cx="12191980" cy="6856718"/>
          </a:xfrm>
          <a:prstGeom prst="rect">
            <a:avLst/>
          </a:prstGeom>
        </p:spPr>
      </p:pic>
    </p:spTree>
    <p:extLst>
      <p:ext uri="{BB962C8B-B14F-4D97-AF65-F5344CB8AC3E}">
        <p14:creationId xmlns:p14="http://schemas.microsoft.com/office/powerpoint/2010/main" val="1433035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A76F0-D082-393B-BA1C-D41D286ECD3E}"/>
            </a:ext>
          </a:extLst>
        </p:cNvPr>
        <p:cNvGrpSpPr/>
        <p:nvPr/>
      </p:nvGrpSpPr>
      <p:grpSpPr>
        <a:xfrm>
          <a:off x="0" y="0"/>
          <a:ext cx="0" cy="0"/>
          <a:chOff x="0" y="0"/>
          <a:chExt cx="0" cy="0"/>
        </a:xfrm>
      </p:grpSpPr>
      <p:pic>
        <p:nvPicPr>
          <p:cNvPr id="11" name="Picture 10" descr="A group of papers on a cork board&#10;&#10;Description automatically generated">
            <a:extLst>
              <a:ext uri="{FF2B5EF4-FFF2-40B4-BE49-F238E27FC236}">
                <a16:creationId xmlns:a16="http://schemas.microsoft.com/office/drawing/2014/main" id="{EFB9F2B0-CC9C-3326-A235-F55DF86BD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688" y="1814829"/>
            <a:ext cx="4183494" cy="3137619"/>
          </a:xfrm>
          <a:prstGeom prst="rect">
            <a:avLst/>
          </a:prstGeom>
        </p:spPr>
      </p:pic>
      <p:sp>
        <p:nvSpPr>
          <p:cNvPr id="8" name="Text Placeholder 5">
            <a:extLst>
              <a:ext uri="{FF2B5EF4-FFF2-40B4-BE49-F238E27FC236}">
                <a16:creationId xmlns:a16="http://schemas.microsoft.com/office/drawing/2014/main" id="{E103AB9A-A8B2-EF77-2B33-244035136918}"/>
              </a:ext>
            </a:extLst>
          </p:cNvPr>
          <p:cNvSpPr txBox="1">
            <a:spLocks/>
          </p:cNvSpPr>
          <p:nvPr/>
        </p:nvSpPr>
        <p:spPr>
          <a:xfrm>
            <a:off x="429985" y="5911154"/>
            <a:ext cx="3038090"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100" b="1"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Viskas sugrūsta į  vieną skelbimų lentą</a:t>
            </a:r>
            <a:endParaRPr lang="x-none" dirty="0"/>
          </a:p>
        </p:txBody>
      </p:sp>
      <p:sp>
        <p:nvSpPr>
          <p:cNvPr id="9" name="Text Placeholder 5">
            <a:extLst>
              <a:ext uri="{FF2B5EF4-FFF2-40B4-BE49-F238E27FC236}">
                <a16:creationId xmlns:a16="http://schemas.microsoft.com/office/drawing/2014/main" id="{7A037D09-D116-68AF-9140-C68CA931ABE0}"/>
              </a:ext>
            </a:extLst>
          </p:cNvPr>
          <p:cNvSpPr txBox="1">
            <a:spLocks/>
          </p:cNvSpPr>
          <p:nvPr/>
        </p:nvSpPr>
        <p:spPr>
          <a:xfrm>
            <a:off x="8681661" y="5911154"/>
            <a:ext cx="3038090"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100" b="1"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Stendas/lentelė turi būti stacionarūs</a:t>
            </a:r>
            <a:endParaRPr lang="x-none" dirty="0"/>
          </a:p>
        </p:txBody>
      </p:sp>
      <p:pic>
        <p:nvPicPr>
          <p:cNvPr id="4" name="Picture 3">
            <a:extLst>
              <a:ext uri="{FF2B5EF4-FFF2-40B4-BE49-F238E27FC236}">
                <a16:creationId xmlns:a16="http://schemas.microsoft.com/office/drawing/2014/main" id="{54F856D0-61DF-5759-05CF-5FD677979C17}"/>
              </a:ext>
            </a:extLst>
          </p:cNvPr>
          <p:cNvPicPr>
            <a:picLocks noChangeAspect="1"/>
          </p:cNvPicPr>
          <p:nvPr/>
        </p:nvPicPr>
        <p:blipFill>
          <a:blip r:embed="rId4"/>
          <a:stretch>
            <a:fillRect/>
          </a:stretch>
        </p:blipFill>
        <p:spPr>
          <a:xfrm>
            <a:off x="8389856" y="1233092"/>
            <a:ext cx="3329895" cy="4242293"/>
          </a:xfrm>
          <a:prstGeom prst="rect">
            <a:avLst/>
          </a:prstGeom>
        </p:spPr>
      </p:pic>
      <p:pic>
        <p:nvPicPr>
          <p:cNvPr id="7" name="Picture 6">
            <a:extLst>
              <a:ext uri="{FF2B5EF4-FFF2-40B4-BE49-F238E27FC236}">
                <a16:creationId xmlns:a16="http://schemas.microsoft.com/office/drawing/2014/main" id="{E65B0DFC-2AA8-EA70-A746-D7DB414AB6FA}"/>
              </a:ext>
            </a:extLst>
          </p:cNvPr>
          <p:cNvPicPr>
            <a:picLocks noChangeAspect="1"/>
          </p:cNvPicPr>
          <p:nvPr/>
        </p:nvPicPr>
        <p:blipFill>
          <a:blip r:embed="rId5"/>
          <a:stretch>
            <a:fillRect/>
          </a:stretch>
        </p:blipFill>
        <p:spPr>
          <a:xfrm>
            <a:off x="3970754" y="1249588"/>
            <a:ext cx="4058216" cy="4225797"/>
          </a:xfrm>
          <a:prstGeom prst="rect">
            <a:avLst/>
          </a:prstGeom>
        </p:spPr>
      </p:pic>
      <p:sp>
        <p:nvSpPr>
          <p:cNvPr id="10" name="Text Placeholder 5">
            <a:extLst>
              <a:ext uri="{FF2B5EF4-FFF2-40B4-BE49-F238E27FC236}">
                <a16:creationId xmlns:a16="http://schemas.microsoft.com/office/drawing/2014/main" id="{426C3098-4EBF-8DFD-B9A7-EA147BB4C230}"/>
              </a:ext>
            </a:extLst>
          </p:cNvPr>
          <p:cNvSpPr txBox="1">
            <a:spLocks/>
          </p:cNvSpPr>
          <p:nvPr/>
        </p:nvSpPr>
        <p:spPr>
          <a:xfrm>
            <a:off x="4407408" y="5911154"/>
            <a:ext cx="3038090"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100" b="1"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Savarankiškai susigalvotas logotipas</a:t>
            </a:r>
            <a:endParaRPr lang="x-none" dirty="0"/>
          </a:p>
        </p:txBody>
      </p:sp>
    </p:spTree>
    <p:extLst>
      <p:ext uri="{BB962C8B-B14F-4D97-AF65-F5344CB8AC3E}">
        <p14:creationId xmlns:p14="http://schemas.microsoft.com/office/powerpoint/2010/main" val="594195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8DC20-E3EC-C8EA-8380-F5E841EDB6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044A09-7596-F56D-8C01-2F768DB76390}"/>
              </a:ext>
            </a:extLst>
          </p:cNvPr>
          <p:cNvPicPr>
            <a:picLocks noChangeAspect="1"/>
          </p:cNvPicPr>
          <p:nvPr/>
        </p:nvPicPr>
        <p:blipFill>
          <a:blip r:embed="rId3"/>
          <a:stretch>
            <a:fillRect/>
          </a:stretch>
        </p:blipFill>
        <p:spPr>
          <a:xfrm>
            <a:off x="6554773" y="109176"/>
            <a:ext cx="5163018" cy="6169777"/>
          </a:xfrm>
          <a:prstGeom prst="rect">
            <a:avLst/>
          </a:prstGeom>
        </p:spPr>
      </p:pic>
      <p:sp>
        <p:nvSpPr>
          <p:cNvPr id="9" name="Text Placeholder 5">
            <a:extLst>
              <a:ext uri="{FF2B5EF4-FFF2-40B4-BE49-F238E27FC236}">
                <a16:creationId xmlns:a16="http://schemas.microsoft.com/office/drawing/2014/main" id="{574345B1-F9D3-082F-BB96-382CE3EA5D2D}"/>
              </a:ext>
            </a:extLst>
          </p:cNvPr>
          <p:cNvSpPr txBox="1">
            <a:spLocks/>
          </p:cNvSpPr>
          <p:nvPr/>
        </p:nvSpPr>
        <p:spPr>
          <a:xfrm>
            <a:off x="2286377" y="6460101"/>
            <a:ext cx="3038090"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100" b="1"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Netinkamai pasirinkta medžiaga</a:t>
            </a:r>
            <a:endParaRPr lang="x-none" dirty="0"/>
          </a:p>
        </p:txBody>
      </p:sp>
      <p:sp>
        <p:nvSpPr>
          <p:cNvPr id="10" name="Text Placeholder 5">
            <a:extLst>
              <a:ext uri="{FF2B5EF4-FFF2-40B4-BE49-F238E27FC236}">
                <a16:creationId xmlns:a16="http://schemas.microsoft.com/office/drawing/2014/main" id="{C9BA58EE-62F3-C8DB-A7DB-919FF5BFE998}"/>
              </a:ext>
            </a:extLst>
          </p:cNvPr>
          <p:cNvSpPr txBox="1">
            <a:spLocks/>
          </p:cNvSpPr>
          <p:nvPr/>
        </p:nvSpPr>
        <p:spPr>
          <a:xfrm>
            <a:off x="7565011" y="6460101"/>
            <a:ext cx="3528389"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100" b="1"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Mišrus lentelės ir stendo miksas bei nėra </a:t>
            </a:r>
            <a:r>
              <a:rPr lang="lt-LT" dirty="0" err="1"/>
              <a:t>vizualo</a:t>
            </a:r>
            <a:endParaRPr lang="x-none" dirty="0"/>
          </a:p>
        </p:txBody>
      </p:sp>
      <p:pic>
        <p:nvPicPr>
          <p:cNvPr id="5" name="Picture 4">
            <a:extLst>
              <a:ext uri="{FF2B5EF4-FFF2-40B4-BE49-F238E27FC236}">
                <a16:creationId xmlns:a16="http://schemas.microsoft.com/office/drawing/2014/main" id="{9D7E9702-1F09-224C-E1CF-38AFB257B93B}"/>
              </a:ext>
            </a:extLst>
          </p:cNvPr>
          <p:cNvPicPr>
            <a:picLocks noChangeAspect="1"/>
          </p:cNvPicPr>
          <p:nvPr/>
        </p:nvPicPr>
        <p:blipFill>
          <a:blip r:embed="rId4"/>
          <a:stretch>
            <a:fillRect/>
          </a:stretch>
        </p:blipFill>
        <p:spPr>
          <a:xfrm>
            <a:off x="1583160" y="126167"/>
            <a:ext cx="4629104" cy="6181690"/>
          </a:xfrm>
          <a:prstGeom prst="rect">
            <a:avLst/>
          </a:prstGeom>
        </p:spPr>
      </p:pic>
    </p:spTree>
    <p:extLst>
      <p:ext uri="{BB962C8B-B14F-4D97-AF65-F5344CB8AC3E}">
        <p14:creationId xmlns:p14="http://schemas.microsoft.com/office/powerpoint/2010/main" val="1768181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1A181-03CF-A743-CDD8-88A6EBC8A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703DA-FD79-47B8-3B2B-0B42AB32D6DA}"/>
              </a:ext>
            </a:extLst>
          </p:cNvPr>
          <p:cNvSpPr>
            <a:spLocks noGrp="1"/>
          </p:cNvSpPr>
          <p:nvPr>
            <p:ph type="title"/>
          </p:nvPr>
        </p:nvSpPr>
        <p:spPr>
          <a:xfrm>
            <a:off x="2144528" y="2847924"/>
            <a:ext cx="8602916" cy="934949"/>
          </a:xfrm>
        </p:spPr>
        <p:txBody>
          <a:bodyPr/>
          <a:lstStyle/>
          <a:p>
            <a:r>
              <a:rPr lang="en-US" dirty="0"/>
              <a:t>Geri </a:t>
            </a:r>
            <a:r>
              <a:rPr lang="en-US" dirty="0" err="1"/>
              <a:t>pavyzd</a:t>
            </a:r>
            <a:r>
              <a:rPr lang="lt-LT" dirty="0" err="1"/>
              <a:t>žiai</a:t>
            </a:r>
            <a:endParaRPr lang="x-none" dirty="0"/>
          </a:p>
        </p:txBody>
      </p:sp>
    </p:spTree>
    <p:extLst>
      <p:ext uri="{BB962C8B-B14F-4D97-AF65-F5344CB8AC3E}">
        <p14:creationId xmlns:p14="http://schemas.microsoft.com/office/powerpoint/2010/main" val="390114639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5B6F9-CBDD-83DC-40E6-9F4195C6D53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7CAAC2-E4E7-5878-2CE1-EEFAAF7DB0E2}"/>
              </a:ext>
            </a:extLst>
          </p:cNvPr>
          <p:cNvPicPr>
            <a:picLocks noChangeAspect="1"/>
          </p:cNvPicPr>
          <p:nvPr/>
        </p:nvPicPr>
        <p:blipFill>
          <a:blip r:embed="rId3"/>
          <a:stretch>
            <a:fillRect/>
          </a:stretch>
        </p:blipFill>
        <p:spPr>
          <a:xfrm>
            <a:off x="2164273" y="68263"/>
            <a:ext cx="9052491" cy="6721475"/>
          </a:xfrm>
          <a:prstGeom prst="rect">
            <a:avLst/>
          </a:prstGeom>
          <a:noFill/>
        </p:spPr>
      </p:pic>
    </p:spTree>
    <p:extLst>
      <p:ext uri="{BB962C8B-B14F-4D97-AF65-F5344CB8AC3E}">
        <p14:creationId xmlns:p14="http://schemas.microsoft.com/office/powerpoint/2010/main" val="2774048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50288-E823-7AD2-21C9-B348CB6A361A}"/>
            </a:ext>
          </a:extLst>
        </p:cNvPr>
        <p:cNvGrpSpPr/>
        <p:nvPr/>
      </p:nvGrpSpPr>
      <p:grpSpPr>
        <a:xfrm>
          <a:off x="0" y="0"/>
          <a:ext cx="0" cy="0"/>
          <a:chOff x="0" y="0"/>
          <a:chExt cx="0" cy="0"/>
        </a:xfrm>
      </p:grpSpPr>
      <p:pic>
        <p:nvPicPr>
          <p:cNvPr id="3" name="Picture 2" descr="A street with a sign on it&#10;&#10;AI-generated content may be incorrect.">
            <a:extLst>
              <a:ext uri="{FF2B5EF4-FFF2-40B4-BE49-F238E27FC236}">
                <a16:creationId xmlns:a16="http://schemas.microsoft.com/office/drawing/2014/main" id="{DD567AB4-4EF0-0A71-70BC-D70FEB2BF03D}"/>
              </a:ext>
            </a:extLst>
          </p:cNvPr>
          <p:cNvPicPr>
            <a:picLocks noChangeAspect="1"/>
          </p:cNvPicPr>
          <p:nvPr/>
        </p:nvPicPr>
        <p:blipFill>
          <a:blip r:embed="rId3">
            <a:extLst>
              <a:ext uri="{28A0092B-C50C-407E-A947-70E740481C1C}">
                <a14:useLocalDpi xmlns:a14="http://schemas.microsoft.com/office/drawing/2010/main" val="0"/>
              </a:ext>
            </a:extLst>
          </a:blip>
          <a:srcRect t="14932" b="10068"/>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364722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412962" y="6492871"/>
            <a:ext cx="4625382" cy="365129"/>
          </a:xfrm>
        </p:spPr>
        <p:txBody>
          <a:bodyPr/>
          <a:lstStyle/>
          <a:p>
            <a:fld id="{2C9A1DEF-F8CC-264F-9A7B-89BAB9CBC5C2}" type="slidenum">
              <a:rPr lang="en-US" smtClean="0"/>
              <a:pPr/>
              <a:t>36</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r>
              <a:rPr lang="lt-LT" dirty="0"/>
              <a:t> </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237909" y="533188"/>
            <a:ext cx="3883430" cy="993486"/>
          </a:xfrm>
        </p:spPr>
        <p:txBody>
          <a:bodyPr/>
          <a:lstStyle/>
          <a:p>
            <a:r>
              <a:rPr lang="lt-LT" sz="3600" dirty="0"/>
              <a:t>Žilvinas Kačiuška</a:t>
            </a:r>
            <a:br>
              <a:rPr lang="en-US" sz="4000" dirty="0"/>
            </a:br>
            <a:r>
              <a:rPr lang="en-US" sz="4000" dirty="0"/>
              <a:t> </a:t>
            </a:r>
            <a:r>
              <a:rPr lang="en-US" sz="1800" dirty="0"/>
              <a:t>Komunikacijos specialistas</a:t>
            </a:r>
            <a:endParaRPr lang="x-none" sz="1800" dirty="0"/>
          </a:p>
        </p:txBody>
      </p:sp>
      <p:sp>
        <p:nvSpPr>
          <p:cNvPr id="4" name="Text Placeholder 5">
            <a:extLst>
              <a:ext uri="{FF2B5EF4-FFF2-40B4-BE49-F238E27FC236}">
                <a16:creationId xmlns:a16="http://schemas.microsoft.com/office/drawing/2014/main" id="{F798D81B-F0EB-4556-CFAD-8237DEC5174C}"/>
              </a:ext>
            </a:extLst>
          </p:cNvPr>
          <p:cNvSpPr txBox="1">
            <a:spLocks/>
          </p:cNvSpPr>
          <p:nvPr/>
        </p:nvSpPr>
        <p:spPr>
          <a:xfrm>
            <a:off x="1657783" y="2521825"/>
            <a:ext cx="3237308" cy="60705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t>Tel. Nr. </a:t>
            </a:r>
            <a:r>
              <a:rPr lang="en-US" sz="1800" b="1" dirty="0"/>
              <a:t>(</a:t>
            </a:r>
            <a:r>
              <a:rPr lang="lt-LT" sz="1800" b="1" dirty="0"/>
              <a:t>+370) 6 826 5982 </a:t>
            </a:r>
          </a:p>
        </p:txBody>
      </p:sp>
      <p:pic>
        <p:nvPicPr>
          <p:cNvPr id="10" name="Picture 9">
            <a:extLst>
              <a:ext uri="{FF2B5EF4-FFF2-40B4-BE49-F238E27FC236}">
                <a16:creationId xmlns:a16="http://schemas.microsoft.com/office/drawing/2014/main" id="{5AB38267-313D-3EAD-B2D2-F38BC461FE07}"/>
              </a:ext>
            </a:extLst>
          </p:cNvPr>
          <p:cNvPicPr>
            <a:picLocks noChangeAspect="1"/>
          </p:cNvPicPr>
          <p:nvPr/>
        </p:nvPicPr>
        <p:blipFill>
          <a:blip r:embed="rId2"/>
          <a:stretch>
            <a:fillRect/>
          </a:stretch>
        </p:blipFill>
        <p:spPr>
          <a:xfrm>
            <a:off x="1114967" y="2446402"/>
            <a:ext cx="536494" cy="524301"/>
          </a:xfrm>
          <a:prstGeom prst="rect">
            <a:avLst/>
          </a:prstGeom>
        </p:spPr>
      </p:pic>
      <p:pic>
        <p:nvPicPr>
          <p:cNvPr id="11" name="Picture 10">
            <a:extLst>
              <a:ext uri="{FF2B5EF4-FFF2-40B4-BE49-F238E27FC236}">
                <a16:creationId xmlns:a16="http://schemas.microsoft.com/office/drawing/2014/main" id="{1A7A059B-1400-E4A7-3A9F-831EB59C1E48}"/>
              </a:ext>
            </a:extLst>
          </p:cNvPr>
          <p:cNvPicPr>
            <a:picLocks noChangeAspect="1"/>
          </p:cNvPicPr>
          <p:nvPr/>
        </p:nvPicPr>
        <p:blipFill>
          <a:blip r:embed="rId3"/>
          <a:stretch>
            <a:fillRect/>
          </a:stretch>
        </p:blipFill>
        <p:spPr>
          <a:xfrm>
            <a:off x="1123161" y="3495004"/>
            <a:ext cx="536494" cy="524301"/>
          </a:xfrm>
          <a:prstGeom prst="rect">
            <a:avLst/>
          </a:prstGeom>
        </p:spPr>
      </p:pic>
      <p:pic>
        <p:nvPicPr>
          <p:cNvPr id="12" name="Picture 11">
            <a:extLst>
              <a:ext uri="{FF2B5EF4-FFF2-40B4-BE49-F238E27FC236}">
                <a16:creationId xmlns:a16="http://schemas.microsoft.com/office/drawing/2014/main" id="{03FB6677-F9A7-FDE9-C3B4-4A860B874C3B}"/>
              </a:ext>
            </a:extLst>
          </p:cNvPr>
          <p:cNvPicPr>
            <a:picLocks noChangeAspect="1"/>
          </p:cNvPicPr>
          <p:nvPr/>
        </p:nvPicPr>
        <p:blipFill>
          <a:blip r:embed="rId4"/>
          <a:stretch>
            <a:fillRect/>
          </a:stretch>
        </p:blipFill>
        <p:spPr>
          <a:xfrm>
            <a:off x="1111918" y="4555597"/>
            <a:ext cx="542591" cy="524301"/>
          </a:xfrm>
          <a:prstGeom prst="rect">
            <a:avLst/>
          </a:prstGeom>
        </p:spPr>
      </p:pic>
      <p:sp>
        <p:nvSpPr>
          <p:cNvPr id="13" name="Text Placeholder 5">
            <a:extLst>
              <a:ext uri="{FF2B5EF4-FFF2-40B4-BE49-F238E27FC236}">
                <a16:creationId xmlns:a16="http://schemas.microsoft.com/office/drawing/2014/main" id="{DBDBEBC3-43DF-6BF3-4F5C-16C70F18DC29}"/>
              </a:ext>
            </a:extLst>
          </p:cNvPr>
          <p:cNvSpPr txBox="1">
            <a:spLocks/>
          </p:cNvSpPr>
          <p:nvPr/>
        </p:nvSpPr>
        <p:spPr>
          <a:xfrm>
            <a:off x="1844040" y="4586438"/>
            <a:ext cx="2566048" cy="195189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800" dirty="0"/>
          </a:p>
        </p:txBody>
      </p:sp>
      <p:sp>
        <p:nvSpPr>
          <p:cNvPr id="14" name="Text Placeholder 5">
            <a:extLst>
              <a:ext uri="{FF2B5EF4-FFF2-40B4-BE49-F238E27FC236}">
                <a16:creationId xmlns:a16="http://schemas.microsoft.com/office/drawing/2014/main" id="{7575DAB4-7032-10C8-C1DE-DDEBAA27889D}"/>
              </a:ext>
            </a:extLst>
          </p:cNvPr>
          <p:cNvSpPr txBox="1">
            <a:spLocks/>
          </p:cNvSpPr>
          <p:nvPr/>
        </p:nvSpPr>
        <p:spPr>
          <a:xfrm>
            <a:off x="1669553" y="3576921"/>
            <a:ext cx="3550018" cy="36512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t>El. p</a:t>
            </a:r>
            <a:r>
              <a:rPr lang="en-US" sz="1800" b="1" dirty="0"/>
              <a:t>.</a:t>
            </a:r>
            <a:r>
              <a:rPr lang="lt-LT" sz="1800" b="1" dirty="0"/>
              <a:t> z.</a:t>
            </a:r>
            <a:r>
              <a:rPr lang="en-US" sz="1800" b="1" dirty="0"/>
              <a:t>k</a:t>
            </a:r>
            <a:r>
              <a:rPr lang="lt-LT" sz="1800" b="1" dirty="0" err="1"/>
              <a:t>aciuska</a:t>
            </a:r>
            <a:r>
              <a:rPr lang="en-US" sz="1800" b="1" dirty="0"/>
              <a:t>@cpva.lt</a:t>
            </a:r>
            <a:endParaRPr lang="lt-LT" sz="1800" dirty="0"/>
          </a:p>
        </p:txBody>
      </p:sp>
      <p:sp>
        <p:nvSpPr>
          <p:cNvPr id="17" name="Text Placeholder 5">
            <a:extLst>
              <a:ext uri="{FF2B5EF4-FFF2-40B4-BE49-F238E27FC236}">
                <a16:creationId xmlns:a16="http://schemas.microsoft.com/office/drawing/2014/main" id="{5A930295-A700-9AB5-A3D2-14D2858FACB8}"/>
              </a:ext>
            </a:extLst>
          </p:cNvPr>
          <p:cNvSpPr txBox="1">
            <a:spLocks/>
          </p:cNvSpPr>
          <p:nvPr/>
        </p:nvSpPr>
        <p:spPr>
          <a:xfrm>
            <a:off x="1669557" y="4597860"/>
            <a:ext cx="3550018" cy="36512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www.cpva.lt</a:t>
            </a:r>
            <a:endParaRPr lang="lt-LT" sz="1800" dirty="0"/>
          </a:p>
        </p:txBody>
      </p:sp>
      <p:pic>
        <p:nvPicPr>
          <p:cNvPr id="15" name="Picture Placeholder 14" descr="A person in a suit&#10;&#10;AI-generated content may be incorrect.">
            <a:extLst>
              <a:ext uri="{FF2B5EF4-FFF2-40B4-BE49-F238E27FC236}">
                <a16:creationId xmlns:a16="http://schemas.microsoft.com/office/drawing/2014/main" id="{FF710CE7-B0EC-9A50-B977-20C8790F9257}"/>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6646" r="16646"/>
          <a:stretch>
            <a:fillRect/>
          </a:stretch>
        </p:blipFill>
        <p:spPr>
          <a:xfrm>
            <a:off x="5279275" y="-1"/>
            <a:ext cx="6912726" cy="6907121"/>
          </a:xfrm>
        </p:spPr>
      </p:pic>
    </p:spTree>
    <p:extLst>
      <p:ext uri="{BB962C8B-B14F-4D97-AF65-F5344CB8AC3E}">
        <p14:creationId xmlns:p14="http://schemas.microsoft.com/office/powerpoint/2010/main" val="4273967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6286-DEB4-078E-E59C-C371D962B994}"/>
              </a:ext>
            </a:extLst>
          </p:cNvPr>
          <p:cNvSpPr>
            <a:spLocks noGrp="1"/>
          </p:cNvSpPr>
          <p:nvPr>
            <p:ph type="title"/>
          </p:nvPr>
        </p:nvSpPr>
        <p:spPr>
          <a:xfrm>
            <a:off x="3382848" y="2813303"/>
            <a:ext cx="9271065" cy="1445738"/>
          </a:xfrm>
        </p:spPr>
        <p:txBody>
          <a:bodyPr/>
          <a:lstStyle/>
          <a:p>
            <a:r>
              <a:rPr lang="en-US" sz="7200" dirty="0" err="1"/>
              <a:t>Bendraukime</a:t>
            </a:r>
            <a:endParaRPr lang="en-LT" sz="7200" dirty="0"/>
          </a:p>
        </p:txBody>
      </p:sp>
    </p:spTree>
    <p:extLst>
      <p:ext uri="{BB962C8B-B14F-4D97-AF65-F5344CB8AC3E}">
        <p14:creationId xmlns:p14="http://schemas.microsoft.com/office/powerpoint/2010/main" val="307492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442339-4C7A-CB0E-C2E0-D6F965A159BC}"/>
              </a:ext>
            </a:extLst>
          </p:cNvPr>
          <p:cNvSpPr>
            <a:spLocks noGrp="1"/>
          </p:cNvSpPr>
          <p:nvPr>
            <p:ph type="body" sz="quarter" idx="13"/>
          </p:nvPr>
        </p:nvSpPr>
        <p:spPr>
          <a:xfrm>
            <a:off x="813194" y="2068482"/>
            <a:ext cx="10808208" cy="1951892"/>
          </a:xfrm>
        </p:spPr>
        <p:txBody>
          <a:bodyPr/>
          <a:lstStyle/>
          <a:p>
            <a:pPr algn="ctr"/>
            <a:r>
              <a:rPr lang="lt-LT" dirty="0"/>
              <a:t>Visą informaciją, reikiamus dokumentus bei maketus rasite </a:t>
            </a:r>
          </a:p>
          <a:p>
            <a:pPr algn="ctr"/>
            <a:r>
              <a:rPr lang="lt-LT" b="1" u="sng" dirty="0"/>
              <a:t>www.esinvesticijos.lt </a:t>
            </a:r>
          </a:p>
          <a:p>
            <a:pPr algn="ctr"/>
            <a:r>
              <a:rPr lang="lt-LT" dirty="0"/>
              <a:t>skiltyje „</a:t>
            </a:r>
            <a:r>
              <a:rPr lang="en-US" dirty="0"/>
              <a:t>v</a:t>
            </a:r>
            <a:r>
              <a:rPr lang="lt-LT" dirty="0" err="1"/>
              <a:t>iešinimas</a:t>
            </a:r>
            <a:r>
              <a:rPr lang="lt-LT" dirty="0"/>
              <a:t>“ </a:t>
            </a:r>
            <a:endParaRPr lang="x-none" dirty="0"/>
          </a:p>
        </p:txBody>
      </p:sp>
      <p:sp>
        <p:nvSpPr>
          <p:cNvPr id="4" name="Slide Number Placeholder 3">
            <a:extLst>
              <a:ext uri="{FF2B5EF4-FFF2-40B4-BE49-F238E27FC236}">
                <a16:creationId xmlns:a16="http://schemas.microsoft.com/office/drawing/2014/main" id="{BF2A0D02-1C93-F4AA-CEAC-3CB7530E4C9B}"/>
              </a:ext>
            </a:extLst>
          </p:cNvPr>
          <p:cNvSpPr>
            <a:spLocks noGrp="1"/>
          </p:cNvSpPr>
          <p:nvPr>
            <p:ph type="sldNum" sz="quarter" idx="4"/>
          </p:nvPr>
        </p:nvSpPr>
        <p:spPr/>
        <p:txBody>
          <a:bodyPr/>
          <a:lstStyle/>
          <a:p>
            <a:fld id="{2C9A1DEF-F8CC-264F-9A7B-89BAB9CBC5C2}" type="slidenum">
              <a:rPr lang="en-US" smtClean="0"/>
              <a:pPr/>
              <a:t>3</a:t>
            </a:fld>
            <a:r>
              <a:rPr lang="en-US"/>
              <a:t>   |   Centrinė projektų valdymo agentūra</a:t>
            </a:r>
            <a:endParaRPr lang="x-none" dirty="0"/>
          </a:p>
        </p:txBody>
      </p:sp>
    </p:spTree>
    <p:extLst>
      <p:ext uri="{BB962C8B-B14F-4D97-AF65-F5344CB8AC3E}">
        <p14:creationId xmlns:p14="http://schemas.microsoft.com/office/powerpoint/2010/main" val="3259264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FEF6-45B6-F011-E2F8-82173169D8EE}"/>
              </a:ext>
            </a:extLst>
          </p:cNvPr>
          <p:cNvSpPr>
            <a:spLocks noGrp="1"/>
          </p:cNvSpPr>
          <p:nvPr>
            <p:ph type="title"/>
          </p:nvPr>
        </p:nvSpPr>
        <p:spPr>
          <a:xfrm>
            <a:off x="2933187" y="1822802"/>
            <a:ext cx="8602916" cy="934949"/>
          </a:xfrm>
        </p:spPr>
        <p:txBody>
          <a:bodyPr/>
          <a:lstStyle/>
          <a:p>
            <a:r>
              <a:rPr lang="lt-LT" dirty="0"/>
              <a:t>Projektams privalomos komunikavimo priemonės</a:t>
            </a:r>
            <a:endParaRPr lang="x-none" dirty="0"/>
          </a:p>
        </p:txBody>
      </p:sp>
    </p:spTree>
    <p:extLst>
      <p:ext uri="{BB962C8B-B14F-4D97-AF65-F5344CB8AC3E}">
        <p14:creationId xmlns:p14="http://schemas.microsoft.com/office/powerpoint/2010/main" val="3704153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442339-4C7A-CB0E-C2E0-D6F965A159BC}"/>
              </a:ext>
            </a:extLst>
          </p:cNvPr>
          <p:cNvSpPr>
            <a:spLocks noGrp="1"/>
          </p:cNvSpPr>
          <p:nvPr>
            <p:ph type="body" sz="quarter" idx="13"/>
          </p:nvPr>
        </p:nvSpPr>
        <p:spPr>
          <a:xfrm>
            <a:off x="1194317" y="1753257"/>
            <a:ext cx="10133045" cy="1951892"/>
          </a:xfrm>
        </p:spPr>
        <p:txBody>
          <a:bodyPr/>
          <a:lstStyle/>
          <a:p>
            <a:pPr algn="ctr"/>
            <a:r>
              <a:rPr lang="lt-LT" dirty="0"/>
              <a:t> Visas projekto finansavimo sutartyje numatytas atlikti viešinimo priemones reikia įgyvendinti, </a:t>
            </a:r>
            <a:r>
              <a:rPr lang="lt-LT" u="sng" dirty="0"/>
              <a:t>nes tai yra sutartinės nuostatos </a:t>
            </a:r>
            <a:r>
              <a:rPr lang="lt-LT" dirty="0"/>
              <a:t>ir jų įgyvendinimas yra privalomas</a:t>
            </a:r>
            <a:endParaRPr lang="x-none" dirty="0"/>
          </a:p>
        </p:txBody>
      </p:sp>
      <p:sp>
        <p:nvSpPr>
          <p:cNvPr id="4" name="Slide Number Placeholder 3">
            <a:extLst>
              <a:ext uri="{FF2B5EF4-FFF2-40B4-BE49-F238E27FC236}">
                <a16:creationId xmlns:a16="http://schemas.microsoft.com/office/drawing/2014/main" id="{BF2A0D02-1C93-F4AA-CEAC-3CB7530E4C9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spTree>
    <p:extLst>
      <p:ext uri="{BB962C8B-B14F-4D97-AF65-F5344CB8AC3E}">
        <p14:creationId xmlns:p14="http://schemas.microsoft.com/office/powerpoint/2010/main" val="215505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4D87BB-C0B9-2E0D-7DAB-1E3DAF3720B6}"/>
              </a:ext>
            </a:extLst>
          </p:cNvPr>
          <p:cNvSpPr>
            <a:spLocks noGrp="1"/>
          </p:cNvSpPr>
          <p:nvPr>
            <p:ph type="body" sz="quarter" idx="13"/>
          </p:nvPr>
        </p:nvSpPr>
        <p:spPr/>
        <p:txBody>
          <a:bodyPr/>
          <a:lstStyle/>
          <a:p>
            <a:pPr algn="ctr"/>
            <a:r>
              <a:rPr lang="lt-LT" sz="3600" dirty="0"/>
              <a:t>Priemonių panaudojimas</a:t>
            </a:r>
            <a:endParaRPr lang="en-LT" sz="3600"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85530" y="6492871"/>
            <a:ext cx="2928619" cy="36512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r>
              <a:rPr kumimoji="0" lang="en-US" sz="800" b="0" i="0" u="none" strike="noStrike" kern="1200" cap="none" spc="30" normalizeH="0" baseline="0" noProof="0" dirty="0">
                <a:ln>
                  <a:noFill/>
                </a:ln>
                <a:solidFill>
                  <a:srgbClr val="092E68"/>
                </a:solidFill>
                <a:effectLst/>
                <a:uLnTx/>
                <a:uFillTx/>
                <a:latin typeface="DM Sans" pitchFamily="2" charset="77"/>
                <a:ea typeface="+mn-ea"/>
                <a:cs typeface="+mn-cs"/>
              </a:rPr>
              <a:t>   |   </a:t>
            </a:r>
            <a:r>
              <a:rPr kumimoji="0" lang="en-US" sz="800" b="0" i="0" u="none" strike="noStrike" kern="1200" cap="none" spc="30" normalizeH="0" baseline="0" noProof="0" dirty="0" err="1">
                <a:ln>
                  <a:noFill/>
                </a:ln>
                <a:solidFill>
                  <a:srgbClr val="092E68"/>
                </a:solidFill>
                <a:effectLst/>
                <a:uLnTx/>
                <a:uFillTx/>
                <a:latin typeface="DM Sans" pitchFamily="2" charset="77"/>
                <a:ea typeface="+mn-ea"/>
                <a:cs typeface="+mn-cs"/>
              </a:rPr>
              <a:t>Centrinė</a:t>
            </a:r>
            <a:r>
              <a:rPr kumimoji="0" lang="en-US" sz="800" b="0" i="0" u="none" strike="noStrike" kern="1200" cap="none" spc="30" normalizeH="0" baseline="0" noProof="0" dirty="0">
                <a:ln>
                  <a:noFill/>
                </a:ln>
                <a:solidFill>
                  <a:srgbClr val="092E68"/>
                </a:solidFill>
                <a:effectLst/>
                <a:uLnTx/>
                <a:uFillTx/>
                <a:latin typeface="DM Sans" pitchFamily="2" charset="77"/>
                <a:ea typeface="+mn-ea"/>
                <a:cs typeface="+mn-cs"/>
              </a:rPr>
              <a:t> </a:t>
            </a:r>
            <a:r>
              <a:rPr kumimoji="0" lang="en-US" sz="800" b="0" i="0" u="none" strike="noStrike" kern="1200" cap="none" spc="30" normalizeH="0" baseline="0" noProof="0" dirty="0" err="1">
                <a:ln>
                  <a:noFill/>
                </a:ln>
                <a:solidFill>
                  <a:srgbClr val="092E68"/>
                </a:solidFill>
                <a:effectLst/>
                <a:uLnTx/>
                <a:uFillTx/>
                <a:latin typeface="DM Sans" pitchFamily="2" charset="77"/>
                <a:ea typeface="+mn-ea"/>
                <a:cs typeface="+mn-cs"/>
              </a:rPr>
              <a:t>projektų</a:t>
            </a:r>
            <a:r>
              <a:rPr kumimoji="0" lang="en-US" sz="800" b="0" i="0" u="none" strike="noStrike" kern="1200" cap="none" spc="30" normalizeH="0" baseline="0" noProof="0" dirty="0">
                <a:ln>
                  <a:noFill/>
                </a:ln>
                <a:solidFill>
                  <a:srgbClr val="092E68"/>
                </a:solidFill>
                <a:effectLst/>
                <a:uLnTx/>
                <a:uFillTx/>
                <a:latin typeface="DM Sans" pitchFamily="2" charset="77"/>
                <a:ea typeface="+mn-ea"/>
                <a:cs typeface="+mn-cs"/>
              </a:rPr>
              <a:t> </a:t>
            </a:r>
            <a:r>
              <a:rPr kumimoji="0" lang="en-US" sz="800" b="0" i="0" u="none" strike="noStrike" kern="1200" cap="none" spc="30" normalizeH="0" baseline="0" noProof="0" dirty="0" err="1">
                <a:ln>
                  <a:noFill/>
                </a:ln>
                <a:solidFill>
                  <a:srgbClr val="092E68"/>
                </a:solidFill>
                <a:effectLst/>
                <a:uLnTx/>
                <a:uFillTx/>
                <a:latin typeface="DM Sans" pitchFamily="2" charset="77"/>
                <a:ea typeface="+mn-ea"/>
                <a:cs typeface="+mn-cs"/>
              </a:rPr>
              <a:t>valdymo</a:t>
            </a:r>
            <a:r>
              <a:rPr kumimoji="0" lang="en-US" sz="800" b="0" i="0" u="none" strike="noStrike" kern="1200" cap="none" spc="30" normalizeH="0" baseline="0" noProof="0" dirty="0">
                <a:ln>
                  <a:noFill/>
                </a:ln>
                <a:solidFill>
                  <a:srgbClr val="092E68"/>
                </a:solidFill>
                <a:effectLst/>
                <a:uLnTx/>
                <a:uFillTx/>
                <a:latin typeface="DM Sans" pitchFamily="2" charset="77"/>
                <a:ea typeface="+mn-ea"/>
                <a:cs typeface="+mn-cs"/>
              </a:rPr>
              <a:t> </a:t>
            </a:r>
            <a:r>
              <a:rPr kumimoji="0" lang="en-US" sz="800" b="0" i="0" u="none" strike="noStrike" kern="1200" cap="none" spc="30" normalizeH="0" baseline="0" noProof="0" dirty="0" err="1">
                <a:ln>
                  <a:noFill/>
                </a:ln>
                <a:solidFill>
                  <a:srgbClr val="092E68"/>
                </a:solidFill>
                <a:effectLst/>
                <a:uLnTx/>
                <a:uFillTx/>
                <a:latin typeface="DM Sans" pitchFamily="2" charset="77"/>
                <a:ea typeface="+mn-ea"/>
                <a:cs typeface="+mn-cs"/>
              </a:rPr>
              <a:t>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sp>
        <p:nvSpPr>
          <p:cNvPr id="4" name="TextBox 3">
            <a:extLst>
              <a:ext uri="{FF2B5EF4-FFF2-40B4-BE49-F238E27FC236}">
                <a16:creationId xmlns:a16="http://schemas.microsoft.com/office/drawing/2014/main" id="{58838B38-5FA4-19B5-1EED-3655A98535BE}"/>
              </a:ext>
            </a:extLst>
          </p:cNvPr>
          <p:cNvSpPr txBox="1"/>
          <p:nvPr/>
        </p:nvSpPr>
        <p:spPr>
          <a:xfrm>
            <a:off x="6657975" y="6104965"/>
            <a:ext cx="184731" cy="369332"/>
          </a:xfrm>
          <a:prstGeom prst="rect">
            <a:avLst/>
          </a:prstGeom>
          <a:solidFill>
            <a:srgbClr val="DCDCDC"/>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srgbClr val="0A1E26"/>
              </a:solidFill>
              <a:effectLst/>
              <a:uLnTx/>
              <a:uFillTx/>
              <a:latin typeface="Arial"/>
              <a:ea typeface="+mn-ea"/>
              <a:cs typeface="+mn-cs"/>
            </a:endParaRPr>
          </a:p>
        </p:txBody>
      </p:sp>
      <p:sp>
        <p:nvSpPr>
          <p:cNvPr id="12" name="Text Placeholder 5">
            <a:extLst>
              <a:ext uri="{FF2B5EF4-FFF2-40B4-BE49-F238E27FC236}">
                <a16:creationId xmlns:a16="http://schemas.microsoft.com/office/drawing/2014/main" id="{3EC81818-C47C-4CC7-10E2-E11187E203FA}"/>
              </a:ext>
            </a:extLst>
          </p:cNvPr>
          <p:cNvSpPr>
            <a:spLocks noGrp="1"/>
          </p:cNvSpPr>
          <p:nvPr>
            <p:ph type="body" sz="quarter" idx="10"/>
          </p:nvPr>
        </p:nvSpPr>
        <p:spPr>
          <a:xfrm>
            <a:off x="595503" y="5637522"/>
            <a:ext cx="11091672" cy="365129"/>
          </a:xfrm>
        </p:spPr>
        <p:txBody>
          <a:bodyPr/>
          <a:lstStyle/>
          <a:p>
            <a:r>
              <a:rPr lang="lt-LT" sz="1100" dirty="0">
                <a:effectLst/>
                <a:latin typeface="DM Sans" pitchFamily="2" charset="-70"/>
                <a:ea typeface="Calibri" panose="020F0502020204030204" pitchFamily="34" charset="0"/>
                <a:cs typeface="Times New Roman" panose="02020603050405020304" pitchFamily="18" charset="0"/>
              </a:rPr>
              <a:t>*JPPV atveju 20 d. d. terminas taikomas nuo informacijos apie atrankos rezultatus gavimo dienos</a:t>
            </a:r>
            <a:r>
              <a:rPr lang="en-US" sz="1100" dirty="0">
                <a:effectLst/>
                <a:latin typeface="DM Sans" pitchFamily="2" charset="-70"/>
                <a:ea typeface="Calibri" panose="020F0502020204030204" pitchFamily="34" charset="0"/>
                <a:cs typeface="Times New Roman" panose="02020603050405020304" pitchFamily="18" charset="0"/>
              </a:rPr>
              <a:t>.</a:t>
            </a:r>
            <a:r>
              <a:rPr lang="lt-LT" sz="1100" dirty="0">
                <a:effectLst/>
                <a:latin typeface="DM Sans" pitchFamily="2" charset="-70"/>
                <a:ea typeface="Calibri" panose="020F050202020403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FAF9E343-B48F-CF46-D042-873378675663}"/>
              </a:ext>
            </a:extLst>
          </p:cNvPr>
          <p:cNvPicPr>
            <a:picLocks noChangeAspect="1"/>
          </p:cNvPicPr>
          <p:nvPr/>
        </p:nvPicPr>
        <p:blipFill>
          <a:blip r:embed="rId3"/>
          <a:stretch>
            <a:fillRect/>
          </a:stretch>
        </p:blipFill>
        <p:spPr>
          <a:xfrm>
            <a:off x="2394013" y="3238500"/>
            <a:ext cx="161925" cy="190500"/>
          </a:xfrm>
          <a:prstGeom prst="rect">
            <a:avLst/>
          </a:prstGeom>
        </p:spPr>
      </p:pic>
      <p:pic>
        <p:nvPicPr>
          <p:cNvPr id="6" name="Picture 5">
            <a:extLst>
              <a:ext uri="{FF2B5EF4-FFF2-40B4-BE49-F238E27FC236}">
                <a16:creationId xmlns:a16="http://schemas.microsoft.com/office/drawing/2014/main" id="{3350CDFE-1491-A83E-8BA1-3E5BA86EE5AF}"/>
              </a:ext>
            </a:extLst>
          </p:cNvPr>
          <p:cNvPicPr>
            <a:picLocks noChangeAspect="1"/>
          </p:cNvPicPr>
          <p:nvPr/>
        </p:nvPicPr>
        <p:blipFill>
          <a:blip r:embed="rId4"/>
          <a:stretch>
            <a:fillRect/>
          </a:stretch>
        </p:blipFill>
        <p:spPr>
          <a:xfrm>
            <a:off x="595503" y="1460129"/>
            <a:ext cx="11263494" cy="3942222"/>
          </a:xfrm>
          <a:prstGeom prst="rect">
            <a:avLst/>
          </a:prstGeom>
        </p:spPr>
      </p:pic>
    </p:spTree>
    <p:extLst>
      <p:ext uri="{BB962C8B-B14F-4D97-AF65-F5344CB8AC3E}">
        <p14:creationId xmlns:p14="http://schemas.microsoft.com/office/powerpoint/2010/main" val="3447175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75013" y="1771449"/>
            <a:ext cx="3903682" cy="1951892"/>
          </a:xfrm>
        </p:spPr>
        <p:txBody>
          <a:bodyPr/>
          <a:lstStyle/>
          <a:p>
            <a:r>
              <a:rPr lang="lt-LT" sz="1600" b="1" dirty="0"/>
              <a:t>„Finansuoja Europos Sąjunga</a:t>
            </a:r>
            <a:r>
              <a:rPr lang="lt-LT" sz="1600" dirty="0"/>
              <a:t>“, kai projektas 100 procentų finansuojamas 2021–2027 metų ES fondų investicijų programos lėšomis (toliau – Programa). Pvz. </a:t>
            </a:r>
            <a:r>
              <a:rPr lang="lt-LT" sz="1600" b="1" dirty="0"/>
              <a:t>100 proc. ES lėšos.</a:t>
            </a:r>
            <a:endParaRPr lang="en-US" sz="1600" b="1" dirty="0"/>
          </a:p>
        </p:txBody>
      </p:sp>
      <p:sp>
        <p:nvSpPr>
          <p:cNvPr id="5" name="Slide Number Placeholder 4">
            <a:extLst>
              <a:ext uri="{FF2B5EF4-FFF2-40B4-BE49-F238E27FC236}">
                <a16:creationId xmlns:a16="http://schemas.microsoft.com/office/drawing/2014/main" id="{C443CA30-F70B-451A-9CF9-8998447D2523}"/>
              </a:ext>
            </a:extLst>
          </p:cNvPr>
          <p:cNvSpPr>
            <a:spLocks noGrp="1"/>
          </p:cNvSpPr>
          <p:nvPr>
            <p:ph type="sldNum" sz="quarter" idx="4"/>
          </p:nvPr>
        </p:nvSpPr>
        <p:spPr>
          <a:xfrm>
            <a:off x="389832" y="6562322"/>
            <a:ext cx="2928619" cy="365129"/>
          </a:xfrm>
        </p:spPr>
        <p:txBody>
          <a:bodyPr/>
          <a:lstStyle/>
          <a:p>
            <a:fld id="{2C9A1DEF-F8CC-264F-9A7B-89BAB9CBC5C2}" type="slidenum">
              <a:rPr lang="en-US" smtClean="0"/>
              <a:pPr/>
              <a:t>7</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2" name="Text Placeholder 2">
            <a:extLst>
              <a:ext uri="{FF2B5EF4-FFF2-40B4-BE49-F238E27FC236}">
                <a16:creationId xmlns:a16="http://schemas.microsoft.com/office/drawing/2014/main" id="{DF79C363-05FC-4935-FFD2-D1CA3B8D6490}"/>
              </a:ext>
            </a:extLst>
          </p:cNvPr>
          <p:cNvSpPr>
            <a:spLocks noGrp="1"/>
          </p:cNvSpPr>
          <p:nvPr>
            <p:ph type="body" sz="quarter" idx="13"/>
          </p:nvPr>
        </p:nvSpPr>
        <p:spPr>
          <a:xfrm>
            <a:off x="1854142" y="475581"/>
            <a:ext cx="8639810" cy="744791"/>
          </a:xfrm>
        </p:spPr>
        <p:txBody>
          <a:bodyPr/>
          <a:lstStyle/>
          <a:p>
            <a:pPr algn="ctr"/>
            <a:r>
              <a:rPr lang="lt-LT" sz="3600" dirty="0"/>
              <a:t>ES emblema su teiginiu</a:t>
            </a:r>
            <a:endParaRPr lang="x-none" sz="3600" b="1" u="sng" dirty="0"/>
          </a:p>
        </p:txBody>
      </p:sp>
      <p:pic>
        <p:nvPicPr>
          <p:cNvPr id="4" name="Picture 3" descr="Text&#10;&#10;Description automatically generated with medium confidence">
            <a:extLst>
              <a:ext uri="{FF2B5EF4-FFF2-40B4-BE49-F238E27FC236}">
                <a16:creationId xmlns:a16="http://schemas.microsoft.com/office/drawing/2014/main" id="{4F9CBEBD-B52E-F48F-70A1-701BFDDDE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647" y="1656109"/>
            <a:ext cx="7172790" cy="1504816"/>
          </a:xfrm>
          <a:prstGeom prst="rect">
            <a:avLst/>
          </a:prstGeom>
        </p:spPr>
      </p:pic>
      <p:sp>
        <p:nvSpPr>
          <p:cNvPr id="10" name="Text Placeholder 5">
            <a:extLst>
              <a:ext uri="{FF2B5EF4-FFF2-40B4-BE49-F238E27FC236}">
                <a16:creationId xmlns:a16="http://schemas.microsoft.com/office/drawing/2014/main" id="{27397504-28EA-F4C2-1AF6-5266E7E39E63}"/>
              </a:ext>
            </a:extLst>
          </p:cNvPr>
          <p:cNvSpPr txBox="1">
            <a:spLocks/>
          </p:cNvSpPr>
          <p:nvPr/>
        </p:nvSpPr>
        <p:spPr>
          <a:xfrm>
            <a:off x="389832" y="3987950"/>
            <a:ext cx="3903682" cy="125950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b="1" dirty="0"/>
              <a:t>„Bendrai finansuoja Europos Sąjunga“, </a:t>
            </a:r>
            <a:r>
              <a:rPr lang="lt-LT" sz="1600" dirty="0"/>
              <a:t>kai projektas ne 100 procentų finansuojamas 2021–2027 metų ES fondų investicijų programos lėšomis. </a:t>
            </a:r>
            <a:r>
              <a:rPr lang="lt-LT" sz="1600" i="1" dirty="0"/>
              <a:t>Pvz. </a:t>
            </a:r>
            <a:r>
              <a:rPr lang="lt-LT" sz="1600" b="1" i="1" dirty="0"/>
              <a:t>60 </a:t>
            </a:r>
            <a:r>
              <a:rPr lang="lt-LT" sz="1600" b="1" i="1" dirty="0" err="1"/>
              <a:t>proc.ES</a:t>
            </a:r>
            <a:r>
              <a:rPr lang="lt-LT" sz="1600" b="1" i="1" dirty="0"/>
              <a:t>+ 30 </a:t>
            </a:r>
            <a:r>
              <a:rPr lang="lt-LT" sz="1600" b="1" i="1" dirty="0" err="1"/>
              <a:t>proc.VB</a:t>
            </a:r>
            <a:r>
              <a:rPr lang="lt-LT" sz="1600" b="1" i="1" dirty="0"/>
              <a:t> (valstybės </a:t>
            </a:r>
            <a:r>
              <a:rPr lang="lt-LT" sz="1600" b="1" i="1" dirty="0" err="1"/>
              <a:t>biuždžeto</a:t>
            </a:r>
            <a:r>
              <a:rPr lang="lt-LT" sz="1600" b="1" i="1" dirty="0"/>
              <a:t>/savivaldybės)+ 10 proc. privačios lėšos</a:t>
            </a:r>
            <a:r>
              <a:rPr lang="lt-LT" sz="1600" dirty="0"/>
              <a:t>.</a:t>
            </a:r>
          </a:p>
        </p:txBody>
      </p:sp>
      <p:pic>
        <p:nvPicPr>
          <p:cNvPr id="11" name="Picture 10" descr="Text&#10;&#10;Description automatically generated with low confidence">
            <a:extLst>
              <a:ext uri="{FF2B5EF4-FFF2-40B4-BE49-F238E27FC236}">
                <a16:creationId xmlns:a16="http://schemas.microsoft.com/office/drawing/2014/main" id="{EFBEFD58-FE2E-CDFC-12C0-E32A94D32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647" y="3865296"/>
            <a:ext cx="7172790" cy="1504818"/>
          </a:xfrm>
          <a:prstGeom prst="rect">
            <a:avLst/>
          </a:prstGeom>
        </p:spPr>
      </p:pic>
      <p:sp>
        <p:nvSpPr>
          <p:cNvPr id="7" name="Rectangle 6">
            <a:extLst>
              <a:ext uri="{FF2B5EF4-FFF2-40B4-BE49-F238E27FC236}">
                <a16:creationId xmlns:a16="http://schemas.microsoft.com/office/drawing/2014/main" id="{AA69A3E7-B3D7-6043-09C3-D0CAD0B54AB8}"/>
              </a:ext>
            </a:extLst>
          </p:cNvPr>
          <p:cNvSpPr/>
          <p:nvPr/>
        </p:nvSpPr>
        <p:spPr>
          <a:xfrm>
            <a:off x="317521" y="3641758"/>
            <a:ext cx="11713051" cy="2479124"/>
          </a:xfrm>
          <a:prstGeom prst="rect">
            <a:avLst/>
          </a:prstGeom>
          <a:noFill/>
          <a:ln w="57150">
            <a:solidFill>
              <a:srgbClr val="D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noFill/>
            </a:endParaRPr>
          </a:p>
        </p:txBody>
      </p:sp>
    </p:spTree>
    <p:extLst>
      <p:ext uri="{BB962C8B-B14F-4D97-AF65-F5344CB8AC3E}">
        <p14:creationId xmlns:p14="http://schemas.microsoft.com/office/powerpoint/2010/main" val="3500021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BF5F472-A0C7-33B2-4667-696B361E7692}"/>
              </a:ext>
            </a:extLst>
          </p:cNvPr>
          <p:cNvPicPr>
            <a:picLocks noGrp="1" noChangeAspect="1"/>
          </p:cNvPicPr>
          <p:nvPr>
            <p:ph type="pic" sz="quarter" idx="15"/>
          </p:nvPr>
        </p:nvPicPr>
        <p:blipFill>
          <a:blip r:embed="rId2"/>
          <a:srcRect l="19276" r="19276"/>
          <a:stretch>
            <a:fillRect/>
          </a:stretch>
        </p:blipFill>
        <p:spPr>
          <a:xfrm>
            <a:off x="3387630" y="1303338"/>
            <a:ext cx="2630488" cy="2125662"/>
          </a:xfrm>
          <a:prstGeom prst="rect">
            <a:avLst/>
          </a:prstGeom>
        </p:spPr>
      </p:pic>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06291" y="504314"/>
            <a:ext cx="11223653" cy="638551"/>
          </a:xfrm>
        </p:spPr>
        <p:txBody>
          <a:bodyPr/>
          <a:lstStyle/>
          <a:p>
            <a:r>
              <a:rPr lang="lt-LT" sz="3600" dirty="0"/>
              <a:t>Privalomos priemonės</a:t>
            </a:r>
            <a:endParaRPr lang="x-none" sz="3600" dirty="0"/>
          </a:p>
        </p:txBody>
      </p:sp>
      <p:sp>
        <p:nvSpPr>
          <p:cNvPr id="8" name="Text Placeholder 7">
            <a:extLst>
              <a:ext uri="{FF2B5EF4-FFF2-40B4-BE49-F238E27FC236}">
                <a16:creationId xmlns:a16="http://schemas.microsoft.com/office/drawing/2014/main" id="{306AAD26-8F9F-02F0-D480-690BC7AF833D}"/>
              </a:ext>
            </a:extLst>
          </p:cNvPr>
          <p:cNvSpPr>
            <a:spLocks noGrp="1"/>
          </p:cNvSpPr>
          <p:nvPr>
            <p:ph type="body" sz="quarter" idx="18"/>
          </p:nvPr>
        </p:nvSpPr>
        <p:spPr>
          <a:xfrm>
            <a:off x="761847" y="3402819"/>
            <a:ext cx="2370403" cy="514104"/>
          </a:xfrm>
        </p:spPr>
        <p:txBody>
          <a:bodyPr/>
          <a:lstStyle/>
          <a:p>
            <a:pPr algn="ctr"/>
            <a:r>
              <a:rPr lang="lt-LT" dirty="0"/>
              <a:t>Informacija apie projektą svetainėje (</a:t>
            </a:r>
            <a:r>
              <a:rPr lang="lt-LT" b="1" dirty="0"/>
              <a:t>jei tokia yra</a:t>
            </a:r>
            <a:r>
              <a:rPr lang="lt-LT" dirty="0"/>
              <a:t>)</a:t>
            </a:r>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a:xfrm>
            <a:off x="317256" y="6608362"/>
            <a:ext cx="2928619" cy="365129"/>
          </a:xfrm>
        </p:spPr>
        <p:txBody>
          <a:bodyPr/>
          <a:lstStyle/>
          <a:p>
            <a:fld id="{2C9A1DEF-F8CC-264F-9A7B-89BAB9CBC5C2}" type="slidenum">
              <a:rPr lang="en-US" smtClean="0"/>
              <a:pPr/>
              <a:t>8</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pic>
        <p:nvPicPr>
          <p:cNvPr id="15" name="Picture 14">
            <a:extLst>
              <a:ext uri="{FF2B5EF4-FFF2-40B4-BE49-F238E27FC236}">
                <a16:creationId xmlns:a16="http://schemas.microsoft.com/office/drawing/2014/main" id="{2BACBADF-6862-747A-0016-5FE7C8C6ECD4}"/>
              </a:ext>
            </a:extLst>
          </p:cNvPr>
          <p:cNvPicPr>
            <a:picLocks noChangeAspect="1"/>
          </p:cNvPicPr>
          <p:nvPr/>
        </p:nvPicPr>
        <p:blipFill>
          <a:blip r:embed="rId3"/>
          <a:stretch>
            <a:fillRect/>
          </a:stretch>
        </p:blipFill>
        <p:spPr>
          <a:xfrm>
            <a:off x="6173883" y="1301311"/>
            <a:ext cx="2773920" cy="2115495"/>
          </a:xfrm>
          <a:prstGeom prst="rect">
            <a:avLst/>
          </a:prstGeom>
        </p:spPr>
      </p:pic>
      <p:sp>
        <p:nvSpPr>
          <p:cNvPr id="16" name="Text Placeholder 7">
            <a:extLst>
              <a:ext uri="{FF2B5EF4-FFF2-40B4-BE49-F238E27FC236}">
                <a16:creationId xmlns:a16="http://schemas.microsoft.com/office/drawing/2014/main" id="{90A1E7EF-A94B-182E-2716-3E52E5F2F031}"/>
              </a:ext>
            </a:extLst>
          </p:cNvPr>
          <p:cNvSpPr txBox="1">
            <a:spLocks/>
          </p:cNvSpPr>
          <p:nvPr/>
        </p:nvSpPr>
        <p:spPr>
          <a:xfrm>
            <a:off x="3522433" y="3404752"/>
            <a:ext cx="2625992"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Informacija apie projektą soc. tinkluose</a:t>
            </a:r>
            <a:endParaRPr lang="x-none" dirty="0"/>
          </a:p>
        </p:txBody>
      </p:sp>
      <p:sp>
        <p:nvSpPr>
          <p:cNvPr id="17" name="Text Placeholder 7">
            <a:extLst>
              <a:ext uri="{FF2B5EF4-FFF2-40B4-BE49-F238E27FC236}">
                <a16:creationId xmlns:a16="http://schemas.microsoft.com/office/drawing/2014/main" id="{7986DAD4-B595-B9E2-299E-59BD772DC58F}"/>
              </a:ext>
            </a:extLst>
          </p:cNvPr>
          <p:cNvSpPr txBox="1">
            <a:spLocks/>
          </p:cNvSpPr>
          <p:nvPr/>
        </p:nvSpPr>
        <p:spPr>
          <a:xfrm>
            <a:off x="6427628" y="3394699"/>
            <a:ext cx="2465234"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Informacinė lentelė</a:t>
            </a:r>
          </a:p>
          <a:p>
            <a:endParaRPr lang="x-none" dirty="0"/>
          </a:p>
        </p:txBody>
      </p:sp>
      <p:pic>
        <p:nvPicPr>
          <p:cNvPr id="6" name="Picture 5">
            <a:extLst>
              <a:ext uri="{FF2B5EF4-FFF2-40B4-BE49-F238E27FC236}">
                <a16:creationId xmlns:a16="http://schemas.microsoft.com/office/drawing/2014/main" id="{F8115726-F599-3DD9-3788-91973EF84873}"/>
              </a:ext>
            </a:extLst>
          </p:cNvPr>
          <p:cNvPicPr>
            <a:picLocks noChangeAspect="1"/>
          </p:cNvPicPr>
          <p:nvPr/>
        </p:nvPicPr>
        <p:blipFill>
          <a:blip r:embed="rId4"/>
          <a:stretch>
            <a:fillRect/>
          </a:stretch>
        </p:blipFill>
        <p:spPr>
          <a:xfrm>
            <a:off x="9224490" y="1311480"/>
            <a:ext cx="2633700" cy="2127688"/>
          </a:xfrm>
          <a:prstGeom prst="rect">
            <a:avLst/>
          </a:prstGeom>
        </p:spPr>
      </p:pic>
      <p:pic>
        <p:nvPicPr>
          <p:cNvPr id="19" name="Picture 18">
            <a:extLst>
              <a:ext uri="{FF2B5EF4-FFF2-40B4-BE49-F238E27FC236}">
                <a16:creationId xmlns:a16="http://schemas.microsoft.com/office/drawing/2014/main" id="{ACFDAB68-B006-91BB-7D27-1D8035FAE532}"/>
              </a:ext>
            </a:extLst>
          </p:cNvPr>
          <p:cNvPicPr>
            <a:picLocks noChangeAspect="1"/>
          </p:cNvPicPr>
          <p:nvPr/>
        </p:nvPicPr>
        <p:blipFill>
          <a:blip r:embed="rId5"/>
          <a:stretch>
            <a:fillRect/>
          </a:stretch>
        </p:blipFill>
        <p:spPr>
          <a:xfrm>
            <a:off x="6181116" y="1311478"/>
            <a:ext cx="2773920" cy="2105328"/>
          </a:xfrm>
          <a:prstGeom prst="rect">
            <a:avLst/>
          </a:prstGeom>
        </p:spPr>
      </p:pic>
      <p:sp>
        <p:nvSpPr>
          <p:cNvPr id="20" name="Text Placeholder 7">
            <a:extLst>
              <a:ext uri="{FF2B5EF4-FFF2-40B4-BE49-F238E27FC236}">
                <a16:creationId xmlns:a16="http://schemas.microsoft.com/office/drawing/2014/main" id="{969660DA-C86E-56C1-1508-6ED0C7BD6EC8}"/>
              </a:ext>
            </a:extLst>
          </p:cNvPr>
          <p:cNvSpPr txBox="1">
            <a:spLocks/>
          </p:cNvSpPr>
          <p:nvPr/>
        </p:nvSpPr>
        <p:spPr>
          <a:xfrm>
            <a:off x="9227757" y="3404752"/>
            <a:ext cx="2465234" cy="288722"/>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Stendas</a:t>
            </a:r>
          </a:p>
          <a:p>
            <a:endParaRPr lang="x-none" dirty="0"/>
          </a:p>
        </p:txBody>
      </p:sp>
      <p:sp>
        <p:nvSpPr>
          <p:cNvPr id="30" name="Text Placeholder 7">
            <a:extLst>
              <a:ext uri="{FF2B5EF4-FFF2-40B4-BE49-F238E27FC236}">
                <a16:creationId xmlns:a16="http://schemas.microsoft.com/office/drawing/2014/main" id="{038A2CCC-5F52-331A-A623-A5AEF7C57348}"/>
              </a:ext>
            </a:extLst>
          </p:cNvPr>
          <p:cNvSpPr txBox="1">
            <a:spLocks/>
          </p:cNvSpPr>
          <p:nvPr/>
        </p:nvSpPr>
        <p:spPr>
          <a:xfrm>
            <a:off x="1715598" y="6159309"/>
            <a:ext cx="2370403" cy="514104"/>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Spausdintas arba elektroninis plakatas (ne mažiau A3)</a:t>
            </a:r>
            <a:endParaRPr lang="x-none" dirty="0"/>
          </a:p>
        </p:txBody>
      </p:sp>
      <p:sp>
        <p:nvSpPr>
          <p:cNvPr id="31" name="Text Placeholder 7">
            <a:extLst>
              <a:ext uri="{FF2B5EF4-FFF2-40B4-BE49-F238E27FC236}">
                <a16:creationId xmlns:a16="http://schemas.microsoft.com/office/drawing/2014/main" id="{955CF188-D40A-0C87-9386-9A94729126A9}"/>
              </a:ext>
            </a:extLst>
          </p:cNvPr>
          <p:cNvSpPr txBox="1">
            <a:spLocks/>
          </p:cNvSpPr>
          <p:nvPr/>
        </p:nvSpPr>
        <p:spPr>
          <a:xfrm>
            <a:off x="8006196" y="6133494"/>
            <a:ext cx="2370403" cy="514104"/>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Kitos informavimo priemonės, jei  numatyta PFSA ar sutartyje</a:t>
            </a:r>
            <a:endParaRPr lang="x-none" dirty="0"/>
          </a:p>
        </p:txBody>
      </p:sp>
      <p:pic>
        <p:nvPicPr>
          <p:cNvPr id="38" name="Picture 37">
            <a:extLst>
              <a:ext uri="{FF2B5EF4-FFF2-40B4-BE49-F238E27FC236}">
                <a16:creationId xmlns:a16="http://schemas.microsoft.com/office/drawing/2014/main" id="{A9B4106F-4D26-0D59-3F19-6ABABD6B663F}"/>
              </a:ext>
            </a:extLst>
          </p:cNvPr>
          <p:cNvPicPr>
            <a:picLocks noChangeAspect="1"/>
          </p:cNvPicPr>
          <p:nvPr/>
        </p:nvPicPr>
        <p:blipFill>
          <a:blip r:embed="rId6"/>
          <a:stretch>
            <a:fillRect/>
          </a:stretch>
        </p:blipFill>
        <p:spPr>
          <a:xfrm>
            <a:off x="8282556" y="3858230"/>
            <a:ext cx="1628768" cy="2160107"/>
          </a:xfrm>
          <a:prstGeom prst="rect">
            <a:avLst/>
          </a:prstGeom>
        </p:spPr>
      </p:pic>
      <p:pic>
        <p:nvPicPr>
          <p:cNvPr id="46" name="Picture Placeholder 45">
            <a:extLst>
              <a:ext uri="{FF2B5EF4-FFF2-40B4-BE49-F238E27FC236}">
                <a16:creationId xmlns:a16="http://schemas.microsoft.com/office/drawing/2014/main" id="{6E804735-1A75-3AB0-3AFA-B315C37B1B43}"/>
              </a:ext>
            </a:extLst>
          </p:cNvPr>
          <p:cNvPicPr>
            <a:picLocks noGrp="1" noChangeAspect="1"/>
          </p:cNvPicPr>
          <p:nvPr>
            <p:ph type="pic" sz="quarter" idx="12"/>
          </p:nvPr>
        </p:nvPicPr>
        <p:blipFill rotWithShape="1">
          <a:blip r:embed="rId7"/>
          <a:srcRect t="5213" b="5213"/>
          <a:stretch/>
        </p:blipFill>
        <p:spPr>
          <a:xfrm>
            <a:off x="540756" y="1318153"/>
            <a:ext cx="2547688" cy="2141573"/>
          </a:xfrm>
        </p:spPr>
      </p:pic>
      <p:sp>
        <p:nvSpPr>
          <p:cNvPr id="47" name="Text Placeholder 7">
            <a:extLst>
              <a:ext uri="{FF2B5EF4-FFF2-40B4-BE49-F238E27FC236}">
                <a16:creationId xmlns:a16="http://schemas.microsoft.com/office/drawing/2014/main" id="{2A896407-E847-A548-2EA1-36AAEBDB89E4}"/>
              </a:ext>
            </a:extLst>
          </p:cNvPr>
          <p:cNvSpPr txBox="1">
            <a:spLocks/>
          </p:cNvSpPr>
          <p:nvPr/>
        </p:nvSpPr>
        <p:spPr>
          <a:xfrm>
            <a:off x="4276326" y="6172011"/>
            <a:ext cx="3132306" cy="514104"/>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0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Informacija apie projektą kitoje komunikacinėje medžiagoje ir dokumentuose</a:t>
            </a:r>
            <a:endParaRPr lang="x-none" dirty="0"/>
          </a:p>
        </p:txBody>
      </p:sp>
      <p:pic>
        <p:nvPicPr>
          <p:cNvPr id="51" name="Picture 50">
            <a:extLst>
              <a:ext uri="{FF2B5EF4-FFF2-40B4-BE49-F238E27FC236}">
                <a16:creationId xmlns:a16="http://schemas.microsoft.com/office/drawing/2014/main" id="{7F374C21-3E8F-634A-FF32-0DB2806432B2}"/>
              </a:ext>
            </a:extLst>
          </p:cNvPr>
          <p:cNvPicPr>
            <a:picLocks noChangeAspect="1"/>
          </p:cNvPicPr>
          <p:nvPr/>
        </p:nvPicPr>
        <p:blipFill>
          <a:blip r:embed="rId8"/>
          <a:stretch>
            <a:fillRect/>
          </a:stretch>
        </p:blipFill>
        <p:spPr>
          <a:xfrm>
            <a:off x="5030281" y="3894527"/>
            <a:ext cx="1624395" cy="2264782"/>
          </a:xfrm>
          <a:prstGeom prst="rect">
            <a:avLst/>
          </a:prstGeom>
        </p:spPr>
      </p:pic>
      <p:pic>
        <p:nvPicPr>
          <p:cNvPr id="10" name="Picture 9">
            <a:extLst>
              <a:ext uri="{FF2B5EF4-FFF2-40B4-BE49-F238E27FC236}">
                <a16:creationId xmlns:a16="http://schemas.microsoft.com/office/drawing/2014/main" id="{E4C56B3A-06C7-9038-216D-C23021141472}"/>
              </a:ext>
            </a:extLst>
          </p:cNvPr>
          <p:cNvPicPr>
            <a:picLocks noChangeAspect="1"/>
          </p:cNvPicPr>
          <p:nvPr/>
        </p:nvPicPr>
        <p:blipFill>
          <a:blip r:embed="rId9"/>
          <a:stretch>
            <a:fillRect/>
          </a:stretch>
        </p:blipFill>
        <p:spPr>
          <a:xfrm>
            <a:off x="9231723" y="1325094"/>
            <a:ext cx="2626467" cy="2127689"/>
          </a:xfrm>
          <a:prstGeom prst="rect">
            <a:avLst/>
          </a:prstGeom>
        </p:spPr>
      </p:pic>
      <p:pic>
        <p:nvPicPr>
          <p:cNvPr id="25" name="Picture 24">
            <a:extLst>
              <a:ext uri="{FF2B5EF4-FFF2-40B4-BE49-F238E27FC236}">
                <a16:creationId xmlns:a16="http://schemas.microsoft.com/office/drawing/2014/main" id="{4EF628CC-31F2-D7B5-3D2C-BACC6C21A2EB}"/>
              </a:ext>
            </a:extLst>
          </p:cNvPr>
          <p:cNvPicPr>
            <a:picLocks noChangeAspect="1"/>
          </p:cNvPicPr>
          <p:nvPr/>
        </p:nvPicPr>
        <p:blipFill>
          <a:blip r:embed="rId10"/>
          <a:stretch>
            <a:fillRect/>
          </a:stretch>
        </p:blipFill>
        <p:spPr>
          <a:xfrm>
            <a:off x="2033050" y="3858230"/>
            <a:ext cx="1683394" cy="2342654"/>
          </a:xfrm>
          <a:prstGeom prst="rect">
            <a:avLst/>
          </a:prstGeom>
        </p:spPr>
      </p:pic>
    </p:spTree>
    <p:extLst>
      <p:ext uri="{BB962C8B-B14F-4D97-AF65-F5344CB8AC3E}">
        <p14:creationId xmlns:p14="http://schemas.microsoft.com/office/powerpoint/2010/main" val="1330772936"/>
      </p:ext>
    </p:extLst>
  </p:cSld>
  <p:clrMapOvr>
    <a:masterClrMapping/>
  </p:clrMapOvr>
</p:sld>
</file>

<file path=ppt/theme/theme1.xml><?xml version="1.0" encoding="utf-8"?>
<a:theme xmlns:a="http://schemas.openxmlformats.org/drawingml/2006/main" name="Baltas">
  <a:themeElements>
    <a:clrScheme name="Custom 5">
      <a:dk1>
        <a:srgbClr val="0A1E26"/>
      </a:dk1>
      <a:lt1>
        <a:srgbClr val="FFFFFF"/>
      </a:lt1>
      <a:dk2>
        <a:srgbClr val="01343B"/>
      </a:dk2>
      <a:lt2>
        <a:srgbClr val="E7E6E6"/>
      </a:lt2>
      <a:accent1>
        <a:srgbClr val="092D67"/>
      </a:accent1>
      <a:accent2>
        <a:srgbClr val="F0B016"/>
      </a:accent2>
      <a:accent3>
        <a:srgbClr val="4249DF"/>
      </a:accent3>
      <a:accent4>
        <a:srgbClr val="F25901"/>
      </a:accent4>
      <a:accent5>
        <a:srgbClr val="C5DEFF"/>
      </a:accent5>
      <a:accent6>
        <a:srgbClr val="BEBFBE"/>
      </a:accent6>
      <a:hlink>
        <a:srgbClr val="01333B"/>
      </a:hlink>
      <a:folHlink>
        <a:srgbClr val="01333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CA117F497E3D419E774FDF9F1CDC63" ma:contentTypeVersion="13" ma:contentTypeDescription="Loo uus dokument" ma:contentTypeScope="" ma:versionID="a86f2cab321af8071e3134fd60001d91">
  <xsd:schema xmlns:xsd="http://www.w3.org/2001/XMLSchema" xmlns:xs="http://www.w3.org/2001/XMLSchema" xmlns:p="http://schemas.microsoft.com/office/2006/metadata/properties" xmlns:ns3="dcde8227-80a3-4b03-a3a8-b41e8091f289" xmlns:ns4="3b88fb86-4b02-47b7-a458-9600e072c17f" targetNamespace="http://schemas.microsoft.com/office/2006/metadata/properties" ma:root="true" ma:fieldsID="3a452bd9588c6af76c7c01cd3dd8ce49" ns3:_="" ns4:_="">
    <xsd:import namespace="dcde8227-80a3-4b03-a3a8-b41e8091f289"/>
    <xsd:import namespace="3b88fb86-4b02-47b7-a458-9600e072c1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e8227-80a3-4b03-a3a8-b41e8091f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88fb86-4b02-47b7-a458-9600e072c17f" elementFormDefault="qualified">
    <xsd:import namespace="http://schemas.microsoft.com/office/2006/documentManagement/types"/>
    <xsd:import namespace="http://schemas.microsoft.com/office/infopath/2007/PartnerControls"/>
    <xsd:element name="SharedWithUsers" ma:index="10"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Ühiskasutusse andmise üksikasjad" ma:internalName="SharedWithDetails" ma:readOnly="true">
      <xsd:simpleType>
        <xsd:restriction base="dms:Note">
          <xsd:maxLength value="255"/>
        </xsd:restriction>
      </xsd:simpleType>
    </xsd:element>
    <xsd:element name="SharingHintHash" ma:index="12" nillable="true" ma:displayName="Vihjeräsi jagami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4A226F-B264-4FBE-A831-F6935852D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de8227-80a3-4b03-a3a8-b41e8091f289"/>
    <ds:schemaRef ds:uri="3b88fb86-4b02-47b7-a458-9600e072c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C65DB8-9424-481C-B684-ABCFB492830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B091383-DBC4-43CD-A617-0C35E2BEE3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16149</TotalTime>
  <Words>3584</Words>
  <Application>Microsoft Office PowerPoint</Application>
  <PresentationFormat>Widescreen</PresentationFormat>
  <Paragraphs>312</Paragraphs>
  <Slides>38</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Calibri Light</vt:lpstr>
      <vt:lpstr>DM Sans</vt:lpstr>
      <vt:lpstr>DM Serif Display</vt:lpstr>
      <vt:lpstr>Segoe UI</vt:lpstr>
      <vt:lpstr>Times New Roman</vt:lpstr>
      <vt:lpstr>TrebuchetMS</vt:lpstr>
      <vt:lpstr>TrebuchetMS-Italic</vt:lpstr>
      <vt:lpstr>Wingdings</vt:lpstr>
      <vt:lpstr>Baltas</vt:lpstr>
      <vt:lpstr>Ką ir kaip komunikuoti apie Europos Sąjungos lėšomis finansuojamą projektą?</vt:lpstr>
      <vt:lpstr>PowerPoint Presentation</vt:lpstr>
      <vt:lpstr>PowerPoint Presentation</vt:lpstr>
      <vt:lpstr>PowerPoint Presentation</vt:lpstr>
      <vt:lpstr>Projektams privalomos komunikavimo priemonės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Papildomos komunikavimo priemonės ir kanalai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Kaip nereiktų daryti...</vt:lpstr>
      <vt:lpstr>PowerPoint Presentation</vt:lpstr>
      <vt:lpstr>PowerPoint Presentation</vt:lpstr>
      <vt:lpstr>PowerPoint Presentation</vt:lpstr>
      <vt:lpstr>PowerPoint Presentation</vt:lpstr>
      <vt:lpstr>Geri pavyzdžiai</vt:lpstr>
      <vt:lpstr>PowerPoint Presentation</vt:lpstr>
      <vt:lpstr>PowerPoint Presentation</vt:lpstr>
      <vt:lpstr>PowerPoint Presentation</vt:lpstr>
      <vt:lpstr>Bendraukime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Eerik Kohv</dc:creator>
  <cp:lastModifiedBy>Joana Iter</cp:lastModifiedBy>
  <cp:revision>282</cp:revision>
  <cp:lastPrinted>2022-03-28T13:08:07Z</cp:lastPrinted>
  <dcterms:modified xsi:type="dcterms:W3CDTF">2025-11-25T16:37:26Z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0x0101000CCA117F497E3D419E774FDF9F1CDC63</vt:lpwstr>
  </property>
</Properties>
</file>