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3" r:id="rId2"/>
    <p:sldId id="286" r:id="rId3"/>
    <p:sldId id="278" r:id="rId4"/>
    <p:sldId id="2401" r:id="rId5"/>
    <p:sldId id="2405" r:id="rId6"/>
    <p:sldId id="2404" r:id="rId7"/>
    <p:sldId id="289" r:id="rId8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74906-7CD3-498E-A068-BB1ACEBF6CA1}" type="datetimeFigureOut">
              <a:rPr lang="en-GB" smtClean="0"/>
              <a:t>27/08/2024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C3F10-3931-4B61-8AB0-7227F74479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09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53EE93-B6AF-48F7-BF35-C3831D69346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163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53EE93-B6AF-48F7-BF35-C3831D69346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0383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53EE93-B6AF-48F7-BF35-C3831D69346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44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C10BF-C167-E27D-3DB6-26D68215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20240"/>
            <a:ext cx="9144000" cy="22047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52671C-5B93-F628-1365-23ED3988CE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77360"/>
            <a:ext cx="9144000" cy="9804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374582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FE131-81C6-BB3A-B5BA-0D7B097D8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07AC6-8923-A3A9-77FC-F9A725D4F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29354-6874-625A-0EF9-CF73EBF1FE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45E85-8BAB-F39F-0329-6DD03FB35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EAFE5-FBB1-547C-DD42-8415DF81B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960738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F52A06-2E19-0B9E-E2A1-42BDA63300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185CEB-FE24-5346-AE5F-12B27D7AD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07785-0CED-498A-6A35-CCD9E5FA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9066C-9050-30DE-EF00-5F6EEA835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63353-2EF9-348F-21E6-0BFE6667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05350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044A3-616A-3E73-4974-7B02FA0E9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869441"/>
            <a:ext cx="11094720" cy="95504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417EF-A84A-33DD-94E9-D6330E0F8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905760"/>
            <a:ext cx="11094720" cy="358711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480703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869B3-9868-370A-0D57-ED72AA085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CCBE53-9B62-E142-AF3E-16AFDF1E6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9376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013D6-4E07-9149-E5E3-4355F43CC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747520"/>
            <a:ext cx="10614507" cy="99405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5ADED-0E33-5AF5-E4E5-9D40EABB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2922678"/>
            <a:ext cx="5256211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85933-F149-DDAB-3E38-8FDAE0431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3690482"/>
            <a:ext cx="5343246" cy="29673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52A2F9-727E-E05F-5325-7E35B029EF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2922678"/>
            <a:ext cx="5282097" cy="6936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7C74B1-D0CF-1E0A-C9DB-1F90B0280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90479"/>
            <a:ext cx="5369560" cy="29673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540669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9038E-EA2C-8D6C-88A3-46B96077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64744-BF54-C468-6B29-64D29696C4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0BF30-BD09-C28D-DA1B-BF64B32A73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DD8FD2-8A90-C092-3BD1-C102F914E8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B9C078-9ADE-B3DA-D0BF-65081D5AC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384F7D-05EB-EBCE-6E33-217263EEC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381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5C2AC-915A-2EED-618E-2F3D023CE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E484C1-F9FB-55CC-ECF8-24ABAA1A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5E74F8-9B6A-37F2-4C71-9C7D1D2F3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3F2B88-0670-99D4-2C0D-9659357A0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97011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6A16F6-7D25-705C-6953-0064EFE7EF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01C9D-929A-E0AC-03C5-832CD155E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6AE17C-5E42-3327-45FD-F131B0A8C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992105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1BA1D-E094-2B2D-30E1-2390AD6C8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46598-8DE8-D1FE-C610-41EE360B5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E0582-AE4B-F203-A467-577641AA9E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9CB8F-D8A9-2869-1A00-606084D3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B5F9A-913F-A68F-4F05-724255343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95FFD-3278-4CFA-16B6-F4FC2335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76535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2981-7AC8-7546-F9C7-474B2001D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t-L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967AAE-56DD-F0A8-3874-EB2D05614F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3FF2A-4F0E-CDC0-1F02-07E4CC946E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C5680-F4D8-232A-EB3E-A6AE5FAE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16E1ABD-E913-4744-85D1-A94319C462F0}" type="datetimeFigureOut">
              <a:rPr lang="lt-LT" smtClean="0"/>
              <a:t>2024-08-27</a:t>
            </a:fld>
            <a:endParaRPr lang="lt-LT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91C0F-A32A-70B1-B1C8-7ADF10036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lt-LT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1DBF6A-C308-D1FC-EA64-AAE5BE70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3ADBA9-A4E8-4A96-8488-8F22EEBF3BF8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9016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3A8386-CDBF-FE90-8A31-670D04CE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560" y="1791535"/>
            <a:ext cx="10342880" cy="836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12EAA-D800-2A96-8B1E-7A19AD56C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4560" y="2793999"/>
            <a:ext cx="10342880" cy="3698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5887E10C-CA8C-E009-3FDB-CF9BFDA3DB1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70" y="365125"/>
            <a:ext cx="3341180" cy="1187286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C3E654B-AC3E-1E4B-35AA-59AC47050E0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3174" y="491555"/>
            <a:ext cx="3718826" cy="93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7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2827-C00E-017F-BAEF-85AC44F5A5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799" y="2105991"/>
            <a:ext cx="11582401" cy="2646018"/>
          </a:xfrm>
        </p:spPr>
        <p:txBody>
          <a:bodyPr>
            <a:noAutofit/>
          </a:bodyPr>
          <a:lstStyle/>
          <a:p>
            <a:r>
              <a:rPr lang="en-US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SKAITMENIN</a:t>
            </a:r>
            <a: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ĖS KOMPETENCIJOS </a:t>
            </a:r>
            <a:r>
              <a:rPr lang="lt-LT" sz="24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PRADEDANTYSIS</a:t>
            </a:r>
            <a: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LYGMUO</a:t>
            </a:r>
            <a:b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br>
              <a:rPr lang="lt-LT" sz="2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lt-LT" sz="3600" b="1" spc="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SKAITMENINIŲ ĮRANKIŲ TAIKYMAS KASDIENĖJE VEIKLOJE</a:t>
            </a:r>
            <a:endParaRPr lang="lt-LT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DEE50C-7845-739E-24E1-AC951CA9C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86670"/>
            <a:ext cx="9144000" cy="1240394"/>
          </a:xfrm>
        </p:spPr>
        <p:txBody>
          <a:bodyPr>
            <a:noAutofit/>
          </a:bodyPr>
          <a:lstStyle/>
          <a:p>
            <a:r>
              <a:rPr lang="en-US" sz="1800" b="1" dirty="0" err="1"/>
              <a:t>Pradedantysis</a:t>
            </a:r>
            <a:r>
              <a:rPr lang="lt-LT" sz="1800" b="1" dirty="0"/>
              <a:t> </a:t>
            </a:r>
            <a:r>
              <a:rPr lang="en-US" sz="1800" b="1" dirty="0" err="1"/>
              <a:t>lygmuo</a:t>
            </a:r>
            <a:r>
              <a:rPr lang="lt-LT" sz="1800" b="1" dirty="0"/>
              <a:t>: </a:t>
            </a:r>
            <a:r>
              <a:rPr lang="lt-LT" sz="1800" dirty="0"/>
              <a:t>skaitmeninės </a:t>
            </a:r>
            <a:r>
              <a:rPr lang="lt-LT" sz="1800" dirty="0">
                <a:effectLst/>
                <a:ea typeface="Calibri" panose="020F0502020204030204" pitchFamily="34" charset="0"/>
              </a:rPr>
              <a:t>strategijos sąsajų su organizacijos tikslais svarbos supratimas; skaitmeninių įrankių baziniam bendravimui ir susirinkimų valdymui naudojimas; numatytų skaitmeninių įrankių naudojimas kasdienėje veikloje; inovacijų svarbos ir skaitmeninių permainų supratimas ir rėmimas; patogus naudojimasis pagrindinėmis technologijomis ir programine įranga, įskaitant dirbtinį intelektą (DI).</a:t>
            </a:r>
            <a:endParaRPr lang="lt-LT" sz="1800" dirty="0"/>
          </a:p>
        </p:txBody>
      </p:sp>
    </p:spTree>
    <p:extLst>
      <p:ext uri="{BB962C8B-B14F-4D97-AF65-F5344CB8AC3E}">
        <p14:creationId xmlns:p14="http://schemas.microsoft.com/office/powerpoint/2010/main" val="1007272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1873405"/>
            <a:ext cx="11094720" cy="4472531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dirty="0">
                <a:effectLst/>
                <a:ea typeface="Calibri" panose="020F0502020204030204" pitchFamily="34" charset="0"/>
              </a:rPr>
              <a:t>Programos tikslas </a:t>
            </a:r>
            <a:r>
              <a:rPr lang="lt-LT" sz="1800" dirty="0">
                <a:effectLst/>
                <a:ea typeface="Calibri" panose="020F0502020204030204" pitchFamily="34" charset="0"/>
              </a:rPr>
              <a:t>- suteikti</a:t>
            </a:r>
            <a:r>
              <a:rPr lang="lt-LT" sz="1800" spc="4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esmines</a:t>
            </a:r>
            <a:r>
              <a:rPr lang="lt-LT" sz="1800" spc="4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žinias</a:t>
            </a:r>
            <a:r>
              <a:rPr lang="lt-LT" sz="1800" spc="4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apie,</a:t>
            </a:r>
            <a:r>
              <a:rPr lang="lt-LT" sz="1800" spc="4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skaitmeninius įrankius</a:t>
            </a:r>
            <a:r>
              <a:rPr lang="lt-LT" sz="1800" spc="4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ir technologijas, kurios gali būti naudojamas kasdienėje veikloje siekiant veiklos efektyvumo.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1800" b="1" spc="-20" dirty="0">
                <a:effectLst/>
                <a:ea typeface="Calibri" panose="020F0502020204030204" pitchFamily="34" charset="0"/>
              </a:rPr>
              <a:t>Programos</a:t>
            </a:r>
            <a:r>
              <a:rPr lang="lt-LT" sz="1800" b="1" spc="15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uždaviniai</a:t>
            </a:r>
            <a:endParaRPr lang="lt-LT" sz="1800" b="1" dirty="0">
              <a:effectLst/>
              <a:ea typeface="Calibri" panose="020F0502020204030204" pitchFamily="34" charset="0"/>
            </a:endParaRPr>
          </a:p>
          <a:p>
            <a:pPr marL="342900" marR="101600" lvl="0" indent="-342900">
              <a:spcBef>
                <a:spcPts val="620"/>
              </a:spcBef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Suteikti žinių bei praplėsti specialistų ir vadovų akiratį skaitmenizavimo svarbos supratime</a:t>
            </a:r>
            <a:r>
              <a:rPr lang="en-US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103505" lvl="0" indent="-342900">
              <a:spcBef>
                <a:spcPts val="61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Supažindinti su svarbiausius skaitmeninius įrankius viešojo sektoriaus specialistams ir vadovams</a:t>
            </a:r>
            <a:r>
              <a:rPr lang="en-US" sz="1800" dirty="0"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103505" lvl="0" indent="-342900">
              <a:spcBef>
                <a:spcPts val="61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Ugdyti specialistų ir vadovų gebėjimą pritaikyti pagrindinius skaitmeninius sprendimus, siekiant gerinti darbo procesų efektyvumą, pvz. užduočių valdymas, tarpusavio komunikacijos gerinimas, DI praktinis pritaikymas veikloje</a:t>
            </a:r>
            <a:r>
              <a:rPr lang="en-US" sz="1800" dirty="0">
                <a:ea typeface="Symbol" panose="05050102010706020507" pitchFamily="18" charset="2"/>
                <a:cs typeface="Symbol" panose="05050102010706020507" pitchFamily="18" charset="2"/>
              </a:rPr>
              <a:t>;</a:t>
            </a:r>
            <a:endParaRPr lang="en-US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marR="103505" lvl="0" indent="-342900">
              <a:spcBef>
                <a:spcPts val="61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dirty="0">
                <a:effectLst/>
                <a:ea typeface="Calibri" panose="020F0502020204030204" pitchFamily="34" charset="0"/>
              </a:rPr>
              <a:t>Suteikti žinių, kokios yra didžiausios galimos kibernetinės rizikos ir jų išvengimo būdai</a:t>
            </a:r>
            <a:r>
              <a:rPr lang="en-US" sz="1800" dirty="0">
                <a:effectLst/>
                <a:ea typeface="Calibri" panose="020F0502020204030204" pitchFamily="34" charset="0"/>
              </a:rPr>
              <a:t>.</a:t>
            </a:r>
            <a:endParaRPr lang="lt-LT" sz="1800" dirty="0">
              <a:effectLst/>
              <a:ea typeface="Calibri" panose="020F0502020204030204" pitchFamily="34" charset="0"/>
            </a:endParaRPr>
          </a:p>
          <a:p>
            <a:pPr marL="342900" marR="103505" lvl="0" indent="-342900">
              <a:spcBef>
                <a:spcPts val="615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endParaRPr lang="lt-LT" sz="1800" b="1" kern="1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lt-LT" sz="1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Rekomenduojama mokymų trukmė 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nuo 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 iki 8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ak.val. e-mokymosi forma ir nuo 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 iki 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16 ak.val. kontaktinio mokymosi.</a:t>
            </a:r>
            <a:endParaRPr kumimoji="0" lang="en-US" sz="18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Trukmė gali būti nustatyta pagal užsakovo poreikius ir galimybes. O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rganizacija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yra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laisva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rinktis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trukmę,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atsižvelgiant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į tai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kaip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toliau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planuos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pirkti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dirbti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ar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kitaip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veikti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šių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dokumentų</a:t>
            </a:r>
            <a:r>
              <a:rPr kumimoji="0" 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pagrindu</a:t>
            </a:r>
            <a:r>
              <a:rPr kumimoji="0" lang="lt-LT" sz="1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103505" indent="0" algn="just">
              <a:spcAft>
                <a:spcPts val="0"/>
              </a:spcAft>
              <a:buNone/>
            </a:pPr>
            <a:endParaRPr lang="lt-LT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50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/>
              <a:t>Programos moduliai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pPr marL="140970" marR="102870" algn="just">
              <a:spcBef>
                <a:spcPts val="600"/>
              </a:spcBef>
            </a:pPr>
            <a:r>
              <a:rPr lang="lt-LT" sz="1800" b="1" dirty="0">
                <a:effectLst/>
                <a:ea typeface="Calibri" panose="020F0502020204030204" pitchFamily="34" charset="0"/>
              </a:rPr>
              <a:t>I modulis (e-mokymai). Skaitmeninių įgūdžių ir </a:t>
            </a:r>
            <a:r>
              <a:rPr lang="lt-LT" sz="1800" b="1" dirty="0" err="1">
                <a:effectLst/>
                <a:ea typeface="Calibri" panose="020F0502020204030204" pitchFamily="34" charset="0"/>
              </a:rPr>
              <a:t>skaitmenizacijos</a:t>
            </a:r>
            <a:r>
              <a:rPr lang="lt-LT" sz="1800" b="1" dirty="0">
                <a:effectLst/>
                <a:ea typeface="Calibri" panose="020F0502020204030204" pitchFamily="34" charset="0"/>
              </a:rPr>
              <a:t> pagrindai. </a:t>
            </a:r>
            <a:r>
              <a:rPr lang="lt-LT" sz="1800" dirty="0">
                <a:effectLst/>
                <a:ea typeface="Calibri" panose="020F0502020204030204" pitchFamily="34" charset="0"/>
              </a:rPr>
              <a:t>Skaitmeninės strategijos ir organizacijos tikslų sąsaja: koks mano vaidmuo? Ką </a:t>
            </a:r>
            <a:r>
              <a:rPr lang="lt-LT" sz="1800" dirty="0">
                <a:ea typeface="Calibri" panose="020F0502020204030204" pitchFamily="34" charset="0"/>
              </a:rPr>
              <a:t>turiu </a:t>
            </a:r>
            <a:r>
              <a:rPr lang="lt-LT" sz="1800" dirty="0">
                <a:effectLst/>
                <a:ea typeface="Calibri" panose="020F0502020204030204" pitchFamily="34" charset="0"/>
              </a:rPr>
              <a:t>žinoti apie šiuolaikinio viešojo sektoriaus organizacijų </a:t>
            </a:r>
            <a:r>
              <a:rPr lang="lt-LT" sz="1800" dirty="0" err="1">
                <a:effectLst/>
                <a:ea typeface="Calibri" panose="020F0502020204030204" pitchFamily="34" charset="0"/>
              </a:rPr>
              <a:t>skaitmenizacijos</a:t>
            </a:r>
            <a:r>
              <a:rPr lang="lt-LT" sz="1800" dirty="0">
                <a:effectLst/>
                <a:ea typeface="Calibri" panose="020F0502020204030204" pitchFamily="34" charset="0"/>
              </a:rPr>
              <a:t> valdymo iššūkius ir galimybes</a:t>
            </a:r>
            <a:r>
              <a:rPr lang="en-US" sz="1800" dirty="0">
                <a:ea typeface="Calibri" panose="020F0502020204030204" pitchFamily="34" charset="0"/>
              </a:rPr>
              <a:t> </a:t>
            </a:r>
            <a:r>
              <a:rPr lang="en-US" sz="1800" dirty="0" err="1">
                <a:ea typeface="Calibri" panose="020F0502020204030204" pitchFamily="34" charset="0"/>
              </a:rPr>
              <a:t>savo</a:t>
            </a:r>
            <a:r>
              <a:rPr lang="en-US" sz="1800" dirty="0">
                <a:ea typeface="Calibri" panose="020F0502020204030204" pitchFamily="34" charset="0"/>
              </a:rPr>
              <a:t> </a:t>
            </a:r>
            <a:r>
              <a:rPr lang="en-US" sz="1800" dirty="0" err="1">
                <a:ea typeface="Calibri" panose="020F0502020204030204" pitchFamily="34" charset="0"/>
              </a:rPr>
              <a:t>rol</a:t>
            </a:r>
            <a:r>
              <a:rPr lang="lt-LT" sz="1800" dirty="0" err="1">
                <a:ea typeface="Calibri" panose="020F0502020204030204" pitchFamily="34" charset="0"/>
              </a:rPr>
              <a:t>ėje</a:t>
            </a:r>
            <a:r>
              <a:rPr lang="lt-LT" sz="1800" dirty="0">
                <a:ea typeface="Calibri" panose="020F0502020204030204" pitchFamily="34" charset="0"/>
              </a:rPr>
              <a:t>? Mano asmeniniai tikslai </a:t>
            </a:r>
            <a:r>
              <a:rPr lang="en-US" sz="1800" dirty="0">
                <a:ea typeface="Calibri" panose="020F0502020204030204" pitchFamily="34" charset="0"/>
              </a:rPr>
              <a:t>ir </a:t>
            </a:r>
            <a:r>
              <a:rPr lang="lt-LT" sz="1800" dirty="0">
                <a:ea typeface="Calibri" panose="020F0502020204030204" pitchFamily="34" charset="0"/>
              </a:rPr>
              <a:t> organizacijos skaitmeninės strategijos</a:t>
            </a:r>
            <a:r>
              <a:rPr lang="en-US" sz="1800" dirty="0">
                <a:ea typeface="Calibri" panose="020F0502020204030204" pitchFamily="34" charset="0"/>
              </a:rPr>
              <a:t> </a:t>
            </a:r>
            <a:r>
              <a:rPr lang="en-US" sz="1800" dirty="0" err="1">
                <a:ea typeface="Calibri" panose="020F0502020204030204" pitchFamily="34" charset="0"/>
              </a:rPr>
              <a:t>tikslai</a:t>
            </a:r>
            <a:r>
              <a:rPr lang="en-US" sz="1800" dirty="0">
                <a:ea typeface="Calibri" panose="020F0502020204030204" pitchFamily="34" charset="0"/>
              </a:rPr>
              <a:t> ir j</a:t>
            </a:r>
            <a:r>
              <a:rPr lang="lt-LT" sz="1800" dirty="0">
                <a:ea typeface="Calibri" panose="020F0502020204030204" pitchFamily="34" charset="0"/>
              </a:rPr>
              <a:t>ų suvokimo svarba. Klaidingi įsitikinimai ir kylantys prieštaravimai apie skaitmeninį pasaulį. Esminiai skaitmeniniai įgūdžiai, reikalingi šiuolaikinėje viešojo sektoriaus organizacijoje. </a:t>
            </a:r>
          </a:p>
          <a:p>
            <a:pPr marL="140970" marR="102870" algn="just">
              <a:spcBef>
                <a:spcPts val="600"/>
              </a:spcBef>
            </a:pPr>
            <a:r>
              <a:rPr lang="lt-LT" sz="1800" b="1" dirty="0">
                <a:effectLst/>
                <a:ea typeface="Calibri" panose="020F0502020204030204" pitchFamily="34" charset="0"/>
              </a:rPr>
              <a:t>II modulis (e-mokymai). Skaitmeninių įrankių naudojimas. </a:t>
            </a:r>
            <a:r>
              <a:rPr lang="lt-LT" sz="1800" dirty="0">
                <a:effectLst/>
                <a:ea typeface="Calibri" panose="020F0502020204030204" pitchFamily="34" charset="0"/>
              </a:rPr>
              <a:t>Modulis apima skaitmeninių įrankių naudojimą bendravimui ir susirinkimų valdymui, inovacijų ir skaitmeninių permainų svarbos supratimą bei</a:t>
            </a:r>
            <a:r>
              <a:rPr lang="lt-LT" sz="1800" spc="-4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pagrindinių</a:t>
            </a:r>
            <a:r>
              <a:rPr lang="lt-LT" sz="1800" spc="-4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technologijų</a:t>
            </a:r>
            <a:r>
              <a:rPr lang="lt-LT" sz="1800" spc="-3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ir</a:t>
            </a:r>
            <a:r>
              <a:rPr lang="lt-LT" sz="1800" spc="-5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programinės</a:t>
            </a:r>
            <a:r>
              <a:rPr lang="lt-LT" sz="1800" spc="-3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įrangos,</a:t>
            </a:r>
            <a:r>
              <a:rPr lang="lt-LT" sz="1800" spc="-3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įskaitant</a:t>
            </a:r>
            <a:r>
              <a:rPr lang="lt-LT" sz="1800" spc="-4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dirbtinį</a:t>
            </a:r>
            <a:r>
              <a:rPr lang="lt-LT" sz="1800" spc="-4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intelektą</a:t>
            </a:r>
            <a:r>
              <a:rPr lang="lt-LT" sz="1800" spc="-4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(DI),</a:t>
            </a:r>
            <a:r>
              <a:rPr lang="lt-LT" sz="1800" spc="-35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>
                <a:effectLst/>
                <a:ea typeface="Calibri" panose="020F0502020204030204" pitchFamily="34" charset="0"/>
              </a:rPr>
              <a:t>naudojimą. </a:t>
            </a:r>
          </a:p>
          <a:p>
            <a:pPr marL="140970" marR="104775" algn="just">
              <a:spcBef>
                <a:spcPts val="595"/>
              </a:spcBef>
              <a:spcAft>
                <a:spcPts val="0"/>
              </a:spcAft>
            </a:pPr>
            <a:r>
              <a:rPr lang="lt-LT" sz="1800" b="1" dirty="0">
                <a:effectLst/>
                <a:ea typeface="Calibri" panose="020F0502020204030204" pitchFamily="34" charset="0"/>
              </a:rPr>
              <a:t>III modulis (</a:t>
            </a:r>
            <a:r>
              <a:rPr lang="en-US" sz="1800" b="1" dirty="0" err="1">
                <a:effectLst/>
                <a:ea typeface="Calibri" panose="020F0502020204030204" pitchFamily="34" charset="0"/>
              </a:rPr>
              <a:t>kontaktiniai</a:t>
            </a:r>
            <a:r>
              <a:rPr lang="en-US" sz="1800" b="1" dirty="0">
                <a:effectLst/>
                <a:ea typeface="Calibri" panose="020F0502020204030204" pitchFamily="34" charset="0"/>
              </a:rPr>
              <a:t> </a:t>
            </a:r>
            <a:r>
              <a:rPr lang="en-US" sz="1800" b="1" dirty="0" err="1">
                <a:effectLst/>
                <a:ea typeface="Calibri" panose="020F0502020204030204" pitchFamily="34" charset="0"/>
              </a:rPr>
              <a:t>mokymai</a:t>
            </a:r>
            <a:r>
              <a:rPr lang="lt-LT" sz="1800" b="1" dirty="0">
                <a:effectLst/>
                <a:ea typeface="Calibri" panose="020F0502020204030204" pitchFamily="34" charset="0"/>
              </a:rPr>
              <a:t>). Praktinė DI sesija. </a:t>
            </a:r>
            <a:r>
              <a:rPr lang="lt-LT" sz="1800" dirty="0">
                <a:effectLst/>
                <a:ea typeface="Calibri" panose="020F0502020204030204" pitchFamily="34" charset="0"/>
              </a:rPr>
              <a:t>Dirbtinio intelekto įrankių išbandymas su realiomis veiklos užduotimis. Tekstinių komandų (angl. „</a:t>
            </a:r>
            <a:r>
              <a:rPr lang="lt-LT" sz="1800" dirty="0" err="1">
                <a:effectLst/>
                <a:ea typeface="Calibri" panose="020F0502020204030204" pitchFamily="34" charset="0"/>
              </a:rPr>
              <a:t>Prompt</a:t>
            </a:r>
            <a:r>
              <a:rPr lang="lt-LT" sz="1800" dirty="0">
                <a:effectLst/>
                <a:ea typeface="Calibri" panose="020F0502020204030204" pitchFamily="34" charset="0"/>
              </a:rPr>
              <a:t> </a:t>
            </a:r>
            <a:r>
              <a:rPr lang="lt-LT" sz="1800" dirty="0" err="1">
                <a:effectLst/>
                <a:ea typeface="Calibri" panose="020F0502020204030204" pitchFamily="34" charset="0"/>
              </a:rPr>
              <a:t>engineering</a:t>
            </a:r>
            <a:r>
              <a:rPr lang="lt-LT" sz="1800" dirty="0">
                <a:effectLst/>
                <a:ea typeface="Calibri" panose="020F0502020204030204" pitchFamily="34" charset="0"/>
              </a:rPr>
              <a:t>“) pagrindų suteikimas.</a:t>
            </a:r>
          </a:p>
        </p:txBody>
      </p:sp>
    </p:spTree>
    <p:extLst>
      <p:ext uri="{BB962C8B-B14F-4D97-AF65-F5344CB8AC3E}">
        <p14:creationId xmlns:p14="http://schemas.microsoft.com/office/powerpoint/2010/main" val="2974296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616" y="1595121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 programos modulio turinys. Skaitmeninių įgūdžių ir </a:t>
            </a:r>
            <a:r>
              <a:rPr lang="lt-LT" sz="2800" b="1" dirty="0" err="1">
                <a:effectLst/>
                <a:ea typeface="Calibri" panose="020F0502020204030204" pitchFamily="34" charset="0"/>
              </a:rPr>
              <a:t>skaitmenizacijos</a:t>
            </a:r>
            <a:r>
              <a:rPr lang="lt-LT" sz="2800" b="1" dirty="0">
                <a:effectLst/>
                <a:ea typeface="Calibri" panose="020F0502020204030204" pitchFamily="34" charset="0"/>
              </a:rPr>
              <a:t> pagrindai. </a:t>
            </a:r>
            <a:endParaRPr lang="lt-LT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lt-LT" sz="1800" dirty="0"/>
              <a:t>Kaip skaitmeninė strategija tiesiogiai siejasi su organizacijos tikslais ir misija. Kaip </a:t>
            </a:r>
            <a:r>
              <a:rPr lang="en-US" sz="1800" dirty="0" err="1"/>
              <a:t>darbuotojo</a:t>
            </a:r>
            <a:r>
              <a:rPr lang="lt-LT" sz="1800" dirty="0"/>
              <a:t> asmeninis indėlis ir funkcijos prisideda prie organizacijos skaitmeninės transformacijos? Ką </a:t>
            </a:r>
            <a:r>
              <a:rPr lang="en-US" sz="1800" dirty="0" err="1"/>
              <a:t>darbuotojui</a:t>
            </a:r>
            <a:r>
              <a:rPr lang="lt-LT" sz="1800" dirty="0"/>
              <a:t> reiškia skaitmeniniai pokyčiai? </a:t>
            </a:r>
            <a:r>
              <a:rPr lang="en-US" sz="1800" dirty="0"/>
              <a:t>S</a:t>
            </a:r>
            <a:r>
              <a:rPr lang="lt-LT" sz="1800" dirty="0" err="1"/>
              <a:t>kaitmeninė</a:t>
            </a:r>
            <a:r>
              <a:rPr lang="lt-LT" sz="1800" dirty="0"/>
              <a:t> transformacija viešojo sektoriaus poreikiams atliepti: </a:t>
            </a:r>
            <a:r>
              <a:rPr lang="en-US" sz="1800" dirty="0" err="1"/>
              <a:t>augantis</a:t>
            </a:r>
            <a:r>
              <a:rPr lang="lt-LT" sz="1800" dirty="0"/>
              <a:t> veiklos </a:t>
            </a:r>
            <a:r>
              <a:rPr lang="lt-LT" sz="1800" dirty="0" err="1"/>
              <a:t>efektyvum</a:t>
            </a:r>
            <a:r>
              <a:rPr lang="en-US" sz="1800" dirty="0"/>
              <a:t>as</a:t>
            </a:r>
            <a:r>
              <a:rPr lang="lt-LT" sz="1800" dirty="0"/>
              <a:t> ir </a:t>
            </a:r>
            <a:r>
              <a:rPr lang="en-US" sz="1800" dirty="0"/>
              <a:t>ger</a:t>
            </a:r>
            <a:r>
              <a:rPr lang="lt-LT" sz="1800" dirty="0" err="1"/>
              <a:t>ėjanti</a:t>
            </a:r>
            <a:r>
              <a:rPr lang="lt-LT" sz="1800" dirty="0"/>
              <a:t> paslaugų kokybė. Asmeninių profesinių tikslų darna su platesniais organizacijos strateginiais siekiais. </a:t>
            </a:r>
          </a:p>
          <a:p>
            <a:r>
              <a:rPr lang="lt-LT" sz="1800" dirty="0"/>
              <a:t>Viešojo sektoriaus organizacijų </a:t>
            </a:r>
            <a:r>
              <a:rPr lang="lt-LT" sz="1800" dirty="0" err="1"/>
              <a:t>skaitmenizacijos</a:t>
            </a:r>
            <a:r>
              <a:rPr lang="lt-LT" sz="1800" dirty="0"/>
              <a:t> iššūkiai, įskaitant ribotus biudžetus, technologinius barjerus ir pokyčių valdymo aspektus. Kokios darbuotojų galimybės atsivertų per skaitmeninės transformacijos procesus, pvz. geresnį duomenų valdymą, procesų automatizavimą, ar naujų technologijų pritaikymą kasdieninėse operacijose?</a:t>
            </a:r>
          </a:p>
          <a:p>
            <a:r>
              <a:rPr lang="lt-LT" sz="1800" dirty="0"/>
              <a:t>Prieštaravimų ir dažniausiai pasitaikančių mitų  (brangu, ilgai trunka, sudėtinga) apie skaitmenizaciją viešajame sektoriuje išsklaidymas. Baimės, su kuriomis susiduria darbuotojai, įgyvendinantys skaitmeninius pokyčius. </a:t>
            </a:r>
          </a:p>
          <a:p>
            <a:r>
              <a:rPr lang="lt-LT" sz="1800" dirty="0"/>
              <a:t>Pagrindiniai įgūdžiai, reikalingi viešojo sektoriaus darbuotojams, siekiantiems sėkmingai prisitaikyti prie skaitmeninių pokyčių, efektyviau atlikti savo darbą ir prisidėti prie organizacijos modernizavimo. </a:t>
            </a:r>
          </a:p>
        </p:txBody>
      </p:sp>
    </p:spTree>
    <p:extLst>
      <p:ext uri="{BB962C8B-B14F-4D97-AF65-F5344CB8AC3E}">
        <p14:creationId xmlns:p14="http://schemas.microsoft.com/office/powerpoint/2010/main" val="3688877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II programos modulio turinys. Skaitmeninių įrankių naudojimas</a:t>
            </a:r>
            <a:endParaRPr lang="lt-LT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en-US" sz="1800" dirty="0" err="1"/>
              <a:t>Esmini</a:t>
            </a:r>
            <a:r>
              <a:rPr lang="lt-LT" sz="1800" dirty="0"/>
              <a:t>ų</a:t>
            </a:r>
            <a:r>
              <a:rPr lang="en-US" sz="1800" dirty="0"/>
              <a:t> </a:t>
            </a:r>
            <a:r>
              <a:rPr lang="en-US" sz="1800" dirty="0" err="1"/>
              <a:t>skaitmenini</a:t>
            </a:r>
            <a:r>
              <a:rPr lang="lt-LT" sz="1800" dirty="0"/>
              <a:t>ų</a:t>
            </a:r>
            <a:r>
              <a:rPr lang="en-US" sz="1800" dirty="0"/>
              <a:t> </a:t>
            </a:r>
            <a:r>
              <a:rPr lang="lt-LT" sz="1800" dirty="0"/>
              <a:t>įrankių, palengvinančių kasdieninių užduočių efektyvesnį atlikimą, naudojimas. Skaitmeninimas - pokytis iš analogo į skaitmeninį (pvz., popierius-&gt;excel), skaitmenizavimas - skaitmeninių technologijų išnaudojimas (pvz., Excel-&gt; PowerBI), skaitmeninė transformacija - naujų verčių sukūrimas pasitelkiant skaitmenines technologijas.</a:t>
            </a:r>
          </a:p>
          <a:p>
            <a:r>
              <a:rPr lang="lt-LT" sz="1800" dirty="0"/>
              <a:t>Bendradarbiavimo platformų, tokių kaip „Microsoft </a:t>
            </a:r>
            <a:r>
              <a:rPr lang="lt-LT" sz="1800" dirty="0" err="1"/>
              <a:t>Teams</a:t>
            </a:r>
            <a:r>
              <a:rPr lang="lt-LT" sz="1800" dirty="0"/>
              <a:t>“ ir kitų panaudojimas efektyvesniam komunikavimui ir susitikimų organizavimui.</a:t>
            </a:r>
          </a:p>
          <a:p>
            <a:r>
              <a:rPr lang="lt-LT" sz="1800" dirty="0"/>
              <a:t>Skaitmeninių valdymo priemonių kaip „Microsoft </a:t>
            </a:r>
            <a:r>
              <a:rPr lang="lt-LT" sz="1800" dirty="0" err="1"/>
              <a:t>Planner</a:t>
            </a:r>
            <a:r>
              <a:rPr lang="lt-LT" sz="1800" dirty="0"/>
              <a:t>“ naudojimas planavimui, stebėjimui ir užduočių ar projektų koordinavimui. Procesų automatizavimas naudojantis „Microsoft Automate“.</a:t>
            </a:r>
          </a:p>
          <a:p>
            <a:r>
              <a:rPr lang="lt-LT" sz="1800" dirty="0"/>
              <a:t>Dokumentų valdymas ir dalinimasis naudojant debesijos paslaugas, tokias kaip „</a:t>
            </a:r>
            <a:r>
              <a:rPr lang="lt-LT" sz="1800" dirty="0" err="1"/>
              <a:t>OneDrive</a:t>
            </a:r>
            <a:r>
              <a:rPr lang="lt-LT" sz="1800" dirty="0"/>
              <a:t>“, „</a:t>
            </a:r>
            <a:r>
              <a:rPr lang="lt-LT" sz="1800" dirty="0" err="1"/>
              <a:t>Sharepoint</a:t>
            </a:r>
            <a:r>
              <a:rPr lang="lt-LT" sz="1800" dirty="0"/>
              <a:t>“.</a:t>
            </a:r>
          </a:p>
          <a:p>
            <a:r>
              <a:rPr lang="lt-LT" sz="1800" dirty="0"/>
              <a:t>Pasikartojančių užduočių automatizavimas, pvz. priminimų nustatymas arba paprastų užduočių sąrašų kūrimas, siekiant taupyti laiką ir supaprastinti darbo eigą.</a:t>
            </a:r>
          </a:p>
          <a:p>
            <a:r>
              <a:rPr lang="lt-LT" sz="1800" dirty="0"/>
              <a:t>Pagrindinių dirbtinio intelekto įrankių naudojimo principai.</a:t>
            </a:r>
          </a:p>
          <a:p>
            <a:endParaRPr lang="en-GB" sz="1800" dirty="0"/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lt-LT" sz="1800" dirty="0"/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 marL="342900" indent="-342900" algn="l">
              <a:buFont typeface="+mj-lt"/>
              <a:buAutoNum type="alphaLcParenR"/>
            </a:pPr>
            <a:endParaRPr lang="lt-LT" sz="1800" i="0" u="none" strike="noStrike" baseline="0" dirty="0"/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lt-LT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794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A1819-A5F4-2BEC-FD8C-0E8C2052A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604265"/>
            <a:ext cx="11094720" cy="955040"/>
          </a:xfrm>
        </p:spPr>
        <p:txBody>
          <a:bodyPr>
            <a:noAutofit/>
          </a:bodyPr>
          <a:lstStyle/>
          <a:p>
            <a:r>
              <a:rPr lang="lt-LT" sz="2800" b="1" dirty="0">
                <a:effectLst/>
                <a:ea typeface="Calibri" panose="020F0502020204030204" pitchFamily="34" charset="0"/>
              </a:rPr>
              <a:t>III programos modulio turinys. Praktinė dirbtinio intelekto sesija</a:t>
            </a:r>
            <a:endParaRPr lang="lt-LT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920" y="2632457"/>
            <a:ext cx="11094720" cy="3948459"/>
          </a:xfrm>
        </p:spPr>
        <p:txBody>
          <a:bodyPr>
            <a:normAutofit/>
          </a:bodyPr>
          <a:lstStyle/>
          <a:p>
            <a:r>
              <a:rPr lang="lt-LT" sz="1800" dirty="0"/>
              <a:t>Naujausių technologijų kaip dirbtinio intelekto (DI) naudojimas kasdieninėse užduotyse, įskaitant automatizuotą duomenų analizę ir dokumentų apdorojimą. </a:t>
            </a:r>
            <a:r>
              <a:rPr lang="pt-BR" sz="1800" dirty="0"/>
              <a:t>Duomenų analizės ir rezultatų pateikimo form</a:t>
            </a:r>
            <a:r>
              <a:rPr lang="lt-LT" sz="1800" dirty="0"/>
              <a:t>os.</a:t>
            </a:r>
          </a:p>
          <a:p>
            <a:r>
              <a:rPr lang="lt-LT" sz="1800" dirty="0"/>
              <a:t>Dirbtinio įrankio įrankių išbandymas atliekant realias veiklos užduotis.</a:t>
            </a:r>
          </a:p>
          <a:p>
            <a:r>
              <a:rPr lang="lt-LT" sz="1800" dirty="0"/>
              <a:t>Tekstinių komandų (angl. „</a:t>
            </a:r>
            <a:r>
              <a:rPr lang="lt-LT" sz="1800" dirty="0" err="1"/>
              <a:t>Prompt</a:t>
            </a:r>
            <a:r>
              <a:rPr lang="lt-LT" sz="1800" dirty="0"/>
              <a:t> </a:t>
            </a:r>
            <a:r>
              <a:rPr lang="lt-LT" sz="1800" dirty="0" err="1"/>
              <a:t>engineering</a:t>
            </a:r>
            <a:r>
              <a:rPr lang="lt-LT" sz="1800" dirty="0"/>
              <a:t>“) pagrindai ir praktinis </a:t>
            </a:r>
            <a:r>
              <a:rPr lang="lt-LT" sz="1800" dirty="0" err="1"/>
              <a:t>įveiklinimas</a:t>
            </a:r>
            <a:r>
              <a:rPr lang="lt-LT" sz="1800" dirty="0"/>
              <a:t>.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endParaRPr lang="lt-LT" sz="1800" i="0" u="none" strike="noStrike" baseline="0" dirty="0"/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endParaRPr lang="lt-LT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469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F68E-148A-0FE4-037A-D26B93E3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175" y="1883665"/>
            <a:ext cx="11731083" cy="48892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580"/>
              </a:spcBef>
              <a:spcAft>
                <a:spcPts val="0"/>
              </a:spcAft>
              <a:buNone/>
            </a:pPr>
            <a:r>
              <a:rPr lang="lt-LT" sz="1800" b="1" spc="20" dirty="0">
                <a:effectLst/>
                <a:ea typeface="Calibri" panose="020F0502020204030204" pitchFamily="34" charset="0"/>
              </a:rPr>
              <a:t>Įgyjamos</a:t>
            </a:r>
            <a:r>
              <a:rPr lang="lt-LT" sz="1800" b="1" spc="165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20" dirty="0">
                <a:effectLst/>
                <a:ea typeface="Calibri" panose="020F0502020204030204" pitchFamily="34" charset="0"/>
              </a:rPr>
              <a:t>ir</a:t>
            </a:r>
            <a:r>
              <a:rPr lang="lt-LT" sz="1800" b="1" spc="16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20" dirty="0">
                <a:effectLst/>
                <a:ea typeface="Calibri" panose="020F0502020204030204" pitchFamily="34" charset="0"/>
              </a:rPr>
              <a:t>plėtojamos</a:t>
            </a:r>
            <a:r>
              <a:rPr lang="lt-LT" sz="1800" b="1" spc="160" dirty="0">
                <a:effectLst/>
                <a:ea typeface="Calibri" panose="020F0502020204030204" pitchFamily="34" charset="0"/>
              </a:rPr>
              <a:t> </a:t>
            </a:r>
            <a:r>
              <a:rPr lang="lt-LT" sz="1800" b="1" spc="-10" dirty="0">
                <a:effectLst/>
                <a:ea typeface="Calibri" panose="020F0502020204030204" pitchFamily="34" charset="0"/>
              </a:rPr>
              <a:t>kompetencijos:</a:t>
            </a:r>
          </a:p>
          <a:p>
            <a:pPr marL="0" indent="0" algn="just">
              <a:spcBef>
                <a:spcPts val="580"/>
              </a:spcBef>
              <a:spcAft>
                <a:spcPts val="0"/>
              </a:spcAft>
              <a:buNone/>
            </a:pPr>
            <a:endParaRPr lang="lt-LT" sz="1800" dirty="0">
              <a:effectLst/>
              <a:ea typeface="Calibri" panose="020F0502020204030204" pitchFamily="34" charset="0"/>
            </a:endParaRPr>
          </a:p>
          <a:p>
            <a:pPr marL="342900" lvl="0" indent="-342900">
              <a:spcBef>
                <a:spcPts val="620"/>
              </a:spcBef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Skaitmeninių įrankių taikymas veikloje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: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742950" marR="106680" lvl="1" indent="-285750">
              <a:lnSpc>
                <a:spcPct val="96000"/>
              </a:lnSpc>
              <a:spcBef>
                <a:spcPts val="635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10553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Supratimas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apie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skaitmenizavimo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svarbą ir jos sąsaja su padalinio / skyriaus tikslais</a:t>
            </a:r>
          </a:p>
          <a:p>
            <a:pPr marL="742950" marR="103505" lvl="1" indent="-285750">
              <a:lnSpc>
                <a:spcPct val="96000"/>
              </a:lnSpc>
              <a:spcBef>
                <a:spcPts val="645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10553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Pagrindinės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žinios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apie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tai,</a:t>
            </a:r>
            <a:r>
              <a:rPr lang="lt-LT" sz="1800" spc="-1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kaip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skaitmeniniai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įrankiai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gali</a:t>
            </a:r>
            <a:r>
              <a:rPr lang="lt-LT" sz="1800" spc="-15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pagerinti organizacijos vidinius procesus.</a:t>
            </a:r>
          </a:p>
          <a:p>
            <a:pPr marL="342900" lvl="0" indent="-342900">
              <a:spcBef>
                <a:spcPts val="580"/>
              </a:spcBef>
              <a:buSzPts val="1200"/>
              <a:buFont typeface="Symbol" panose="05050102010706020507" pitchFamily="18" charset="2"/>
              <a:buChar char=""/>
              <a:tabLst>
                <a:tab pos="597535" algn="l"/>
              </a:tabLst>
            </a:pP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Pagrindinių</a:t>
            </a:r>
            <a:r>
              <a:rPr lang="lt-LT" sz="1800" spc="-5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skaitmeninių</a:t>
            </a:r>
            <a:r>
              <a:rPr lang="lt-LT" sz="1800" spc="-55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įrankių</a:t>
            </a:r>
            <a:r>
              <a:rPr lang="lt-LT" sz="1800" spc="-6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lt-LT" sz="1800" spc="-10" dirty="0">
                <a:effectLst/>
                <a:ea typeface="Symbol" panose="05050102010706020507" pitchFamily="18" charset="2"/>
                <a:cs typeface="Symbol" panose="05050102010706020507" pitchFamily="18" charset="2"/>
              </a:rPr>
              <a:t>naudojimas:</a:t>
            </a:r>
            <a:endParaRPr lang="lt-LT" sz="1800" spc="0" dirty="0">
              <a:effectLst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742950" marR="106045" lvl="1" indent="-285750">
              <a:lnSpc>
                <a:spcPct val="97000"/>
              </a:lnSpc>
              <a:spcBef>
                <a:spcPts val="625"/>
              </a:spcBef>
              <a:spcAft>
                <a:spcPts val="0"/>
              </a:spcAft>
              <a:buSzPts val="1200"/>
              <a:buFont typeface="Courier New" panose="02070309020205020404" pitchFamily="49" charset="0"/>
              <a:buChar char="o"/>
              <a:tabLst>
                <a:tab pos="1055370" algn="l"/>
              </a:tabLst>
            </a:pPr>
            <a:r>
              <a:rPr lang="lt-LT" sz="1800" spc="0" dirty="0">
                <a:effectLst/>
                <a:ea typeface="Courier New" panose="02070309020205020404" pitchFamily="49" charset="0"/>
              </a:rPr>
              <a:t>Susipažinimas su pagrindinėmis kasdienėje veikloje naudojamomis programinėmis</a:t>
            </a:r>
            <a:r>
              <a:rPr lang="lt-LT" sz="1800" spc="200" dirty="0">
                <a:effectLst/>
                <a:ea typeface="Courier New" panose="02070309020205020404" pitchFamily="49" charset="0"/>
              </a:rPr>
              <a:t> </a:t>
            </a:r>
            <a:r>
              <a:rPr lang="lt-LT" sz="1800" spc="0" dirty="0">
                <a:effectLst/>
                <a:ea typeface="Courier New" panose="02070309020205020404" pitchFamily="49" charset="0"/>
              </a:rPr>
              <a:t>įrangomis ir technologijomis.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endParaRPr lang="lt-LT" sz="1700" kern="100" dirty="0"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966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785</Words>
  <Application>Microsoft Office PowerPoint</Application>
  <PresentationFormat>Widescreen</PresentationFormat>
  <Paragraphs>45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Courier New</vt:lpstr>
      <vt:lpstr>Symbol</vt:lpstr>
      <vt:lpstr>Times New Roman</vt:lpstr>
      <vt:lpstr>1_Office Theme</vt:lpstr>
      <vt:lpstr>SKAITMENINĖS KOMPETENCIJOS PRADEDANTYSIS LYGMUO  SKAITMENINIŲ ĮRANKIŲ TAIKYMAS KASDIENĖJE VEIKLOJE</vt:lpstr>
      <vt:lpstr>PowerPoint Presentation</vt:lpstr>
      <vt:lpstr>Programos moduliai</vt:lpstr>
      <vt:lpstr>I programos modulio turinys. Skaitmeninių įgūdžių ir skaitmenizacijos pagrindai. </vt:lpstr>
      <vt:lpstr>II programos modulio turinys. Skaitmeninių įrankių naudojimas</vt:lpstr>
      <vt:lpstr>III programos modulio turinys. Praktinė dirbtinio intelekto sesija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Mingailis Bajorinas</dc:creator>
  <cp:lastModifiedBy>Mingailis Bajorinas</cp:lastModifiedBy>
  <cp:revision>4</cp:revision>
  <dcterms:created xsi:type="dcterms:W3CDTF">2024-08-26T12:17:17Z</dcterms:created>
  <dcterms:modified xsi:type="dcterms:W3CDTF">2024-08-27T08:32:43Z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69b65-f46a-4265-b5a1-5f9adb1dee0c_Enabled">
    <vt:lpwstr>true</vt:lpwstr>
  </property>
  <property fmtid="{D5CDD505-2E9C-101B-9397-08002B2CF9AE}" pid="3" name="MSIP_Label_fc169b65-f46a-4265-b5a1-5f9adb1dee0c_SetDate">
    <vt:lpwstr>2024-08-26T12:23:51Z</vt:lpwstr>
  </property>
  <property fmtid="{D5CDD505-2E9C-101B-9397-08002B2CF9AE}" pid="4" name="MSIP_Label_fc169b65-f46a-4265-b5a1-5f9adb1dee0c_Method">
    <vt:lpwstr>Standard</vt:lpwstr>
  </property>
  <property fmtid="{D5CDD505-2E9C-101B-9397-08002B2CF9AE}" pid="5" name="MSIP_Label_fc169b65-f46a-4265-b5a1-5f9adb1dee0c_Name">
    <vt:lpwstr>defa4170-0d19-0005-0004-bc88714345d2</vt:lpwstr>
  </property>
  <property fmtid="{D5CDD505-2E9C-101B-9397-08002B2CF9AE}" pid="6" name="MSIP_Label_fc169b65-f46a-4265-b5a1-5f9adb1dee0c_SiteId">
    <vt:lpwstr>9ad8e586-ef09-4504-a3db-4f7ea34a4883</vt:lpwstr>
  </property>
  <property fmtid="{D5CDD505-2E9C-101B-9397-08002B2CF9AE}" pid="7" name="MSIP_Label_fc169b65-f46a-4265-b5a1-5f9adb1dee0c_ActionId">
    <vt:lpwstr>60e8ac24-65b4-4789-8075-1034f0a2b7c3</vt:lpwstr>
  </property>
  <property fmtid="{D5CDD505-2E9C-101B-9397-08002B2CF9AE}" pid="8" name="MSIP_Label_fc169b65-f46a-4265-b5a1-5f9adb1dee0c_ContentBits">
    <vt:lpwstr>0</vt:lpwstr>
  </property>
</Properties>
</file>