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3"/>
  </p:notesMasterIdLst>
  <p:sldIdLst>
    <p:sldId id="263" r:id="rId5"/>
    <p:sldId id="257" r:id="rId6"/>
    <p:sldId id="303" r:id="rId7"/>
    <p:sldId id="288" r:id="rId8"/>
    <p:sldId id="289" r:id="rId9"/>
    <p:sldId id="290" r:id="rId10"/>
    <p:sldId id="291" r:id="rId11"/>
    <p:sldId id="292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4" r:id="rId20"/>
    <p:sldId id="274" r:id="rId21"/>
    <p:sldId id="302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g67UJxz46QGlFMwn3rShQ4egvLT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EBF48B-5D6B-B6A2-C2D5-762477E15E8F}" name="Inesis Kiškis" initials="IK" userId="S::inesis.kiskis@am.lt::b8505d7e-4179-4caf-aaac-cf6b6ad06c21" providerId="AD"/>
  <p188:author id="{195820C9-5BC1-958F-4F13-84154C8397C6}" name="Judita Vaišnorienė" initials="JV" userId="S::judita.vaisnoriene@am.lt::bb6ae584-ce56-4877-af3f-716971753809" providerId="AD"/>
  <p188:author id="{D26EF0CA-CEA8-90F0-29FE-3B4EDB669A2D}" name="Roma Būtėnienė" initials="RB" userId="S::roma.buteniene@am.lt::9f8d9a5c-b7eb-49cf-b66d-431951c3493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32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F718E-47B6-6A0B-E488-FC488B4F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144A50-8480-9F08-F1FD-22CE854C25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1F995-F537-6866-C3D0-ED3469F9C5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CE01D3-1E00-C3C7-4C53-0016982800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5855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3187-7DA2-68BE-785F-20E0900B1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58A032-B2D1-404B-16BF-3E4EBDA84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2BAF34-93CD-9654-FF2D-B3643FBFB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633FC-A113-6538-D987-C212A8D17A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2038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2EBF8-1298-3EBA-B422-2F4C39653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67546F-FD71-31B9-9E23-F68509AE1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93A4E9-2EDF-C28E-2966-7F179EB23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82B74-AD5B-70A3-B0DA-0539795F0D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4895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705D6-C3BF-0790-DEDD-78B452656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B30C39-E38D-BABB-72D2-249638217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C4F240-5DFB-5EDF-5E28-352207C18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BC390-745F-7080-ECE6-C2A1BA6720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56540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F66B7-1D04-60FD-65A3-87EDBE749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D41FF2-E535-810B-18FB-0C7450798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EDAAE0-4942-EA1A-62C8-3360FA084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4005F-658C-1ED9-48C0-221D1E26B7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9767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0EBAA-3786-3ADF-FED7-0FCEF3614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8B808E-8183-20CA-D78D-58046EC4AB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15D2D9-4E72-D52D-BD18-C7A325E149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78D50-318D-8187-7F3E-F94E6C4B00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3911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4545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3097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tidaromoji_1">
  <p:cSld name="Atidaromoji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body" idx="1"/>
          </p:nvPr>
        </p:nvSpPr>
        <p:spPr>
          <a:xfrm>
            <a:off x="391464" y="3466322"/>
            <a:ext cx="9293712" cy="2169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body" idx="2"/>
          </p:nvPr>
        </p:nvSpPr>
        <p:spPr>
          <a:xfrm>
            <a:off x="391464" y="5961712"/>
            <a:ext cx="5598562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body" idx="3"/>
          </p:nvPr>
        </p:nvSpPr>
        <p:spPr>
          <a:xfrm>
            <a:off x="11131419" y="6055564"/>
            <a:ext cx="743763" cy="420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tidaromoji_2">
  <p:cSld name="Atidaromoji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391464" y="3466322"/>
            <a:ext cx="9293712" cy="2169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0"/>
              <a:buNone/>
              <a:defRPr sz="80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body" idx="2"/>
          </p:nvPr>
        </p:nvSpPr>
        <p:spPr>
          <a:xfrm>
            <a:off x="391464" y="5961712"/>
            <a:ext cx="5598562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6"/>
          <p:cNvSpPr txBox="1">
            <a:spLocks noGrp="1"/>
          </p:cNvSpPr>
          <p:nvPr>
            <p:ph type="body" idx="3"/>
          </p:nvPr>
        </p:nvSpPr>
        <p:spPr>
          <a:xfrm>
            <a:off x="11131419" y="6055564"/>
            <a:ext cx="743763" cy="420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tidaromoji_3">
  <p:cSld name="Atidaromoji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>
            <a:spLocks noGrp="1"/>
          </p:cNvSpPr>
          <p:nvPr>
            <p:ph type="body" idx="1"/>
          </p:nvPr>
        </p:nvSpPr>
        <p:spPr>
          <a:xfrm>
            <a:off x="391464" y="3466322"/>
            <a:ext cx="9293712" cy="2169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8000"/>
              <a:buNone/>
              <a:defRPr sz="80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body" idx="2"/>
          </p:nvPr>
        </p:nvSpPr>
        <p:spPr>
          <a:xfrm>
            <a:off x="391464" y="5961712"/>
            <a:ext cx="5598562" cy="56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3"/>
          </p:nvPr>
        </p:nvSpPr>
        <p:spPr>
          <a:xfrm>
            <a:off x="11131419" y="6055564"/>
            <a:ext cx="743763" cy="420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sz="1400">
                <a:solidFill>
                  <a:schemeClr val="accent6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2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kirtukas_2">
  <p:cSld name="Skirtukas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>
            <a:spLocks noGrp="1"/>
          </p:cNvSpPr>
          <p:nvPr>
            <p:ph type="body" idx="1"/>
          </p:nvPr>
        </p:nvSpPr>
        <p:spPr>
          <a:xfrm>
            <a:off x="391464" y="275066"/>
            <a:ext cx="1342333" cy="113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8000"/>
              <a:buNone/>
              <a:defRPr sz="8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18"/>
          <p:cNvSpPr txBox="1">
            <a:spLocks noGrp="1"/>
          </p:cNvSpPr>
          <p:nvPr>
            <p:ph type="body" idx="2"/>
          </p:nvPr>
        </p:nvSpPr>
        <p:spPr>
          <a:xfrm>
            <a:off x="391464" y="4937760"/>
            <a:ext cx="11303712" cy="1618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7" name="Google Shape;97;p18" descr="A picture containing screenshot, blue, electric blue, majorelle blu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71743" y="301625"/>
            <a:ext cx="237681" cy="81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kirtukas_3">
  <p:cSld name="Skirtukas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body" idx="1"/>
          </p:nvPr>
        </p:nvSpPr>
        <p:spPr>
          <a:xfrm>
            <a:off x="391464" y="275066"/>
            <a:ext cx="1342333" cy="113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8000"/>
              <a:buNone/>
              <a:defRPr sz="80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2"/>
          </p:nvPr>
        </p:nvSpPr>
        <p:spPr>
          <a:xfrm>
            <a:off x="391464" y="4937760"/>
            <a:ext cx="11303712" cy="1618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1" name="Google Shape;101;p19" descr="A picture containing screenshot, black, black and whit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71742" y="301625"/>
            <a:ext cx="237681" cy="819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kaidrė su ikonom_2">
  <p:cSld name="Skaidrė su ikonom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391463" y="551601"/>
            <a:ext cx="6356577" cy="57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ldNum" idx="12"/>
          </p:nvPr>
        </p:nvSpPr>
        <p:spPr>
          <a:xfrm>
            <a:off x="149472" y="211877"/>
            <a:ext cx="2743200" cy="22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05" name="Google Shape;105;p20" descr="A picture containing black, darknes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71741" y="301625"/>
            <a:ext cx="237681" cy="819151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 txBox="1">
            <a:spLocks noGrp="1"/>
          </p:cNvSpPr>
          <p:nvPr>
            <p:ph type="body" idx="2"/>
          </p:nvPr>
        </p:nvSpPr>
        <p:spPr>
          <a:xfrm>
            <a:off x="391464" y="1238720"/>
            <a:ext cx="5057246" cy="57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body" idx="3"/>
          </p:nvPr>
        </p:nvSpPr>
        <p:spPr>
          <a:xfrm>
            <a:off x="240991" y="4856503"/>
            <a:ext cx="1275294" cy="32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4"/>
          </p:nvPr>
        </p:nvSpPr>
        <p:spPr>
          <a:xfrm>
            <a:off x="240991" y="5228948"/>
            <a:ext cx="2328590" cy="144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body" idx="5"/>
          </p:nvPr>
        </p:nvSpPr>
        <p:spPr>
          <a:xfrm>
            <a:off x="3300717" y="4856503"/>
            <a:ext cx="1275294" cy="32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6"/>
          </p:nvPr>
        </p:nvSpPr>
        <p:spPr>
          <a:xfrm>
            <a:off x="3300717" y="5228948"/>
            <a:ext cx="2328590" cy="144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7"/>
          </p:nvPr>
        </p:nvSpPr>
        <p:spPr>
          <a:xfrm>
            <a:off x="6360443" y="4856503"/>
            <a:ext cx="1275294" cy="32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8"/>
          </p:nvPr>
        </p:nvSpPr>
        <p:spPr>
          <a:xfrm>
            <a:off x="6360443" y="5228948"/>
            <a:ext cx="2328590" cy="144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sz="1200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9"/>
          </p:nvPr>
        </p:nvSpPr>
        <p:spPr>
          <a:xfrm>
            <a:off x="9408594" y="4856503"/>
            <a:ext cx="1275294" cy="32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None/>
              <a:defRPr sz="20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body" idx="13"/>
          </p:nvPr>
        </p:nvSpPr>
        <p:spPr>
          <a:xfrm>
            <a:off x="9408594" y="5228948"/>
            <a:ext cx="2328590" cy="144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None/>
              <a:defRPr sz="1200">
                <a:solidFill>
                  <a:schemeClr val="l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20"/>
          <p:cNvSpPr>
            <a:spLocks noGrp="1"/>
          </p:cNvSpPr>
          <p:nvPr>
            <p:ph type="pic" idx="14"/>
          </p:nvPr>
        </p:nvSpPr>
        <p:spPr>
          <a:xfrm>
            <a:off x="241300" y="2985553"/>
            <a:ext cx="1633799" cy="1633799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20"/>
          <p:cNvSpPr>
            <a:spLocks noGrp="1"/>
          </p:cNvSpPr>
          <p:nvPr>
            <p:ph type="pic" idx="15"/>
          </p:nvPr>
        </p:nvSpPr>
        <p:spPr>
          <a:xfrm>
            <a:off x="3300717" y="2985552"/>
            <a:ext cx="1633799" cy="1633799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20"/>
          <p:cNvSpPr>
            <a:spLocks noGrp="1"/>
          </p:cNvSpPr>
          <p:nvPr>
            <p:ph type="pic" idx="16"/>
          </p:nvPr>
        </p:nvSpPr>
        <p:spPr>
          <a:xfrm>
            <a:off x="6360134" y="2985551"/>
            <a:ext cx="1633799" cy="1633799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20"/>
          <p:cNvSpPr>
            <a:spLocks noGrp="1"/>
          </p:cNvSpPr>
          <p:nvPr>
            <p:ph type="pic" idx="17"/>
          </p:nvPr>
        </p:nvSpPr>
        <p:spPr>
          <a:xfrm>
            <a:off x="9408594" y="2985551"/>
            <a:ext cx="1633799" cy="16337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kaidrė su ikonom_3">
  <p:cSld name="Skaidrė su ikon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391463" y="551601"/>
            <a:ext cx="6356577" cy="57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sldNum" idx="12"/>
          </p:nvPr>
        </p:nvSpPr>
        <p:spPr>
          <a:xfrm>
            <a:off x="149472" y="211877"/>
            <a:ext cx="2743200" cy="22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l">
              <a:spcBef>
                <a:spcPts val="0"/>
              </a:spcBef>
              <a:buNone/>
              <a:defRPr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2" name="Google Shape;122;p21" descr="A picture containing black, darknes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71741" y="301625"/>
            <a:ext cx="237681" cy="819151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>
            <a:spLocks noGrp="1"/>
          </p:cNvSpPr>
          <p:nvPr>
            <p:ph type="body" idx="2"/>
          </p:nvPr>
        </p:nvSpPr>
        <p:spPr>
          <a:xfrm>
            <a:off x="391464" y="1238720"/>
            <a:ext cx="5057246" cy="57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body" idx="3"/>
          </p:nvPr>
        </p:nvSpPr>
        <p:spPr>
          <a:xfrm>
            <a:off x="240991" y="4856503"/>
            <a:ext cx="1275294" cy="32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body" idx="4"/>
          </p:nvPr>
        </p:nvSpPr>
        <p:spPr>
          <a:xfrm>
            <a:off x="240991" y="5228948"/>
            <a:ext cx="2328590" cy="144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>
                <a:solidFill>
                  <a:schemeClr val="accent6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body" idx="5"/>
          </p:nvPr>
        </p:nvSpPr>
        <p:spPr>
          <a:xfrm>
            <a:off x="3300717" y="4856503"/>
            <a:ext cx="1275294" cy="32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body" idx="6"/>
          </p:nvPr>
        </p:nvSpPr>
        <p:spPr>
          <a:xfrm>
            <a:off x="3300717" y="5228948"/>
            <a:ext cx="2328590" cy="144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body" idx="7"/>
          </p:nvPr>
        </p:nvSpPr>
        <p:spPr>
          <a:xfrm>
            <a:off x="6360443" y="4856503"/>
            <a:ext cx="1275294" cy="32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body" idx="8"/>
          </p:nvPr>
        </p:nvSpPr>
        <p:spPr>
          <a:xfrm>
            <a:off x="6360443" y="5228948"/>
            <a:ext cx="2328590" cy="144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None/>
              <a:defRPr sz="1200">
                <a:solidFill>
                  <a:schemeClr val="accent6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9"/>
          </p:nvPr>
        </p:nvSpPr>
        <p:spPr>
          <a:xfrm>
            <a:off x="9408594" y="4856503"/>
            <a:ext cx="1275294" cy="326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000"/>
              <a:buNone/>
              <a:defRPr sz="20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3"/>
          </p:nvPr>
        </p:nvSpPr>
        <p:spPr>
          <a:xfrm>
            <a:off x="9408594" y="5228948"/>
            <a:ext cx="2328590" cy="144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"/>
              <a:buNone/>
              <a:defRPr sz="1200">
                <a:solidFill>
                  <a:schemeClr val="accent4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2" name="Google Shape;132;p21"/>
          <p:cNvSpPr>
            <a:spLocks noGrp="1"/>
          </p:cNvSpPr>
          <p:nvPr>
            <p:ph type="pic" idx="14"/>
          </p:nvPr>
        </p:nvSpPr>
        <p:spPr>
          <a:xfrm>
            <a:off x="241300" y="2985553"/>
            <a:ext cx="1633799" cy="1633799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21"/>
          <p:cNvSpPr>
            <a:spLocks noGrp="1"/>
          </p:cNvSpPr>
          <p:nvPr>
            <p:ph type="pic" idx="15"/>
          </p:nvPr>
        </p:nvSpPr>
        <p:spPr>
          <a:xfrm>
            <a:off x="3300717" y="2985552"/>
            <a:ext cx="1633799" cy="1633799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21"/>
          <p:cNvSpPr>
            <a:spLocks noGrp="1"/>
          </p:cNvSpPr>
          <p:nvPr>
            <p:ph type="pic" idx="16"/>
          </p:nvPr>
        </p:nvSpPr>
        <p:spPr>
          <a:xfrm>
            <a:off x="6360134" y="2985551"/>
            <a:ext cx="1633799" cy="1633799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Google Shape;135;p21"/>
          <p:cNvSpPr>
            <a:spLocks noGrp="1"/>
          </p:cNvSpPr>
          <p:nvPr>
            <p:ph type="pic" idx="17"/>
          </p:nvPr>
        </p:nvSpPr>
        <p:spPr>
          <a:xfrm>
            <a:off x="9408594" y="2985551"/>
            <a:ext cx="1633799" cy="163379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  <a:defRPr sz="4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91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CC1EC5-F90B-6E64-97AA-A7793162F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463" y="1888177"/>
            <a:ext cx="11169165" cy="3043052"/>
          </a:xfrm>
        </p:spPr>
        <p:txBody>
          <a:bodyPr/>
          <a:lstStyle/>
          <a:p>
            <a:pPr algn="ctr"/>
            <a:r>
              <a:rPr lang="lt-LT" sz="3600" b="1" dirty="0">
                <a:latin typeface="+mj-lt"/>
              </a:rPr>
              <a:t>REGIONINĖS PAŽANGOS PRIEMONĖS </a:t>
            </a:r>
          </a:p>
          <a:p>
            <a:pPr algn="ctr"/>
            <a:r>
              <a:rPr lang="lt-LT" sz="3600" b="1" dirty="0">
                <a:latin typeface="+mj-lt"/>
              </a:rPr>
              <a:t>NR. 02-001-06-07-03 (RE) „</a:t>
            </a:r>
            <a:r>
              <a:rPr lang="lt-LT" sz="3600" b="1" cap="all" dirty="0">
                <a:latin typeface="+mj-lt"/>
              </a:rPr>
              <a:t>Didinti geriamojo vandens tiekimo infrastruktūros saugumą</a:t>
            </a:r>
            <a:r>
              <a:rPr lang="lt-LT" sz="3600" b="1" dirty="0">
                <a:latin typeface="+mj-lt"/>
              </a:rPr>
              <a:t>“ FINANSAVIMO GAIRIŲ </a:t>
            </a:r>
            <a:r>
              <a:rPr lang="en-GB" sz="3600" b="1" dirty="0">
                <a:latin typeface="+mj-lt"/>
              </a:rPr>
              <a:t>REIKALAVIMAI</a:t>
            </a:r>
            <a:endParaRPr lang="en-GB" sz="36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E6EE62-DB1E-FD64-D09C-BF830B5877E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/>
          </a:p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78839D-7B25-288D-07FD-34CE9BABE90B}"/>
              </a:ext>
            </a:extLst>
          </p:cNvPr>
          <p:cNvSpPr txBox="1"/>
          <p:nvPr/>
        </p:nvSpPr>
        <p:spPr>
          <a:xfrm>
            <a:off x="795887" y="5700627"/>
            <a:ext cx="8674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800" noProof="0" dirty="0"/>
              <a:t>Roma Būtėnienė</a:t>
            </a:r>
          </a:p>
          <a:p>
            <a:r>
              <a:rPr lang="lt-LT" sz="1800" dirty="0"/>
              <a:t>Europos Sąjungos investicijų valdymo skyrius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65019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"/>
          <p:cNvSpPr txBox="1">
            <a:spLocks noGrp="1"/>
          </p:cNvSpPr>
          <p:nvPr>
            <p:ph type="body" idx="1"/>
          </p:nvPr>
        </p:nvSpPr>
        <p:spPr>
          <a:xfrm>
            <a:off x="391464" y="275066"/>
            <a:ext cx="9381928" cy="113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chemeClr val="dk1"/>
              </a:buClr>
            </a:pPr>
            <a:r>
              <a:rPr lang="lt-LT" sz="3600" dirty="0">
                <a:latin typeface="Arial"/>
                <a:cs typeface="Arial"/>
              </a:rPr>
              <a:t>Regioninės pažangos priemonės tikslai</a:t>
            </a:r>
            <a:endParaRPr lang="lt-LT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Google Shape;148;p2"/>
          <p:cNvSpPr txBox="1">
            <a:spLocks noGrp="1"/>
          </p:cNvSpPr>
          <p:nvPr>
            <p:ph type="body" idx="2"/>
          </p:nvPr>
        </p:nvSpPr>
        <p:spPr>
          <a:xfrm>
            <a:off x="391464" y="2291938"/>
            <a:ext cx="11303712" cy="4264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just">
              <a:spcBef>
                <a:spcPts val="0"/>
              </a:spcBef>
            </a:pPr>
            <a:r>
              <a:rPr lang="lt-LT" sz="3200" dirty="0">
                <a:latin typeface="+mn-lt"/>
              </a:rPr>
              <a:t>Priemonė</a:t>
            </a:r>
            <a:r>
              <a:rPr lang="lt-LT" sz="3200" noProof="0" dirty="0">
                <a:latin typeface="+mn-lt"/>
              </a:rPr>
              <a:t> skirta vandenviečių, gręžinių, vandens gerinimo įrenginių, vandens rezervuarų, geriamojo vandens siurblinių, valdymo centrų (t. y. dispečerinių) </a:t>
            </a:r>
            <a:r>
              <a:rPr lang="lt-LT" sz="3200" dirty="0">
                <a:latin typeface="+mn-lt"/>
              </a:rPr>
              <a:t>fizinei</a:t>
            </a:r>
            <a:r>
              <a:rPr lang="lt-LT" sz="3200" noProof="0" dirty="0">
                <a:latin typeface="+mn-lt"/>
              </a:rPr>
              <a:t> </a:t>
            </a:r>
            <a:r>
              <a:rPr lang="lt-LT" sz="3200" dirty="0">
                <a:latin typeface="+mn-lt"/>
              </a:rPr>
              <a:t>apsaugai</a:t>
            </a:r>
            <a:r>
              <a:rPr lang="lt-LT" sz="3200" noProof="0" dirty="0">
                <a:latin typeface="+mn-lt"/>
              </a:rPr>
              <a:t> </a:t>
            </a:r>
            <a:r>
              <a:rPr lang="lt-LT" sz="3200" dirty="0">
                <a:latin typeface="+mn-lt"/>
              </a:rPr>
              <a:t>didinti.</a:t>
            </a:r>
            <a:endParaRPr lang="en-US" sz="3200" dirty="0">
              <a:latin typeface="+mn-lt"/>
            </a:endParaRPr>
          </a:p>
          <a:p>
            <a:pPr marL="0" indent="0">
              <a:spcBef>
                <a:spcPts val="0"/>
              </a:spcBef>
            </a:pPr>
            <a:endParaRPr lang="en-GB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lt-L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 txBox="1">
            <a:spLocks noGrp="1"/>
          </p:cNvSpPr>
          <p:nvPr>
            <p:ph type="body" idx="1"/>
          </p:nvPr>
        </p:nvSpPr>
        <p:spPr>
          <a:xfrm>
            <a:off x="391464" y="275066"/>
            <a:ext cx="9381928" cy="1133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lt-LT" sz="3600" dirty="0">
                <a:latin typeface="Arial"/>
                <a:cs typeface="Arial"/>
              </a:rPr>
              <a:t>Finansavimo logika</a:t>
            </a:r>
          </a:p>
          <a:p>
            <a:pPr marL="0" indent="0">
              <a:spcBef>
                <a:spcPts val="0"/>
              </a:spcBef>
            </a:pPr>
            <a:endParaRPr lang="lt-LT" sz="3600" dirty="0">
              <a:latin typeface="Arial"/>
              <a:cs typeface="Arial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548640" y="2103120"/>
            <a:ext cx="5257800" cy="1920240"/>
          </a:xfrm>
          <a:prstGeom prst="roundRect">
            <a:avLst>
              <a:gd name="adj" fmla="val 6000"/>
            </a:avLst>
          </a:prstGeom>
          <a:solidFill>
            <a:srgbClr val="C1EBFD"/>
          </a:solidFill>
          <a:ln>
            <a:noFill/>
          </a:ln>
        </p:spPr>
        <p:txBody>
          <a:bodyPr wrap="square" lIns="274320" tIns="137160" rIns="274320" bIns="13716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2021–2027 METŲ EUROPOS SĄJUNGOS FONDŲ INVESTICIJŲ PROGRAMA</a:t>
            </a:r>
          </a:p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0" i="0" dirty="0">
                <a:solidFill>
                  <a:srgbClr val="012766"/>
                </a:solidFill>
                <a:latin typeface="Arial"/>
                <a:cs typeface="Arial"/>
              </a:rPr>
              <a:t>2.5. Skatinti saugią prieigą prie vandens, tvarios vandentvarkos, įskaitant integruotą vandentvarką, ir vandens išteklių atsparumą</a:t>
            </a:r>
          </a:p>
        </p:txBody>
      </p:sp>
      <p:sp>
        <p:nvSpPr>
          <p:cNvPr id="12" name="Shape 12"/>
          <p:cNvSpPr/>
          <p:nvPr/>
        </p:nvSpPr>
        <p:spPr>
          <a:xfrm>
            <a:off x="2903220" y="4133088"/>
            <a:ext cx="548640" cy="502920"/>
          </a:xfrm>
          <a:prstGeom prst="downArrow">
            <a:avLst/>
          </a:prstGeom>
          <a:solidFill>
            <a:srgbClr val="C1EBFD"/>
          </a:solidFill>
          <a:ln w="19050">
            <a:solidFill>
              <a:srgbClr val="012766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3"/>
          <p:cNvSpPr/>
          <p:nvPr/>
        </p:nvSpPr>
        <p:spPr>
          <a:xfrm>
            <a:off x="6385255" y="2103120"/>
            <a:ext cx="5257800" cy="1920240"/>
          </a:xfrm>
          <a:prstGeom prst="roundRect">
            <a:avLst>
              <a:gd name="adj" fmla="val 6000"/>
            </a:avLst>
          </a:prstGeom>
          <a:solidFill>
            <a:srgbClr val="C1EBFD"/>
          </a:solidFill>
          <a:ln>
            <a:noFill/>
          </a:ln>
        </p:spPr>
        <p:txBody>
          <a:bodyPr wrap="square" lIns="274320" tIns="137160" rIns="274320" bIns="13716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2022–2030 METŲ APLINKOS APSAUGOS IR KLIMATO KAITOS VALDYMO PLĖTROS PROGRAMA</a:t>
            </a:r>
          </a:p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0" i="0" dirty="0">
                <a:solidFill>
                  <a:srgbClr val="012766"/>
                </a:solidFill>
                <a:latin typeface="Arial"/>
                <a:cs typeface="Arial"/>
              </a:rPr>
              <a:t>6.7. Gerinti vandens telkinių būklę bei didinti vandens tiekimo ir nuotekų tvarkymo paslaugų prieinamumą ir efektyvumą</a:t>
            </a:r>
          </a:p>
        </p:txBody>
      </p:sp>
      <p:sp>
        <p:nvSpPr>
          <p:cNvPr id="14" name="Shape 14"/>
          <p:cNvSpPr/>
          <p:nvPr/>
        </p:nvSpPr>
        <p:spPr>
          <a:xfrm>
            <a:off x="8739835" y="4133088"/>
            <a:ext cx="548640" cy="502920"/>
          </a:xfrm>
          <a:prstGeom prst="downArrow">
            <a:avLst/>
          </a:prstGeom>
          <a:solidFill>
            <a:srgbClr val="C1EBFD"/>
          </a:solidFill>
          <a:ln w="19050">
            <a:solidFill>
              <a:srgbClr val="012766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5"/>
          <p:cNvSpPr/>
          <p:nvPr/>
        </p:nvSpPr>
        <p:spPr>
          <a:xfrm>
            <a:off x="548640" y="4663440"/>
            <a:ext cx="11094415" cy="1645920"/>
          </a:xfrm>
          <a:prstGeom prst="roundRect">
            <a:avLst>
              <a:gd name="adj" fmla="val 6000"/>
            </a:avLst>
          </a:prstGeom>
          <a:solidFill>
            <a:srgbClr val="006DFF"/>
          </a:solidFill>
          <a:ln>
            <a:noFill/>
          </a:ln>
        </p:spPr>
        <p:txBody>
          <a:bodyPr wrap="square" lIns="365760" tIns="109728" rIns="365760" bIns="109728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2000" b="1" i="0" dirty="0">
                <a:solidFill>
                  <a:srgbClr val="FFFFFF"/>
                </a:solidFill>
                <a:latin typeface="Arial"/>
                <a:cs typeface="Arial"/>
              </a:rPr>
              <a:t>2022–2030 M. REGIONŲ PLĖTROS PROGRAMA</a:t>
            </a:r>
          </a:p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1500" b="0" i="0" dirty="0">
                <a:solidFill>
                  <a:srgbClr val="FFFFFF"/>
                </a:solidFill>
                <a:latin typeface="Arial"/>
                <a:cs typeface="Arial"/>
              </a:rPr>
              <a:t>Regioninei pažangos priemonei Nr. 02-001-06-07-03 (RE) „Didinti geriamojo vandens tiekimo infrastruktūros saugumą“ </a:t>
            </a:r>
            <a:r>
              <a:rPr lang="lt-LT" sz="1500" b="1" i="0" dirty="0">
                <a:solidFill>
                  <a:srgbClr val="C1EBFD"/>
                </a:solidFill>
                <a:latin typeface="Arial"/>
                <a:cs typeface="Arial"/>
              </a:rPr>
              <a:t>įgyvendinti suplanuotos pažangos priemonės lėšos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400" b="1" i="0" dirty="0">
                <a:solidFill>
                  <a:srgbClr val="FFA900"/>
                </a:solidFill>
                <a:latin typeface="Arial"/>
                <a:cs typeface="Arial"/>
              </a:rPr>
              <a:t>47 000 000 eurų ES</a:t>
            </a:r>
          </a:p>
        </p:txBody>
      </p:sp>
    </p:spTree>
    <p:extLst>
      <p:ext uri="{BB962C8B-B14F-4D97-AF65-F5344CB8AC3E}">
        <p14:creationId xmlns:p14="http://schemas.microsoft.com/office/powerpoint/2010/main" val="354287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Finansavimo gairės patvirtintos</a:t>
            </a:r>
          </a:p>
        </p:txBody>
      </p:sp>
      <p:sp>
        <p:nvSpPr>
          <p:cNvPr id="11" name="Shape 11"/>
          <p:cNvSpPr/>
          <p:nvPr/>
        </p:nvSpPr>
        <p:spPr>
          <a:xfrm>
            <a:off x="393192" y="1828800"/>
            <a:ext cx="11402568" cy="4434840"/>
          </a:xfrm>
          <a:prstGeom prst="roundRect">
            <a:avLst>
              <a:gd name="adj" fmla="val 6000"/>
            </a:avLst>
          </a:prstGeom>
          <a:solidFill>
            <a:srgbClr val="012766"/>
          </a:solidFill>
          <a:ln>
            <a:noFill/>
          </a:ln>
        </p:spPr>
        <p:txBody>
          <a:bodyPr wrap="square" lIns="320040" tIns="274320" rIns="320040" bIns="27432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lt-LT" sz="1300" b="1" i="0" dirty="0">
                <a:solidFill>
                  <a:srgbClr val="C1EBFD"/>
                </a:solidFill>
                <a:latin typeface="Arial"/>
                <a:cs typeface="Arial"/>
              </a:rPr>
              <a:t>LR APLINKOS MINISTRO ĮSAKYMAS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4400" b="1" i="0" dirty="0">
                <a:solidFill>
                  <a:srgbClr val="FFFFFF"/>
                </a:solidFill>
                <a:latin typeface="Arial"/>
                <a:cs typeface="Arial"/>
              </a:rPr>
              <a:t>2026-06-18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lt-LT" sz="2800" b="1" i="0" dirty="0">
                <a:solidFill>
                  <a:srgbClr val="FFA900"/>
                </a:solidFill>
                <a:latin typeface="Arial"/>
                <a:cs typeface="Arial"/>
              </a:rPr>
              <a:t>Nr. D1-111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lt-LT" sz="1800" b="0" i="0" dirty="0">
                <a:solidFill>
                  <a:srgbClr val="FFFFFF"/>
                </a:solidFill>
                <a:latin typeface="Arial"/>
                <a:cs typeface="Arial"/>
              </a:rPr>
              <a:t>Patvirtintos regioninės pažangos priemonės Nr. 02-001-06-07-03 (RE) „Didinti geriamojo vandens tiekimo infrastruktūros saugumą“ finansavimo gairės.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0" i="0" dirty="0">
                <a:solidFill>
                  <a:srgbClr val="C1EBFD"/>
                </a:solidFill>
                <a:latin typeface="Arial"/>
                <a:cs typeface="Arial"/>
              </a:rPr>
              <a:t>Gairės nustato reikalavimus pareiškėjams ir projektams, tinkamas ir netinkamas išlaidas bei stebėsenos rodiklius.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52160" y="6419088"/>
            <a:ext cx="5943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lt-LT" sz="1050" b="0" i="1" dirty="0">
              <a:solidFill>
                <a:srgbClr val="3D5A8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8569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SĄLYGOS – FINANSAVIMAS</a:t>
            </a:r>
          </a:p>
        </p:txBody>
      </p:sp>
      <p:sp>
        <p:nvSpPr>
          <p:cNvPr id="13" name="Shape 13"/>
          <p:cNvSpPr/>
          <p:nvPr/>
        </p:nvSpPr>
        <p:spPr>
          <a:xfrm>
            <a:off x="498348" y="1783080"/>
            <a:ext cx="4759452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228600" tIns="182880" rIns="182880" bIns="13716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lt-LT" sz="4000" b="1" i="0" dirty="0">
                <a:solidFill>
                  <a:srgbClr val="012766"/>
                </a:solidFill>
                <a:latin typeface="Arial"/>
                <a:cs typeface="Arial"/>
              </a:rPr>
              <a:t>95 %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50" b="0" i="0" dirty="0">
                <a:solidFill>
                  <a:srgbClr val="012766"/>
                </a:solidFill>
                <a:latin typeface="Arial"/>
                <a:cs typeface="Arial"/>
              </a:rPr>
              <a:t>didžiausia projekto finansuojamoji dalis</a:t>
            </a:r>
          </a:p>
        </p:txBody>
      </p:sp>
      <p:sp>
        <p:nvSpPr>
          <p:cNvPr id="14" name="Shape 14"/>
          <p:cNvSpPr/>
          <p:nvPr/>
        </p:nvSpPr>
        <p:spPr>
          <a:xfrm>
            <a:off x="6770914" y="1783080"/>
            <a:ext cx="4544133" cy="16459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228600" tIns="182880" rIns="182880" bIns="13716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lt-LT" sz="4000" b="1" i="0" dirty="0">
                <a:solidFill>
                  <a:srgbClr val="012766"/>
                </a:solidFill>
                <a:latin typeface="Arial"/>
                <a:cs typeface="Arial"/>
              </a:rPr>
              <a:t>≥ 5 %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50" b="0" i="0" dirty="0">
                <a:solidFill>
                  <a:srgbClr val="012766"/>
                </a:solidFill>
                <a:latin typeface="Arial"/>
                <a:cs typeface="Arial"/>
              </a:rPr>
              <a:t>privalomas pareiškėjo ir (ar) partnerio įnašas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3192" y="3794760"/>
            <a:ext cx="11411712" cy="2514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lt-LT" sz="1656" b="1" i="0" dirty="0">
                <a:solidFill>
                  <a:srgbClr val="012766"/>
                </a:solidFill>
                <a:latin typeface="Arial"/>
                <a:cs typeface="Arial"/>
              </a:rPr>
              <a:t>➤	</a:t>
            </a:r>
            <a:r>
              <a:rPr lang="lt-LT" sz="1800" b="0" i="0" dirty="0">
                <a:solidFill>
                  <a:srgbClr val="012766"/>
                </a:solidFill>
                <a:latin typeface="Arial"/>
                <a:cs typeface="Arial"/>
              </a:rPr>
              <a:t>PVM – </a:t>
            </a:r>
            <a:r>
              <a:rPr lang="lt-LT" sz="1800" b="1" i="0" dirty="0">
                <a:solidFill>
                  <a:srgbClr val="012766"/>
                </a:solidFill>
                <a:latin typeface="Arial"/>
                <a:cs typeface="Arial"/>
              </a:rPr>
              <a:t>netinkamos finansuoti išlaidos</a:t>
            </a:r>
            <a:r>
              <a:rPr lang="lt-LT" sz="1800" b="0" i="0" dirty="0">
                <a:solidFill>
                  <a:srgbClr val="012766"/>
                </a:solidFill>
                <a:latin typeface="Arial"/>
                <a:cs typeface="Arial"/>
              </a:rPr>
              <a:t>. Jas ir nepadengtą tinkamų išlaidų dalį finansuoja projekto vykdytojas ar partneris.</a:t>
            </a:r>
          </a:p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lt-LT" sz="1656" b="1" i="0" dirty="0">
                <a:solidFill>
                  <a:srgbClr val="012766"/>
                </a:solidFill>
                <a:latin typeface="Arial"/>
                <a:cs typeface="Arial"/>
              </a:rPr>
              <a:t>➤	</a:t>
            </a:r>
            <a:r>
              <a:rPr lang="lt-LT" sz="1800" b="0" i="0" dirty="0">
                <a:solidFill>
                  <a:srgbClr val="012766"/>
                </a:solidFill>
                <a:latin typeface="Arial"/>
                <a:cs typeface="Arial"/>
              </a:rPr>
              <a:t>Netiesioginėms išlaidoms taikoma </a:t>
            </a:r>
            <a:r>
              <a:rPr lang="lt-LT" sz="1800" b="1" i="0" dirty="0">
                <a:solidFill>
                  <a:srgbClr val="012766"/>
                </a:solidFill>
                <a:latin typeface="Arial"/>
                <a:cs typeface="Arial"/>
              </a:rPr>
              <a:t>fiksuotoji norma iki 7 %</a:t>
            </a:r>
            <a:r>
              <a:rPr lang="lt-LT" sz="1800" b="0" i="0" dirty="0">
                <a:solidFill>
                  <a:srgbClr val="012766"/>
                </a:solidFill>
                <a:latin typeface="Arial"/>
                <a:cs typeface="Arial"/>
              </a:rPr>
              <a:t> nuo tinkamų finansuoti tiesioginių išlaidų.</a:t>
            </a:r>
          </a:p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lt-LT" sz="1656" b="1" i="0" dirty="0">
                <a:solidFill>
                  <a:srgbClr val="012766"/>
                </a:solidFill>
                <a:latin typeface="Arial"/>
                <a:cs typeface="Arial"/>
              </a:rPr>
              <a:t>➤	</a:t>
            </a:r>
            <a:r>
              <a:rPr lang="lt-LT" sz="1800" b="0" i="0" dirty="0">
                <a:solidFill>
                  <a:srgbClr val="012766"/>
                </a:solidFill>
                <a:latin typeface="Arial"/>
                <a:cs typeface="Arial"/>
              </a:rPr>
              <a:t>Valstybės pagalba ir de minimis pagalba </a:t>
            </a:r>
            <a:r>
              <a:rPr lang="lt-LT" sz="1800" b="1" i="0" dirty="0">
                <a:solidFill>
                  <a:srgbClr val="012766"/>
                </a:solidFill>
                <a:latin typeface="Arial"/>
                <a:cs typeface="Arial"/>
              </a:rPr>
              <a:t>neteikiama</a:t>
            </a:r>
            <a:r>
              <a:rPr lang="lt-LT" sz="1800" b="0" i="0" dirty="0">
                <a:solidFill>
                  <a:srgbClr val="012766"/>
                </a:solidFill>
                <a:latin typeface="Arial"/>
                <a:cs typeface="Arial"/>
              </a:rPr>
              <a:t>; kryžminis finansavimas netaikomas.</a:t>
            </a:r>
          </a:p>
        </p:txBody>
      </p:sp>
    </p:spTree>
    <p:extLst>
      <p:ext uri="{BB962C8B-B14F-4D97-AF65-F5344CB8AC3E}">
        <p14:creationId xmlns:p14="http://schemas.microsoft.com/office/powerpoint/2010/main" val="562548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SĄLYGOS – TERMINAI</a:t>
            </a:r>
          </a:p>
        </p:txBody>
      </p:sp>
      <p:cxnSp>
        <p:nvCxnSpPr>
          <p:cNvPr id="11" name="Connector 11"/>
          <p:cNvCxnSpPr/>
          <p:nvPr/>
        </p:nvCxnSpPr>
        <p:spPr>
          <a:xfrm>
            <a:off x="1344168" y="2743200"/>
            <a:ext cx="9509760" cy="0"/>
          </a:xfrm>
          <a:prstGeom prst="line">
            <a:avLst/>
          </a:prstGeom>
          <a:ln w="31750">
            <a:solidFill>
              <a:srgbClr val="012766"/>
            </a:solidFill>
          </a:ln>
        </p:spPr>
      </p:cxnSp>
      <p:sp>
        <p:nvSpPr>
          <p:cNvPr id="12" name="TextBox 12"/>
          <p:cNvSpPr txBox="1"/>
          <p:nvPr/>
        </p:nvSpPr>
        <p:spPr>
          <a:xfrm>
            <a:off x="393192" y="2011680"/>
            <a:ext cx="1901952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2024-12-03</a:t>
            </a:r>
          </a:p>
        </p:txBody>
      </p:sp>
      <p:sp>
        <p:nvSpPr>
          <p:cNvPr id="13" name="Shape 13"/>
          <p:cNvSpPr/>
          <p:nvPr/>
        </p:nvSpPr>
        <p:spPr>
          <a:xfrm>
            <a:off x="1216152" y="2615184"/>
            <a:ext cx="256032" cy="25603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466344" y="3063240"/>
            <a:ext cx="1755648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5000"/>
              </a:lnSpc>
            </a:pPr>
            <a:r>
              <a:rPr lang="lt-LT" sz="1350" dirty="0">
                <a:solidFill>
                  <a:srgbClr val="012766"/>
                </a:solidFill>
              </a:rPr>
              <a:t>Po šios datos įmonės s</a:t>
            </a:r>
            <a:r>
              <a:rPr lang="lt-LT" sz="1350" b="0" i="0" dirty="0">
                <a:solidFill>
                  <a:srgbClr val="012766"/>
                </a:solidFill>
                <a:latin typeface="Arial"/>
                <a:cs typeface="Arial"/>
              </a:rPr>
              <a:t>augumo planas turi būti parengtas ar atnaujintas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95144" y="2011680"/>
            <a:ext cx="1901952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2025-12-18</a:t>
            </a:r>
          </a:p>
        </p:txBody>
      </p:sp>
      <p:sp>
        <p:nvSpPr>
          <p:cNvPr id="16" name="Shape 16"/>
          <p:cNvSpPr/>
          <p:nvPr/>
        </p:nvSpPr>
        <p:spPr>
          <a:xfrm>
            <a:off x="3118104" y="2615184"/>
            <a:ext cx="256032" cy="25603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Box 17"/>
          <p:cNvSpPr txBox="1"/>
          <p:nvPr/>
        </p:nvSpPr>
        <p:spPr>
          <a:xfrm>
            <a:off x="2368296" y="3063240"/>
            <a:ext cx="1755648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50" b="0" i="0" dirty="0">
                <a:solidFill>
                  <a:srgbClr val="012766"/>
                </a:solidFill>
                <a:latin typeface="Arial"/>
                <a:cs typeface="Arial"/>
              </a:rPr>
              <a:t>Išlaidų tinkamumo finansuoti pradžia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97096" y="2011680"/>
            <a:ext cx="1901952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2026-06-18</a:t>
            </a:r>
          </a:p>
        </p:txBody>
      </p:sp>
      <p:sp>
        <p:nvSpPr>
          <p:cNvPr id="19" name="Shape 19"/>
          <p:cNvSpPr/>
          <p:nvPr/>
        </p:nvSpPr>
        <p:spPr>
          <a:xfrm>
            <a:off x="4983480" y="2615184"/>
            <a:ext cx="286513" cy="292608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/>
          <a:lstStyle/>
          <a:p>
            <a:endParaRPr lang="en-GB" dirty="0"/>
          </a:p>
        </p:txBody>
      </p:sp>
      <p:sp>
        <p:nvSpPr>
          <p:cNvPr id="20" name="TextBox 20"/>
          <p:cNvSpPr txBox="1"/>
          <p:nvPr/>
        </p:nvSpPr>
        <p:spPr>
          <a:xfrm>
            <a:off x="4270248" y="3063240"/>
            <a:ext cx="1755648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50" i="0" dirty="0">
                <a:solidFill>
                  <a:srgbClr val="012766"/>
                </a:solidFill>
                <a:latin typeface="Arial"/>
                <a:cs typeface="Arial"/>
              </a:rPr>
              <a:t>Patvirtintos finansavimo gairės (įsakymas Nr. D1-111)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099048" y="2011680"/>
            <a:ext cx="1901952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2027-09-30</a:t>
            </a:r>
          </a:p>
        </p:txBody>
      </p:sp>
      <p:sp>
        <p:nvSpPr>
          <p:cNvPr id="22" name="Shape 22"/>
          <p:cNvSpPr/>
          <p:nvPr/>
        </p:nvSpPr>
        <p:spPr>
          <a:xfrm>
            <a:off x="6922008" y="2615184"/>
            <a:ext cx="256032" cy="25603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Box 23"/>
          <p:cNvSpPr txBox="1"/>
          <p:nvPr/>
        </p:nvSpPr>
        <p:spPr>
          <a:xfrm>
            <a:off x="6172200" y="3063240"/>
            <a:ext cx="1755648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50" b="0" i="0" dirty="0">
                <a:solidFill>
                  <a:srgbClr val="012766"/>
                </a:solidFill>
                <a:latin typeface="Arial"/>
                <a:cs typeface="Arial"/>
              </a:rPr>
              <a:t>Projektų sutartys turi būti pasirašytos vėliausiai iki šios datos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902952" y="2011680"/>
            <a:ext cx="1901952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2030-12-31</a:t>
            </a:r>
          </a:p>
        </p:txBody>
      </p:sp>
      <p:sp>
        <p:nvSpPr>
          <p:cNvPr id="28" name="Shape 28"/>
          <p:cNvSpPr/>
          <p:nvPr/>
        </p:nvSpPr>
        <p:spPr>
          <a:xfrm>
            <a:off x="10725912" y="2615184"/>
            <a:ext cx="256032" cy="25603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Box 29"/>
          <p:cNvSpPr txBox="1"/>
          <p:nvPr/>
        </p:nvSpPr>
        <p:spPr>
          <a:xfrm>
            <a:off x="9976104" y="3063240"/>
            <a:ext cx="1755648" cy="1371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50" b="0" i="0" noProof="0" dirty="0">
                <a:solidFill>
                  <a:srgbClr val="012766"/>
                </a:solidFill>
                <a:latin typeface="Arial"/>
                <a:cs typeface="Arial"/>
              </a:rPr>
              <a:t>Išlaidų tinkamumo pabaiga – projektai turi būti baigti ir apmokėti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852160" y="6419088"/>
            <a:ext cx="59436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b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lt-LT" sz="1050" b="0" i="1" dirty="0">
              <a:solidFill>
                <a:srgbClr val="3D5A8A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9089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Kas gali teikti projektus</a:t>
            </a:r>
          </a:p>
        </p:txBody>
      </p:sp>
      <p:sp>
        <p:nvSpPr>
          <p:cNvPr id="11" name="Shape 11"/>
          <p:cNvSpPr/>
          <p:nvPr/>
        </p:nvSpPr>
        <p:spPr>
          <a:xfrm>
            <a:off x="393192" y="1828800"/>
            <a:ext cx="5568696" cy="2971800"/>
          </a:xfrm>
          <a:prstGeom prst="roundRect">
            <a:avLst>
              <a:gd name="adj" fmla="val 6000"/>
            </a:avLst>
          </a:prstGeom>
          <a:solidFill>
            <a:srgbClr val="012766"/>
          </a:solidFill>
          <a:ln>
            <a:noFill/>
          </a:ln>
        </p:spPr>
        <p:txBody>
          <a:bodyPr wrap="square" lIns="274320" tIns="228600" rIns="27432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300" b="1" i="0" dirty="0">
                <a:solidFill>
                  <a:srgbClr val="FFA900"/>
                </a:solidFill>
                <a:latin typeface="Arial"/>
                <a:cs typeface="Arial"/>
              </a:rPr>
              <a:t>PAREIŠKĖJAI (PROJEKTŲ VYKDYTOJAI)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lt-LT" sz="1800" b="1" i="0" dirty="0">
                <a:solidFill>
                  <a:srgbClr val="FFFFFF"/>
                </a:solidFill>
                <a:latin typeface="Arial"/>
                <a:cs typeface="Arial"/>
              </a:rPr>
              <a:t>Tik viešieji geriamojo vandens tiekėjai ir nuotekų tvarkytojai, kurie:</a:t>
            </a:r>
          </a:p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1380" b="1" i="0" dirty="0">
                <a:solidFill>
                  <a:srgbClr val="FFFFFF"/>
                </a:solidFill>
                <a:latin typeface="Arial"/>
                <a:cs typeface="Arial"/>
              </a:rPr>
              <a:t>➤	</a:t>
            </a:r>
            <a:r>
              <a:rPr lang="lt-LT" sz="1500" b="0" i="0" dirty="0">
                <a:solidFill>
                  <a:srgbClr val="FFFFFF"/>
                </a:solidFill>
                <a:latin typeface="Arial"/>
                <a:cs typeface="Arial"/>
              </a:rPr>
              <a:t>turi VERT išduotą geriamojo vandens tiekimo ir (arba) nuotekų tvarkymo licenciją;</a:t>
            </a:r>
          </a:p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1380" b="1" i="0" dirty="0">
                <a:solidFill>
                  <a:srgbClr val="FFFFFF"/>
                </a:solidFill>
                <a:latin typeface="Arial"/>
                <a:cs typeface="Arial"/>
              </a:rPr>
              <a:t>➤	</a:t>
            </a:r>
            <a:r>
              <a:rPr lang="lt-LT" sz="1500" b="0" i="0" dirty="0">
                <a:solidFill>
                  <a:srgbClr val="FFFFFF"/>
                </a:solidFill>
                <a:latin typeface="Arial"/>
                <a:cs typeface="Arial"/>
              </a:rPr>
              <a:t>savivaldybės tarybos sprendimu įpareigoti vykdyti viešąjį geriamojo vandens tiekimą ir (arba) nuotekų tvarkymą.</a:t>
            </a:r>
          </a:p>
        </p:txBody>
      </p:sp>
      <p:sp>
        <p:nvSpPr>
          <p:cNvPr id="12" name="Shape 12"/>
          <p:cNvSpPr/>
          <p:nvPr/>
        </p:nvSpPr>
        <p:spPr>
          <a:xfrm>
            <a:off x="6236208" y="1828800"/>
            <a:ext cx="5568696" cy="2971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274320" tIns="228600" rIns="27432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300" b="1" i="0" dirty="0">
                <a:solidFill>
                  <a:srgbClr val="006DFF"/>
                </a:solidFill>
                <a:latin typeface="Arial"/>
                <a:cs typeface="Arial"/>
              </a:rPr>
              <a:t>PARTNERIAI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lt-LT" sz="2200" b="1" i="0" dirty="0">
                <a:solidFill>
                  <a:srgbClr val="012766"/>
                </a:solidFill>
                <a:latin typeface="Arial"/>
                <a:cs typeface="Arial"/>
              </a:rPr>
              <a:t>Savivaldybių administracijos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500" b="0" i="0" dirty="0">
                <a:solidFill>
                  <a:srgbClr val="012766"/>
                </a:solidFill>
                <a:latin typeface="Arial"/>
                <a:cs typeface="Arial"/>
              </a:rPr>
              <a:t>Partnerystė įforminama jungtinės veiklos (partnerystės) sutartimi.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Atsakomybė už projekto įgyvendinimą tenka projekto vykdytojui.</a:t>
            </a:r>
          </a:p>
        </p:txBody>
      </p:sp>
      <p:sp>
        <p:nvSpPr>
          <p:cNvPr id="13" name="Shape 13"/>
          <p:cNvSpPr/>
          <p:nvPr/>
        </p:nvSpPr>
        <p:spPr>
          <a:xfrm>
            <a:off x="393192" y="5029200"/>
            <a:ext cx="5568696" cy="1280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274320" tIns="109728" rIns="274320" bIns="109728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lt-LT" sz="1200" b="1" i="0" dirty="0">
                <a:solidFill>
                  <a:srgbClr val="006DFF"/>
                </a:solidFill>
                <a:latin typeface="Arial"/>
                <a:cs typeface="Arial"/>
              </a:rPr>
              <a:t>NUOSAVYBĖ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0" i="0" dirty="0">
                <a:solidFill>
                  <a:srgbClr val="012766"/>
                </a:solidFill>
                <a:latin typeface="Arial"/>
                <a:cs typeface="Arial"/>
              </a:rPr>
              <a:t>Sukurtos apsaugos priemonės turi nuosavybės teise priklausyti licencijuotam viešajam geriamojo vandens tiekėjui ir nuotekų tvarkytojui.</a:t>
            </a:r>
          </a:p>
        </p:txBody>
      </p:sp>
      <p:sp>
        <p:nvSpPr>
          <p:cNvPr id="14" name="Shape 14"/>
          <p:cNvSpPr/>
          <p:nvPr/>
        </p:nvSpPr>
        <p:spPr>
          <a:xfrm>
            <a:off x="6236208" y="5029200"/>
            <a:ext cx="5568696" cy="1280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274320" tIns="109728" rIns="274320" bIns="109728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lt-LT" sz="1200" b="1" i="0" dirty="0">
                <a:solidFill>
                  <a:srgbClr val="006DFF"/>
                </a:solidFill>
                <a:latin typeface="Arial"/>
                <a:cs typeface="Arial"/>
              </a:rPr>
              <a:t>VIENAS PAREIŠKĖJAS – VIENAS PĮP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0" i="0" dirty="0">
                <a:solidFill>
                  <a:srgbClr val="012766"/>
                </a:solidFill>
                <a:latin typeface="Arial"/>
                <a:cs typeface="Arial"/>
              </a:rPr>
              <a:t>Rekomenduojama, išskyrus atvejus, kai paslaugos teikiamos daugiau nei vienos regiono savivaldybės teritorijoje.</a:t>
            </a:r>
          </a:p>
        </p:txBody>
      </p:sp>
    </p:spTree>
    <p:extLst>
      <p:ext uri="{BB962C8B-B14F-4D97-AF65-F5344CB8AC3E}">
        <p14:creationId xmlns:p14="http://schemas.microsoft.com/office/powerpoint/2010/main" val="3417955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Išankstinė sąlyga – Saugumo planas</a:t>
            </a:r>
          </a:p>
        </p:txBody>
      </p:sp>
      <p:sp>
        <p:nvSpPr>
          <p:cNvPr id="11" name="Shape 11"/>
          <p:cNvSpPr/>
          <p:nvPr/>
        </p:nvSpPr>
        <p:spPr>
          <a:xfrm>
            <a:off x="393192" y="1828800"/>
            <a:ext cx="11411712" cy="1691640"/>
          </a:xfrm>
          <a:prstGeom prst="roundRect">
            <a:avLst>
              <a:gd name="adj" fmla="val 6000"/>
            </a:avLst>
          </a:prstGeom>
          <a:solidFill>
            <a:srgbClr val="012766"/>
          </a:solidFill>
          <a:ln>
            <a:noFill/>
          </a:ln>
        </p:spPr>
        <p:txBody>
          <a:bodyPr wrap="square" lIns="320040" tIns="137160" rIns="320040" bIns="13716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1300" b="1" i="0" dirty="0">
                <a:solidFill>
                  <a:srgbClr val="FFA900"/>
                </a:solidFill>
                <a:latin typeface="Arial"/>
                <a:cs typeface="Arial"/>
              </a:rPr>
              <a:t>IŠANKSTINĖ SĄLYGA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2100" b="1" i="0" dirty="0">
                <a:solidFill>
                  <a:srgbClr val="FFFFFF"/>
                </a:solidFill>
                <a:latin typeface="Arial"/>
                <a:cs typeface="Arial"/>
              </a:rPr>
              <a:t>Projektas finansuojamas tik tada, kai parengtas ir patvirtintas Nacionaliniam saugumui užtikrinti svarbios įmonės saugumo planas (toliau – Saugumo planas)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00" b="0" i="0" dirty="0">
                <a:solidFill>
                  <a:srgbClr val="C1EBFD"/>
                </a:solidFill>
                <a:latin typeface="Arial"/>
                <a:cs typeface="Arial"/>
              </a:rPr>
              <a:t>Nacionaliniam saugumui užtikrinti svarbių objektų apsaugos įstatymo 15 straipsnio 2 dalis</a:t>
            </a:r>
          </a:p>
        </p:txBody>
      </p:sp>
      <p:sp>
        <p:nvSpPr>
          <p:cNvPr id="12" name="Shape 12"/>
          <p:cNvSpPr/>
          <p:nvPr/>
        </p:nvSpPr>
        <p:spPr>
          <a:xfrm>
            <a:off x="393192" y="3794760"/>
            <a:ext cx="3621024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3"/>
          <p:cNvSpPr/>
          <p:nvPr/>
        </p:nvSpPr>
        <p:spPr>
          <a:xfrm>
            <a:off x="621792" y="4005072"/>
            <a:ext cx="502920" cy="502920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61872" y="4005072"/>
            <a:ext cx="2569464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012766"/>
                </a:solidFill>
                <a:latin typeface="Arial"/>
                <a:cs typeface="Arial"/>
              </a:rPr>
              <a:t>Aktualus planas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1792" y="4681728"/>
            <a:ext cx="316382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0" i="0" dirty="0">
                <a:solidFill>
                  <a:srgbClr val="012766"/>
                </a:solidFill>
                <a:latin typeface="Arial"/>
                <a:cs typeface="Arial"/>
              </a:rPr>
              <a:t>Su PĮP teikiamas patvirtintas Saugumo planas, parengtas ar atnaujintas po 2024 m. gruodžio 3 d.</a:t>
            </a:r>
          </a:p>
        </p:txBody>
      </p:sp>
      <p:sp>
        <p:nvSpPr>
          <p:cNvPr id="16" name="Shape 16"/>
          <p:cNvSpPr/>
          <p:nvPr/>
        </p:nvSpPr>
        <p:spPr>
          <a:xfrm>
            <a:off x="4288536" y="3794760"/>
            <a:ext cx="3621024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7"/>
          <p:cNvSpPr/>
          <p:nvPr/>
        </p:nvSpPr>
        <p:spPr>
          <a:xfrm>
            <a:off x="4517136" y="4005072"/>
            <a:ext cx="502920" cy="502920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57216" y="4005072"/>
            <a:ext cx="2569464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012766"/>
                </a:solidFill>
                <a:latin typeface="Arial"/>
                <a:cs typeface="Arial"/>
              </a:rPr>
              <a:t>Veiklos – iš plano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17136" y="4681728"/>
            <a:ext cx="316382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0" i="0" dirty="0">
                <a:solidFill>
                  <a:srgbClr val="012766"/>
                </a:solidFill>
                <a:latin typeface="Arial"/>
                <a:cs typeface="Arial"/>
              </a:rPr>
              <a:t>Finansuojamos tik Saugumo plane numatytos apsaugos priemonės. Įmonė pati pasirenka prioritetines priemones ir objektus.</a:t>
            </a:r>
          </a:p>
        </p:txBody>
      </p:sp>
      <p:sp>
        <p:nvSpPr>
          <p:cNvPr id="20" name="Shape 20"/>
          <p:cNvSpPr/>
          <p:nvPr/>
        </p:nvSpPr>
        <p:spPr>
          <a:xfrm>
            <a:off x="8183880" y="3794760"/>
            <a:ext cx="3621024" cy="2514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21"/>
          <p:cNvSpPr/>
          <p:nvPr/>
        </p:nvSpPr>
        <p:spPr>
          <a:xfrm>
            <a:off x="8412480" y="4005072"/>
            <a:ext cx="502920" cy="502920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052560" y="4005072"/>
            <a:ext cx="2569464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012766"/>
                </a:solidFill>
                <a:latin typeface="Arial"/>
                <a:cs typeface="Arial"/>
              </a:rPr>
              <a:t>Vertinimas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12480" y="4681728"/>
            <a:ext cx="3163824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0" i="0" dirty="0">
                <a:solidFill>
                  <a:srgbClr val="012766"/>
                </a:solidFill>
                <a:latin typeface="Arial"/>
                <a:cs typeface="Arial"/>
              </a:rPr>
              <a:t>Ar sąlyga įvykdyta, nustato administruojančioji institucija, vertindama projekto įgyvendinimo planą (toliau – PĮP). Pats Saugumo plano parengimas nefinansuojamas.</a:t>
            </a:r>
          </a:p>
        </p:txBody>
      </p:sp>
    </p:spTree>
    <p:extLst>
      <p:ext uri="{BB962C8B-B14F-4D97-AF65-F5344CB8AC3E}">
        <p14:creationId xmlns:p14="http://schemas.microsoft.com/office/powerpoint/2010/main" val="238777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Kiti reikalavimai projektams</a:t>
            </a:r>
          </a:p>
        </p:txBody>
      </p:sp>
      <p:sp>
        <p:nvSpPr>
          <p:cNvPr id="11" name="Shape 11"/>
          <p:cNvSpPr/>
          <p:nvPr/>
        </p:nvSpPr>
        <p:spPr>
          <a:xfrm>
            <a:off x="393192" y="1828800"/>
            <a:ext cx="3621024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2"/>
          <p:cNvSpPr/>
          <p:nvPr/>
        </p:nvSpPr>
        <p:spPr>
          <a:xfrm>
            <a:off x="621792" y="2057400"/>
            <a:ext cx="420624" cy="420624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70432" y="2057400"/>
            <a:ext cx="266090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50" b="1" i="0" dirty="0">
                <a:solidFill>
                  <a:srgbClr val="012766"/>
                </a:solidFill>
                <a:latin typeface="Arial"/>
                <a:cs typeface="Arial"/>
              </a:rPr>
              <a:t>Teisės į turtą ir žemę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1792" y="2651760"/>
            <a:ext cx="3163824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0" i="0" dirty="0">
                <a:solidFill>
                  <a:srgbClr val="012766"/>
                </a:solidFill>
                <a:latin typeface="Arial"/>
                <a:cs typeface="Arial"/>
              </a:rPr>
              <a:t>Daiktinės teisės į statinį ir (ar) žemės sklypą turi būti įregistruotos; nuomos ar panaudos atveju – raštiškas savininko sutikimas.</a:t>
            </a:r>
          </a:p>
        </p:txBody>
      </p:sp>
      <p:sp>
        <p:nvSpPr>
          <p:cNvPr id="15" name="Shape 15"/>
          <p:cNvSpPr/>
          <p:nvPr/>
        </p:nvSpPr>
        <p:spPr>
          <a:xfrm>
            <a:off x="4288536" y="1828800"/>
            <a:ext cx="3621024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6"/>
          <p:cNvSpPr/>
          <p:nvPr/>
        </p:nvSpPr>
        <p:spPr>
          <a:xfrm>
            <a:off x="4517136" y="2057400"/>
            <a:ext cx="420624" cy="420624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065776" y="2057400"/>
            <a:ext cx="266090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50" b="1" i="0" dirty="0">
                <a:solidFill>
                  <a:srgbClr val="012766"/>
                </a:solidFill>
                <a:latin typeface="Arial"/>
                <a:cs typeface="Arial"/>
              </a:rPr>
              <a:t>Žalieji pirkimai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17136" y="2651760"/>
            <a:ext cx="3163824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0" i="0" dirty="0">
                <a:solidFill>
                  <a:srgbClr val="012766"/>
                </a:solidFill>
                <a:latin typeface="Arial"/>
                <a:cs typeface="Arial"/>
              </a:rPr>
              <a:t>Visiems pirkimams taikomi žaliųjų pirkimų reikalavimai (Vyriausybės nutarimas Nr. 478), išskyrus jame numatytas išimtis.</a:t>
            </a:r>
          </a:p>
        </p:txBody>
      </p:sp>
      <p:sp>
        <p:nvSpPr>
          <p:cNvPr id="19" name="Shape 19"/>
          <p:cNvSpPr/>
          <p:nvPr/>
        </p:nvSpPr>
        <p:spPr>
          <a:xfrm>
            <a:off x="8183880" y="1828800"/>
            <a:ext cx="3621024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20"/>
          <p:cNvSpPr/>
          <p:nvPr/>
        </p:nvSpPr>
        <p:spPr>
          <a:xfrm>
            <a:off x="8412480" y="2057400"/>
            <a:ext cx="420624" cy="420624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61120" y="2057400"/>
            <a:ext cx="266090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50" b="1" i="0" dirty="0">
                <a:solidFill>
                  <a:srgbClr val="012766"/>
                </a:solidFill>
                <a:latin typeface="Arial"/>
                <a:cs typeface="Arial"/>
              </a:rPr>
              <a:t>Poveikio aplinkai vertinimas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12480" y="2651760"/>
            <a:ext cx="3163824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0" i="0" dirty="0">
                <a:solidFill>
                  <a:srgbClr val="012766"/>
                </a:solidFill>
                <a:latin typeface="Arial"/>
                <a:cs typeface="Arial"/>
              </a:rPr>
              <a:t>Atrankos išvada ar PAV sprendimas (jei taikoma) pateikiami per 6 arba 12 mėn. nuo finansavimo sutarties pasirašymo.</a:t>
            </a:r>
          </a:p>
        </p:txBody>
      </p:sp>
      <p:sp>
        <p:nvSpPr>
          <p:cNvPr id="23" name="Shape 23"/>
          <p:cNvSpPr/>
          <p:nvPr/>
        </p:nvSpPr>
        <p:spPr>
          <a:xfrm>
            <a:off x="393192" y="4206240"/>
            <a:ext cx="3621024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4"/>
          <p:cNvSpPr/>
          <p:nvPr/>
        </p:nvSpPr>
        <p:spPr>
          <a:xfrm>
            <a:off x="621792" y="4434840"/>
            <a:ext cx="420624" cy="420624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70432" y="4434840"/>
            <a:ext cx="266090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50" b="1" i="0" dirty="0">
                <a:solidFill>
                  <a:srgbClr val="012766"/>
                </a:solidFill>
                <a:latin typeface="Arial"/>
                <a:cs typeface="Arial"/>
              </a:rPr>
              <a:t>Reikšmingos žalos nedarymas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21792" y="5029200"/>
            <a:ext cx="3163824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0" i="0" dirty="0">
                <a:solidFill>
                  <a:srgbClr val="012766"/>
                </a:solidFill>
                <a:latin typeface="Arial"/>
                <a:cs typeface="Arial"/>
              </a:rPr>
              <a:t>Projektas turi atitikti reikšmingos žalos nedarymo horizontaliojo principo reikalavimus (finansavimo gairių 1 priedas).</a:t>
            </a:r>
          </a:p>
        </p:txBody>
      </p:sp>
      <p:sp>
        <p:nvSpPr>
          <p:cNvPr id="27" name="Shape 27"/>
          <p:cNvSpPr/>
          <p:nvPr/>
        </p:nvSpPr>
        <p:spPr>
          <a:xfrm>
            <a:off x="4288536" y="4206240"/>
            <a:ext cx="3621024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8" name="Shape 28"/>
          <p:cNvSpPr/>
          <p:nvPr/>
        </p:nvSpPr>
        <p:spPr>
          <a:xfrm>
            <a:off x="4517136" y="4434840"/>
            <a:ext cx="420624" cy="420624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65776" y="4434840"/>
            <a:ext cx="266090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50" b="1" i="0" dirty="0">
                <a:solidFill>
                  <a:srgbClr val="012766"/>
                </a:solidFill>
                <a:latin typeface="Arial"/>
                <a:cs typeface="Arial"/>
              </a:rPr>
              <a:t>Investicijų tęstinumas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517136" y="5029200"/>
            <a:ext cx="3163824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0" i="0" dirty="0">
                <a:solidFill>
                  <a:srgbClr val="012766"/>
                </a:solidFill>
                <a:latin typeface="Arial"/>
                <a:cs typeface="Arial"/>
              </a:rPr>
              <a:t>Pasibaigus projekto finansavimui, investicijų tęstinumas užtikrinamas pagal projektų administravimo ir finansavimo taisyklių (toliau – PAFT) 245 ir 246 punktus.</a:t>
            </a:r>
          </a:p>
        </p:txBody>
      </p:sp>
      <p:sp>
        <p:nvSpPr>
          <p:cNvPr id="31" name="Shape 31"/>
          <p:cNvSpPr/>
          <p:nvPr/>
        </p:nvSpPr>
        <p:spPr>
          <a:xfrm>
            <a:off x="8183880" y="4206240"/>
            <a:ext cx="3621024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2" name="Shape 32"/>
          <p:cNvSpPr/>
          <p:nvPr/>
        </p:nvSpPr>
        <p:spPr>
          <a:xfrm>
            <a:off x="8412480" y="4434840"/>
            <a:ext cx="420624" cy="420624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961120" y="4434840"/>
            <a:ext cx="2660904" cy="42062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50" b="1" i="0" dirty="0">
                <a:solidFill>
                  <a:srgbClr val="012766"/>
                </a:solidFill>
                <a:latin typeface="Arial"/>
                <a:cs typeface="Arial"/>
              </a:rPr>
              <a:t>Horizontalieji principai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412480" y="5029200"/>
            <a:ext cx="3163824" cy="1188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0" i="0" dirty="0">
                <a:solidFill>
                  <a:srgbClr val="012766"/>
                </a:solidFill>
                <a:latin typeface="Arial"/>
                <a:cs typeface="Arial"/>
              </a:rPr>
              <a:t>Lygios galimybės ir nediskriminavimas, darnus vystymasis, ES pagrindinių teisių chartijos laikymasis.</a:t>
            </a:r>
          </a:p>
        </p:txBody>
      </p:sp>
    </p:spTree>
    <p:extLst>
      <p:ext uri="{BB962C8B-B14F-4D97-AF65-F5344CB8AC3E}">
        <p14:creationId xmlns:p14="http://schemas.microsoft.com/office/powerpoint/2010/main" val="1384953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Finansuojamos veiklos</a:t>
            </a:r>
          </a:p>
        </p:txBody>
      </p:sp>
      <p:sp>
        <p:nvSpPr>
          <p:cNvPr id="11" name="Shape 11"/>
          <p:cNvSpPr/>
          <p:nvPr/>
        </p:nvSpPr>
        <p:spPr>
          <a:xfrm>
            <a:off x="393192" y="1828800"/>
            <a:ext cx="11411712" cy="1280160"/>
          </a:xfrm>
          <a:prstGeom prst="roundRect">
            <a:avLst>
              <a:gd name="adj" fmla="val 6000"/>
            </a:avLst>
          </a:prstGeom>
          <a:solidFill>
            <a:srgbClr val="012766"/>
          </a:solidFill>
          <a:ln>
            <a:noFill/>
          </a:ln>
        </p:spPr>
        <p:txBody>
          <a:bodyPr wrap="square" lIns="320040" tIns="109728" rIns="320040" bIns="109728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lt-LT" sz="1300" b="1" i="0" dirty="0">
                <a:solidFill>
                  <a:srgbClr val="FFA900"/>
                </a:solidFill>
                <a:latin typeface="Arial"/>
                <a:cs typeface="Arial"/>
              </a:rPr>
              <a:t>FINANSUOJAMA VEIKLA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700" b="1" i="0" dirty="0">
                <a:solidFill>
                  <a:srgbClr val="FFFFFF"/>
                </a:solidFill>
                <a:latin typeface="Arial"/>
                <a:cs typeface="Arial"/>
              </a:rPr>
              <a:t>Saugumo plane numatytų priemonių, skirtų geriamojo vandens tiekimo infrastruktūros ir viešųjų geriamojo vandens tiekėjų bei nuotekų tvarkytojų valdymo centrų apsaugai, įgyvendinimas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3192" y="3310128"/>
            <a:ext cx="1141171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600" b="1" i="0" dirty="0">
                <a:solidFill>
                  <a:srgbClr val="012766"/>
                </a:solidFill>
                <a:latin typeface="Arial"/>
                <a:cs typeface="Arial"/>
              </a:rPr>
              <a:t>Priemonių pavyzdžiai</a:t>
            </a:r>
          </a:p>
        </p:txBody>
      </p:sp>
      <p:sp>
        <p:nvSpPr>
          <p:cNvPr id="13" name="Shape 13"/>
          <p:cNvSpPr/>
          <p:nvPr/>
        </p:nvSpPr>
        <p:spPr>
          <a:xfrm>
            <a:off x="393192" y="3749040"/>
            <a:ext cx="2681478" cy="4937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91440" tIns="18288" rIns="91440" bIns="18288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00" b="1" i="0" dirty="0">
                <a:solidFill>
                  <a:srgbClr val="012766"/>
                </a:solidFill>
                <a:latin typeface="Arial"/>
                <a:cs typeface="Arial"/>
              </a:rPr>
              <a:t>Perimetro apsauga</a:t>
            </a:r>
          </a:p>
        </p:txBody>
      </p:sp>
      <p:sp>
        <p:nvSpPr>
          <p:cNvPr id="14" name="Shape 14"/>
          <p:cNvSpPr/>
          <p:nvPr/>
        </p:nvSpPr>
        <p:spPr>
          <a:xfrm>
            <a:off x="3303270" y="3749040"/>
            <a:ext cx="2681478" cy="4937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91440" tIns="18288" rIns="91440" bIns="18288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00" b="1" i="0" dirty="0">
                <a:solidFill>
                  <a:srgbClr val="012766"/>
                </a:solidFill>
                <a:latin typeface="Arial"/>
                <a:cs typeface="Arial"/>
              </a:rPr>
              <a:t>Pastatų apsauga</a:t>
            </a:r>
          </a:p>
        </p:txBody>
      </p:sp>
      <p:sp>
        <p:nvSpPr>
          <p:cNvPr id="15" name="Shape 15"/>
          <p:cNvSpPr/>
          <p:nvPr/>
        </p:nvSpPr>
        <p:spPr>
          <a:xfrm>
            <a:off x="6213348" y="3749040"/>
            <a:ext cx="2681478" cy="4937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91440" tIns="18288" rIns="91440" bIns="18288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00" b="1" i="0" dirty="0">
                <a:solidFill>
                  <a:srgbClr val="012766"/>
                </a:solidFill>
                <a:latin typeface="Arial"/>
                <a:cs typeface="Arial"/>
              </a:rPr>
              <a:t>Apsauginė signalizacija</a:t>
            </a:r>
          </a:p>
        </p:txBody>
      </p:sp>
      <p:sp>
        <p:nvSpPr>
          <p:cNvPr id="16" name="Shape 16"/>
          <p:cNvSpPr/>
          <p:nvPr/>
        </p:nvSpPr>
        <p:spPr>
          <a:xfrm>
            <a:off x="9123426" y="3749040"/>
            <a:ext cx="2681478" cy="4937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91440" tIns="18288" rIns="91440" bIns="18288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00" b="1" i="0" dirty="0">
                <a:solidFill>
                  <a:srgbClr val="012766"/>
                </a:solidFill>
                <a:latin typeface="Arial"/>
                <a:cs typeface="Arial"/>
              </a:rPr>
              <a:t>Vaizdo stebėjimas</a:t>
            </a:r>
          </a:p>
        </p:txBody>
      </p:sp>
      <p:sp>
        <p:nvSpPr>
          <p:cNvPr id="17" name="Shape 17"/>
          <p:cNvSpPr/>
          <p:nvPr/>
        </p:nvSpPr>
        <p:spPr>
          <a:xfrm>
            <a:off x="393192" y="4370832"/>
            <a:ext cx="2681478" cy="4937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91440" tIns="18288" rIns="91440" bIns="18288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00" b="1" i="0" dirty="0">
                <a:solidFill>
                  <a:srgbClr val="012766"/>
                </a:solidFill>
                <a:latin typeface="Arial"/>
                <a:cs typeface="Arial"/>
              </a:rPr>
              <a:t>Apšvietimas</a:t>
            </a:r>
          </a:p>
        </p:txBody>
      </p:sp>
      <p:sp>
        <p:nvSpPr>
          <p:cNvPr id="18" name="Shape 18"/>
          <p:cNvSpPr/>
          <p:nvPr/>
        </p:nvSpPr>
        <p:spPr>
          <a:xfrm>
            <a:off x="3303270" y="4370832"/>
            <a:ext cx="2681478" cy="4937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91440" tIns="18288" rIns="91440" bIns="18288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00" b="1" i="0" dirty="0">
                <a:solidFill>
                  <a:srgbClr val="012766"/>
                </a:solidFill>
                <a:latin typeface="Arial"/>
                <a:cs typeface="Arial"/>
              </a:rPr>
              <a:t>Pavojaus signalizacija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lt-LT" sz="1300" b="1" i="0" dirty="0">
              <a:solidFill>
                <a:srgbClr val="012766"/>
              </a:solidFill>
              <a:latin typeface="Arial"/>
              <a:cs typeface="Arial"/>
            </a:endParaRPr>
          </a:p>
        </p:txBody>
      </p:sp>
      <p:sp>
        <p:nvSpPr>
          <p:cNvPr id="19" name="Shape 19"/>
          <p:cNvSpPr/>
          <p:nvPr/>
        </p:nvSpPr>
        <p:spPr>
          <a:xfrm>
            <a:off x="6213348" y="4370832"/>
            <a:ext cx="2681478" cy="4937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91440" tIns="18288" rIns="91440" bIns="18288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00" b="1" i="0" dirty="0">
                <a:solidFill>
                  <a:srgbClr val="012766"/>
                </a:solidFill>
                <a:latin typeface="Arial"/>
                <a:cs typeface="Arial"/>
              </a:rPr>
              <a:t>Įeigos kontrolė</a:t>
            </a:r>
          </a:p>
        </p:txBody>
      </p:sp>
      <p:sp>
        <p:nvSpPr>
          <p:cNvPr id="20" name="Shape 20"/>
          <p:cNvSpPr/>
          <p:nvPr/>
        </p:nvSpPr>
        <p:spPr>
          <a:xfrm>
            <a:off x="9123426" y="4370832"/>
            <a:ext cx="2681478" cy="49377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91440" tIns="18288" rIns="91440" bIns="18288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300" b="1" i="0" dirty="0">
                <a:solidFill>
                  <a:srgbClr val="012766"/>
                </a:solidFill>
                <a:latin typeface="Arial"/>
                <a:cs typeface="Arial"/>
              </a:rPr>
              <a:t>Toksinio užteršimo fiksavimas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3192" y="5120640"/>
            <a:ext cx="11411712" cy="12344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lt-LT" sz="1426" b="1" i="0" dirty="0">
                <a:solidFill>
                  <a:srgbClr val="012766"/>
                </a:solidFill>
                <a:latin typeface="Arial"/>
                <a:cs typeface="Arial"/>
              </a:rPr>
              <a:t>➤	</a:t>
            </a:r>
            <a:r>
              <a:rPr lang="lt-LT" sz="1550" b="1" i="0" dirty="0">
                <a:solidFill>
                  <a:srgbClr val="012766"/>
                </a:solidFill>
                <a:latin typeface="Arial"/>
                <a:cs typeface="Arial"/>
              </a:rPr>
              <a:t>Saugomi objektai: </a:t>
            </a:r>
            <a:r>
              <a:rPr lang="lt-LT" sz="1550" b="0" i="0" dirty="0">
                <a:solidFill>
                  <a:srgbClr val="012766"/>
                </a:solidFill>
                <a:latin typeface="Arial"/>
                <a:cs typeface="Arial"/>
              </a:rPr>
              <a:t>vandenvietės, gręžiniai, vandens gerinimo įrenginiai, rezervuarai, geriamojo vandens siurblinės, valdymo centrai (dispečerinės).</a:t>
            </a:r>
          </a:p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lt-LT" sz="1426" b="1" i="0" dirty="0">
                <a:solidFill>
                  <a:srgbClr val="012766"/>
                </a:solidFill>
                <a:latin typeface="Arial"/>
                <a:cs typeface="Arial"/>
              </a:rPr>
              <a:t>➤	</a:t>
            </a:r>
            <a:r>
              <a:rPr lang="lt-LT" sz="1550" b="1" i="0" dirty="0">
                <a:solidFill>
                  <a:srgbClr val="012766"/>
                </a:solidFill>
                <a:latin typeface="Arial"/>
                <a:cs typeface="Arial"/>
              </a:rPr>
              <a:t>Tikslinės grupės: </a:t>
            </a:r>
            <a:r>
              <a:rPr lang="lt-LT" sz="1550" b="0" i="0" dirty="0">
                <a:solidFill>
                  <a:srgbClr val="012766"/>
                </a:solidFill>
                <a:latin typeface="Arial"/>
                <a:cs typeface="Arial"/>
              </a:rPr>
              <a:t>gyventojai, savivaldybės, viešieji geriamojo vandens tiekėjai ir nuotekų tvarkytojai.</a:t>
            </a:r>
          </a:p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1426" b="1" i="0" dirty="0">
                <a:solidFill>
                  <a:srgbClr val="012766"/>
                </a:solidFill>
                <a:latin typeface="Arial"/>
                <a:cs typeface="Arial"/>
              </a:rPr>
              <a:t>➤	</a:t>
            </a:r>
            <a:r>
              <a:rPr lang="lt-LT" sz="1550" b="1" i="0" dirty="0">
                <a:solidFill>
                  <a:srgbClr val="012766"/>
                </a:solidFill>
                <a:latin typeface="Arial"/>
                <a:cs typeface="Arial"/>
              </a:rPr>
              <a:t>Įmonės pasirenka prioritetines priemones ir objektus.</a:t>
            </a:r>
          </a:p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lt-LT" sz="1550" b="0" i="0" dirty="0">
              <a:solidFill>
                <a:srgbClr val="01276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7984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Tinkamos išlaidos – patikslinimai</a:t>
            </a:r>
          </a:p>
        </p:txBody>
      </p:sp>
      <p:sp>
        <p:nvSpPr>
          <p:cNvPr id="11" name="Shape 11"/>
          <p:cNvSpPr/>
          <p:nvPr/>
        </p:nvSpPr>
        <p:spPr>
          <a:xfrm>
            <a:off x="393192" y="1828800"/>
            <a:ext cx="3621024" cy="2926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256032" tIns="228600" rIns="256032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1200" b="1" i="0" dirty="0">
                <a:solidFill>
                  <a:srgbClr val="006DFF"/>
                </a:solidFill>
                <a:latin typeface="Arial"/>
                <a:cs typeface="Arial"/>
              </a:rPr>
              <a:t>TINKAMA  ·  Gairių 5.8 p.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lt-LT" sz="1900" b="1" i="0" dirty="0">
                <a:solidFill>
                  <a:srgbClr val="012766"/>
                </a:solidFill>
                <a:latin typeface="Arial"/>
                <a:cs typeface="Arial"/>
              </a:rPr>
              <a:t>Bendri valdymo centrai</a:t>
            </a:r>
          </a:p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0" i="0" dirty="0">
                <a:solidFill>
                  <a:srgbClr val="012766"/>
                </a:solidFill>
                <a:latin typeface="Arial"/>
                <a:cs typeface="Arial"/>
              </a:rPr>
              <a:t>Kai valdymo centras susijęs ir su geriamojo vandens tiekimu, ir su nuotekų tvarkymu, jo apsaugos priemonės tinkamos finansuoti visa apimtimi – nuotekų dalis neišskiriama.</a:t>
            </a:r>
          </a:p>
        </p:txBody>
      </p:sp>
      <p:sp>
        <p:nvSpPr>
          <p:cNvPr id="12" name="Shape 12"/>
          <p:cNvSpPr/>
          <p:nvPr/>
        </p:nvSpPr>
        <p:spPr>
          <a:xfrm>
            <a:off x="4288536" y="1828800"/>
            <a:ext cx="3621024" cy="2926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256032" tIns="228600" rIns="256032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1200" b="1" i="0" dirty="0">
                <a:solidFill>
                  <a:srgbClr val="006DFF"/>
                </a:solidFill>
                <a:latin typeface="Arial"/>
                <a:cs typeface="Arial"/>
              </a:rPr>
              <a:t>TINKAMA  ·  Gairių 5.9 p.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lt-LT" sz="1900" b="1" i="0" dirty="0">
                <a:solidFill>
                  <a:srgbClr val="012766"/>
                </a:solidFill>
                <a:latin typeface="Arial"/>
                <a:cs typeface="Arial"/>
              </a:rPr>
              <a:t>Įrangos komplektas</a:t>
            </a:r>
          </a:p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0" i="0" dirty="0">
                <a:solidFill>
                  <a:srgbClr val="012766"/>
                </a:solidFill>
                <a:latin typeface="Arial"/>
                <a:cs typeface="Arial"/>
              </a:rPr>
              <a:t>Įsigyjant apšvietimo, signalizacijos ar vaizdo stebėjimo įrangą, tinkamos ir komplekte esančios ar būtinos priemonės –nepertraukiamo maitinimo šaltinis, akumuliatorius.</a:t>
            </a:r>
          </a:p>
        </p:txBody>
      </p:sp>
      <p:sp>
        <p:nvSpPr>
          <p:cNvPr id="13" name="Shape 13"/>
          <p:cNvSpPr/>
          <p:nvPr/>
        </p:nvSpPr>
        <p:spPr>
          <a:xfrm>
            <a:off x="8183880" y="1828800"/>
            <a:ext cx="3621024" cy="2926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256032" tIns="228600" rIns="256032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1200" b="1" i="0" dirty="0">
                <a:solidFill>
                  <a:srgbClr val="006DFF"/>
                </a:solidFill>
                <a:latin typeface="Arial"/>
                <a:cs typeface="Arial"/>
              </a:rPr>
              <a:t>TINKAMA  ·  Gairių 5.12 p.</a:t>
            </a:r>
          </a:p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lt-LT" sz="1900" b="1" i="0" dirty="0">
                <a:solidFill>
                  <a:srgbClr val="012766"/>
                </a:solidFill>
                <a:latin typeface="Arial"/>
                <a:cs typeface="Arial"/>
              </a:rPr>
              <a:t>Durys ir langai</a:t>
            </a:r>
          </a:p>
          <a:p>
            <a:pPr mar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0" i="0" dirty="0">
                <a:solidFill>
                  <a:srgbClr val="012766"/>
                </a:solidFill>
                <a:latin typeface="Arial"/>
                <a:cs typeface="Arial"/>
              </a:rPr>
              <a:t>Atskirų valdymo centro pastato elementų (durų, langų) keitimas finansuojamas, jei numatytas Saugumo plane. Viso pastato remontas – nefinansuojamas.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93192" y="5029200"/>
            <a:ext cx="11411712" cy="12801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564" b="1" i="0" dirty="0">
                <a:solidFill>
                  <a:srgbClr val="012766"/>
                </a:solidFill>
                <a:latin typeface="Arial"/>
                <a:cs typeface="Arial"/>
              </a:rPr>
              <a:t>➤	</a:t>
            </a:r>
            <a:r>
              <a:rPr lang="lt-LT" sz="1700" b="0" i="0" dirty="0">
                <a:solidFill>
                  <a:srgbClr val="012766"/>
                </a:solidFill>
                <a:latin typeface="Arial"/>
                <a:cs typeface="Arial"/>
              </a:rPr>
              <a:t>Išlaidos turi atitikti </a:t>
            </a: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PAFT VII skyriaus</a:t>
            </a:r>
            <a:r>
              <a:rPr lang="lt-LT" sz="1700" b="0" i="0" dirty="0">
                <a:solidFill>
                  <a:srgbClr val="012766"/>
                </a:solidFill>
                <a:latin typeface="Arial"/>
                <a:cs typeface="Arial"/>
              </a:rPr>
              <a:t> reikalavimus ir Sanglaudos fondo finansavimo sritį (Reglamento (ES) 2021/1058 6 straipsnio 1 d. a punktas.).</a:t>
            </a:r>
          </a:p>
          <a:p>
            <a:pPr marL="292608" indent="-292608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lt-LT" sz="1564" b="1" i="0" dirty="0">
                <a:solidFill>
                  <a:srgbClr val="012766"/>
                </a:solidFill>
                <a:latin typeface="Arial"/>
                <a:cs typeface="Arial"/>
              </a:rPr>
              <a:t>➤	</a:t>
            </a:r>
            <a:r>
              <a:rPr lang="lt-LT" sz="1700" b="0" i="0" dirty="0">
                <a:solidFill>
                  <a:srgbClr val="012766"/>
                </a:solidFill>
                <a:latin typeface="Arial"/>
                <a:cs typeface="Arial"/>
              </a:rPr>
              <a:t>Išlaidos turi būti patirtos ir apmokėtos </a:t>
            </a: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nuo 2025-12-18 iki 2030-12-31</a:t>
            </a:r>
            <a:r>
              <a:rPr lang="lt-LT" sz="1700" b="0" i="0" dirty="0">
                <a:solidFill>
                  <a:srgbClr val="012766"/>
                </a:solidFill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0436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Kompleksinės saugos priemonės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3192" y="1828800"/>
            <a:ext cx="11411712" cy="10972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700" b="0" i="0" dirty="0">
                <a:solidFill>
                  <a:srgbClr val="012766"/>
                </a:solidFill>
                <a:latin typeface="Arial"/>
                <a:cs typeface="Arial"/>
              </a:rPr>
              <a:t>Tinkamos finansuoti ir </a:t>
            </a: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kompleksinės priemonės</a:t>
            </a:r>
            <a:r>
              <a:rPr lang="lt-LT" sz="1700" b="0" i="0" dirty="0">
                <a:solidFill>
                  <a:srgbClr val="012766"/>
                </a:solidFill>
                <a:latin typeface="Arial"/>
                <a:cs typeface="Arial"/>
              </a:rPr>
              <a:t>, kurių dalys gali būti laikomos kibernetinio saugumo sprendimais, jei jos būtinos, kad fizinės saugos priemonės veiktų efektyviai ir įmonė galėtų sistemiškai aptikti ir užkardyti </a:t>
            </a: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gaisrus, fizinį sabotažą ir kitas hibridines grėsmes</a:t>
            </a:r>
            <a:r>
              <a:rPr lang="lt-LT" sz="1700" b="0" i="0" dirty="0">
                <a:solidFill>
                  <a:srgbClr val="012766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12" name="Shape 12"/>
          <p:cNvSpPr/>
          <p:nvPr/>
        </p:nvSpPr>
        <p:spPr>
          <a:xfrm>
            <a:off x="393192" y="3108960"/>
            <a:ext cx="2681478" cy="2468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Shape 13"/>
          <p:cNvSpPr/>
          <p:nvPr/>
        </p:nvSpPr>
        <p:spPr>
          <a:xfrm>
            <a:off x="621792" y="3291840"/>
            <a:ext cx="502920" cy="502920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1792" y="3931920"/>
            <a:ext cx="2269998" cy="160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1" i="0" dirty="0">
                <a:solidFill>
                  <a:srgbClr val="012766"/>
                </a:solidFill>
                <a:latin typeface="Arial"/>
                <a:cs typeface="Arial"/>
              </a:rPr>
              <a:t>Valdiklių ir ryšio priemonių apsauga nuo fizinio ar loginio užvaldymo</a:t>
            </a:r>
          </a:p>
        </p:txBody>
      </p:sp>
      <p:sp>
        <p:nvSpPr>
          <p:cNvPr id="15" name="Shape 15"/>
          <p:cNvSpPr/>
          <p:nvPr/>
        </p:nvSpPr>
        <p:spPr>
          <a:xfrm>
            <a:off x="3303270" y="3108960"/>
            <a:ext cx="2681478" cy="2468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6"/>
          <p:cNvSpPr/>
          <p:nvPr/>
        </p:nvSpPr>
        <p:spPr>
          <a:xfrm>
            <a:off x="3531870" y="3291840"/>
            <a:ext cx="502920" cy="502920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31870" y="3931920"/>
            <a:ext cx="2269998" cy="160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1" i="0" dirty="0">
                <a:solidFill>
                  <a:srgbClr val="012766"/>
                </a:solidFill>
                <a:latin typeface="Arial"/>
                <a:cs typeface="Arial"/>
              </a:rPr>
              <a:t>SCADA stebėjimas ir procesų automatizavimas – nedelsiant nutraukti piktavalių paveiktų įrenginių veikimą</a:t>
            </a:r>
          </a:p>
        </p:txBody>
      </p:sp>
      <p:sp>
        <p:nvSpPr>
          <p:cNvPr id="18" name="Shape 18"/>
          <p:cNvSpPr/>
          <p:nvPr/>
        </p:nvSpPr>
        <p:spPr>
          <a:xfrm>
            <a:off x="6213348" y="3108960"/>
            <a:ext cx="2681478" cy="2468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9"/>
          <p:cNvSpPr/>
          <p:nvPr/>
        </p:nvSpPr>
        <p:spPr>
          <a:xfrm>
            <a:off x="6441948" y="3291840"/>
            <a:ext cx="502920" cy="502920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41948" y="3931920"/>
            <a:ext cx="2269998" cy="160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1" i="0" dirty="0">
                <a:solidFill>
                  <a:srgbClr val="012766"/>
                </a:solidFill>
                <a:latin typeface="Arial"/>
                <a:cs typeface="Arial"/>
              </a:rPr>
              <a:t>Prieigos valdymas, šifravimas ir tinklo segmentavimas</a:t>
            </a:r>
          </a:p>
        </p:txBody>
      </p:sp>
      <p:sp>
        <p:nvSpPr>
          <p:cNvPr id="21" name="Shape 21"/>
          <p:cNvSpPr/>
          <p:nvPr/>
        </p:nvSpPr>
        <p:spPr>
          <a:xfrm>
            <a:off x="9123426" y="3108960"/>
            <a:ext cx="2681478" cy="2468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22"/>
          <p:cNvSpPr/>
          <p:nvPr/>
        </p:nvSpPr>
        <p:spPr>
          <a:xfrm>
            <a:off x="9352026" y="3291840"/>
            <a:ext cx="502920" cy="502920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800" b="1" i="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352026" y="3931920"/>
            <a:ext cx="2269998" cy="160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00" b="1" i="0" dirty="0">
                <a:solidFill>
                  <a:srgbClr val="012766"/>
                </a:solidFill>
                <a:latin typeface="Arial"/>
                <a:cs typeface="Arial"/>
              </a:rPr>
              <a:t>Daugiafunkcė programinė įranga, be kurios negali tinkamai veikti fizinės saugos sistemos ir įrenginiai</a:t>
            </a:r>
          </a:p>
        </p:txBody>
      </p:sp>
      <p:sp>
        <p:nvSpPr>
          <p:cNvPr id="24" name="Shape 24"/>
          <p:cNvSpPr/>
          <p:nvPr/>
        </p:nvSpPr>
        <p:spPr>
          <a:xfrm>
            <a:off x="393192" y="5779008"/>
            <a:ext cx="11411712" cy="530352"/>
          </a:xfrm>
          <a:prstGeom prst="roundRect">
            <a:avLst>
              <a:gd name="adj" fmla="val 6000"/>
            </a:avLst>
          </a:prstGeom>
          <a:solidFill>
            <a:srgbClr val="012766"/>
          </a:solidFill>
          <a:ln>
            <a:noFill/>
          </a:ln>
        </p:spPr>
        <p:txBody>
          <a:bodyPr wrap="square" lIns="274320" tIns="45720" rIns="274320" bIns="4572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450" b="1" i="0" dirty="0">
                <a:solidFill>
                  <a:srgbClr val="FFA900"/>
                </a:solidFill>
                <a:latin typeface="Arial"/>
                <a:cs typeface="Arial"/>
              </a:rPr>
              <a:t>Svarbu: </a:t>
            </a:r>
            <a:r>
              <a:rPr lang="lt-LT" sz="1450" b="0" i="0" dirty="0">
                <a:solidFill>
                  <a:srgbClr val="FFFFFF"/>
                </a:solidFill>
                <a:latin typeface="Arial"/>
                <a:cs typeface="Arial"/>
              </a:rPr>
              <a:t>kibernetinės priemonės finansuojamos tik tiek, kiek jos būtinos fizinės saugos priemonių veikimui.</a:t>
            </a:r>
          </a:p>
        </p:txBody>
      </p:sp>
    </p:spTree>
    <p:extLst>
      <p:ext uri="{BB962C8B-B14F-4D97-AF65-F5344CB8AC3E}">
        <p14:creationId xmlns:p14="http://schemas.microsoft.com/office/powerpoint/2010/main" val="1329954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Kas nefinansuojama</a:t>
            </a:r>
          </a:p>
        </p:txBody>
      </p:sp>
      <p:sp>
        <p:nvSpPr>
          <p:cNvPr id="11" name="Shape 11"/>
          <p:cNvSpPr/>
          <p:nvPr/>
        </p:nvSpPr>
        <p:spPr>
          <a:xfrm>
            <a:off x="393192" y="1828800"/>
            <a:ext cx="5568696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2"/>
          <p:cNvSpPr/>
          <p:nvPr/>
        </p:nvSpPr>
        <p:spPr>
          <a:xfrm>
            <a:off x="594360" y="2066544"/>
            <a:ext cx="438912" cy="43891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dirty="0">
                <a:solidFill>
                  <a:srgbClr val="FFA900"/>
                </a:solidFill>
                <a:latin typeface="Arial"/>
                <a:cs typeface="Arial"/>
              </a:rPr>
              <a:t>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16152" y="1874520"/>
            <a:ext cx="4562856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Nuotekų tvarkymo infrastruktūros apsaugos priemonės</a:t>
            </a:r>
            <a:r>
              <a:rPr lang="lt-LT" sz="1350" b="0" i="0" dirty="0">
                <a:solidFill>
                  <a:srgbClr val="012766"/>
                </a:solidFill>
                <a:latin typeface="Arial"/>
                <a:cs typeface="Arial"/>
              </a:rPr>
              <a:t> (nors ir numatytos Saugumo planuose)</a:t>
            </a:r>
          </a:p>
        </p:txBody>
      </p:sp>
      <p:sp>
        <p:nvSpPr>
          <p:cNvPr id="14" name="Shape 14"/>
          <p:cNvSpPr/>
          <p:nvPr/>
        </p:nvSpPr>
        <p:spPr>
          <a:xfrm>
            <a:off x="393192" y="2990088"/>
            <a:ext cx="5568696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" name="Shape 15"/>
          <p:cNvSpPr/>
          <p:nvPr/>
        </p:nvSpPr>
        <p:spPr>
          <a:xfrm>
            <a:off x="594360" y="3227832"/>
            <a:ext cx="438912" cy="43891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dirty="0">
                <a:solidFill>
                  <a:srgbClr val="FFA900"/>
                </a:solidFill>
                <a:latin typeface="Arial"/>
                <a:cs typeface="Arial"/>
              </a:rPr>
              <a:t>×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6152" y="3035808"/>
            <a:ext cx="4562856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Valdymo centrai, susiję tik su nuotekų tvarkymu</a:t>
            </a:r>
          </a:p>
        </p:txBody>
      </p:sp>
      <p:sp>
        <p:nvSpPr>
          <p:cNvPr id="17" name="Shape 17"/>
          <p:cNvSpPr/>
          <p:nvPr/>
        </p:nvSpPr>
        <p:spPr>
          <a:xfrm>
            <a:off x="393192" y="4151376"/>
            <a:ext cx="5568696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8"/>
          <p:cNvSpPr/>
          <p:nvPr/>
        </p:nvSpPr>
        <p:spPr>
          <a:xfrm>
            <a:off x="594360" y="4389120"/>
            <a:ext cx="438912" cy="43891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dirty="0">
                <a:solidFill>
                  <a:srgbClr val="FFA900"/>
                </a:solidFill>
                <a:latin typeface="Arial"/>
                <a:cs typeface="Arial"/>
              </a:rPr>
              <a:t>×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16152" y="4197096"/>
            <a:ext cx="4562856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Šaunamieji ir nešaunamieji ginklai</a:t>
            </a:r>
          </a:p>
        </p:txBody>
      </p:sp>
      <p:sp>
        <p:nvSpPr>
          <p:cNvPr id="20" name="Shape 20"/>
          <p:cNvSpPr/>
          <p:nvPr/>
        </p:nvSpPr>
        <p:spPr>
          <a:xfrm>
            <a:off x="393192" y="5312664"/>
            <a:ext cx="5568696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Shape 21"/>
          <p:cNvSpPr/>
          <p:nvPr/>
        </p:nvSpPr>
        <p:spPr>
          <a:xfrm>
            <a:off x="594360" y="5550408"/>
            <a:ext cx="438912" cy="43891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dirty="0">
                <a:solidFill>
                  <a:srgbClr val="FFA900"/>
                </a:solidFill>
                <a:latin typeface="Arial"/>
                <a:cs typeface="Arial"/>
              </a:rPr>
              <a:t>×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6152" y="5358384"/>
            <a:ext cx="4562856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Paviršinio vandens telkinio, iš kurio gaminamas geriamasis vanduo, apsauga</a:t>
            </a:r>
          </a:p>
        </p:txBody>
      </p:sp>
      <p:sp>
        <p:nvSpPr>
          <p:cNvPr id="23" name="Shape 23"/>
          <p:cNvSpPr/>
          <p:nvPr/>
        </p:nvSpPr>
        <p:spPr>
          <a:xfrm>
            <a:off x="6236208" y="1828800"/>
            <a:ext cx="5568696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4"/>
          <p:cNvSpPr/>
          <p:nvPr/>
        </p:nvSpPr>
        <p:spPr>
          <a:xfrm>
            <a:off x="6437376" y="2066544"/>
            <a:ext cx="438912" cy="43891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dirty="0">
                <a:solidFill>
                  <a:srgbClr val="FFA900"/>
                </a:solidFill>
                <a:latin typeface="Arial"/>
                <a:cs typeface="Arial"/>
              </a:rPr>
              <a:t>×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059168" y="1874520"/>
            <a:ext cx="4562856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Veiklos tęstinumo įranga</a:t>
            </a:r>
            <a:endParaRPr lang="lt-LT" sz="1350" b="0" i="0" dirty="0">
              <a:solidFill>
                <a:srgbClr val="012766"/>
              </a:solidFill>
              <a:latin typeface="Arial"/>
              <a:cs typeface="Arial"/>
            </a:endParaRPr>
          </a:p>
        </p:txBody>
      </p:sp>
      <p:sp>
        <p:nvSpPr>
          <p:cNvPr id="26" name="Shape 26"/>
          <p:cNvSpPr/>
          <p:nvPr/>
        </p:nvSpPr>
        <p:spPr>
          <a:xfrm>
            <a:off x="6236208" y="2990088"/>
            <a:ext cx="5568696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" name="Shape 27"/>
          <p:cNvSpPr/>
          <p:nvPr/>
        </p:nvSpPr>
        <p:spPr>
          <a:xfrm>
            <a:off x="6437376" y="3227832"/>
            <a:ext cx="438912" cy="43891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dirty="0">
                <a:solidFill>
                  <a:srgbClr val="FFA900"/>
                </a:solidFill>
                <a:latin typeface="Arial"/>
                <a:cs typeface="Arial"/>
              </a:rPr>
              <a:t>×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059168" y="3035808"/>
            <a:ext cx="4562856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Alternatyvių vandens tiekimo priemonių įsigijimas</a:t>
            </a:r>
          </a:p>
        </p:txBody>
      </p:sp>
      <p:sp>
        <p:nvSpPr>
          <p:cNvPr id="29" name="Shape 29"/>
          <p:cNvSpPr/>
          <p:nvPr/>
        </p:nvSpPr>
        <p:spPr>
          <a:xfrm>
            <a:off x="6236208" y="4151376"/>
            <a:ext cx="5568696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30"/>
          <p:cNvSpPr/>
          <p:nvPr/>
        </p:nvSpPr>
        <p:spPr>
          <a:xfrm>
            <a:off x="6437376" y="4389120"/>
            <a:ext cx="438912" cy="43891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dirty="0">
                <a:solidFill>
                  <a:srgbClr val="FFA900"/>
                </a:solidFill>
                <a:latin typeface="Arial"/>
                <a:cs typeface="Arial"/>
              </a:rPr>
              <a:t>×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059168" y="4197096"/>
            <a:ext cx="4562856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Saugumo planų parengimas</a:t>
            </a:r>
          </a:p>
        </p:txBody>
      </p:sp>
      <p:sp>
        <p:nvSpPr>
          <p:cNvPr id="32" name="Shape 32"/>
          <p:cNvSpPr/>
          <p:nvPr/>
        </p:nvSpPr>
        <p:spPr>
          <a:xfrm>
            <a:off x="6236208" y="5312664"/>
            <a:ext cx="5568696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3" name="Shape 33"/>
          <p:cNvSpPr/>
          <p:nvPr/>
        </p:nvSpPr>
        <p:spPr>
          <a:xfrm>
            <a:off x="6437376" y="5550408"/>
            <a:ext cx="438912" cy="438912"/>
          </a:xfrm>
          <a:prstGeom prst="ellipse">
            <a:avLst/>
          </a:prstGeom>
          <a:solidFill>
            <a:srgbClr val="012766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2200" b="1" i="0" dirty="0">
                <a:solidFill>
                  <a:srgbClr val="FFA900"/>
                </a:solidFill>
                <a:latin typeface="Arial"/>
                <a:cs typeface="Arial"/>
              </a:rPr>
              <a:t>×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059168" y="5358384"/>
            <a:ext cx="4562856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1500" b="1" i="0" dirty="0">
                <a:solidFill>
                  <a:srgbClr val="012766"/>
                </a:solidFill>
                <a:latin typeface="Arial"/>
                <a:cs typeface="Arial"/>
              </a:rPr>
              <a:t>Viso valdymo centro pastato remontas</a:t>
            </a:r>
          </a:p>
        </p:txBody>
      </p:sp>
    </p:spTree>
    <p:extLst>
      <p:ext uri="{BB962C8B-B14F-4D97-AF65-F5344CB8AC3E}">
        <p14:creationId xmlns:p14="http://schemas.microsoft.com/office/powerpoint/2010/main" val="2278568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STEBĖSENOS RODIKLIAI</a:t>
            </a:r>
          </a:p>
        </p:txBody>
      </p:sp>
      <p:sp>
        <p:nvSpPr>
          <p:cNvPr id="11" name="Shape 11"/>
          <p:cNvSpPr/>
          <p:nvPr/>
        </p:nvSpPr>
        <p:spPr>
          <a:xfrm>
            <a:off x="393192" y="1828800"/>
            <a:ext cx="5568696" cy="2198914"/>
          </a:xfrm>
          <a:prstGeom prst="roundRect">
            <a:avLst>
              <a:gd name="adj" fmla="val 6000"/>
            </a:avLst>
          </a:prstGeom>
          <a:solidFill>
            <a:srgbClr val="012766"/>
          </a:solidFill>
          <a:ln>
            <a:noFill/>
          </a:ln>
        </p:spPr>
        <p:txBody>
          <a:bodyPr wrap="square" lIns="320040" tIns="182880" rIns="32004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250" b="1" i="0" dirty="0">
                <a:solidFill>
                  <a:srgbClr val="C1EBFD"/>
                </a:solidFill>
                <a:latin typeface="Arial"/>
                <a:cs typeface="Arial"/>
              </a:rPr>
              <a:t>PRODUKTO RODIKLIS  ·  P.S.2.1045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700" b="1" i="0" dirty="0">
                <a:solidFill>
                  <a:srgbClr val="FFFFFF"/>
                </a:solidFill>
                <a:latin typeface="Arial"/>
                <a:cs typeface="Arial"/>
              </a:rPr>
              <a:t>Įdiegtos vandenviečių, viešųjų geriamojo vandens tiekėjų, nuotekų tvarkytojų valdymo centrų apsaugos priemonės</a:t>
            </a:r>
          </a:p>
        </p:txBody>
      </p:sp>
      <p:sp>
        <p:nvSpPr>
          <p:cNvPr id="12" name="Shape 12"/>
          <p:cNvSpPr/>
          <p:nvPr/>
        </p:nvSpPr>
        <p:spPr>
          <a:xfrm>
            <a:off x="6236208" y="1828800"/>
            <a:ext cx="5568696" cy="219891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txBody>
          <a:bodyPr wrap="square" lIns="320040" tIns="182880" rIns="320040" bIns="182880" rtlCol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250" b="1" i="0" dirty="0">
                <a:solidFill>
                  <a:srgbClr val="006DFF"/>
                </a:solidFill>
                <a:latin typeface="Arial"/>
                <a:cs typeface="Arial"/>
              </a:rPr>
              <a:t>REZULTATO RODIKLIS  ·  R.S.2.3055</a:t>
            </a:r>
          </a:p>
          <a:p>
            <a:pPr marL="0" indent="0" algn="l">
              <a:lnSpc>
                <a:spcPct val="10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lt-LT" sz="1700" b="1" i="0" dirty="0">
                <a:solidFill>
                  <a:srgbClr val="012766"/>
                </a:solidFill>
                <a:latin typeface="Arial"/>
                <a:cs typeface="Arial"/>
              </a:rPr>
              <a:t>Viešieji vandens tiekėjai ir nuotekų tvarkytojai, investuojantys į saugaus vandens tiekimo užtikrinimo priemones</a:t>
            </a:r>
          </a:p>
        </p:txBody>
      </p:sp>
    </p:spTree>
    <p:extLst>
      <p:ext uri="{BB962C8B-B14F-4D97-AF65-F5344CB8AC3E}">
        <p14:creationId xmlns:p14="http://schemas.microsoft.com/office/powerpoint/2010/main" val="3730461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8006" y="598211"/>
            <a:ext cx="920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Kaip skaičiuojami rodikliai</a:t>
            </a:r>
          </a:p>
        </p:txBody>
      </p:sp>
      <p:graphicFrame>
        <p:nvGraphicFramePr>
          <p:cNvPr id="11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437570"/>
              </p:ext>
            </p:extLst>
          </p:nvPr>
        </p:nvGraphicFramePr>
        <p:xfrm>
          <a:off x="393192" y="1828800"/>
          <a:ext cx="11411712" cy="4425696"/>
        </p:xfrm>
        <a:graphic>
          <a:graphicData uri="http://schemas.openxmlformats.org/drawingml/2006/table">
            <a:tbl>
              <a:tblPr firstRow="1" bandRow="1"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70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endParaRPr/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0127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1" i="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P.S.2.1045 – įdiegtos apsaugos priemonės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01276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1" i="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R.S.2.3055 – investavusios įmonės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0127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1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Kas skaičiuojama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Konkrečiame objekte įgyvendinta apsaugos priemonė ar priemonių sistema. Pvz., vandenvietės aptvėrimas reikalavimus atitinkančia tvora = 1 vnt.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Unikalus projektus įgyvendinusių įmonių skaičius – kelis projektus įgyvendinusi įmonė skaičiuojama vieną kartą.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1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Kas nėra atskiras vienetas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EAF6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Sistemos sudedamosios dalys, komponentai, techniniai elementai.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EAF6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–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EA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1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Duomenų šaltiniai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Statybos užbaigimo dokumentai arba kiti darbų, paslaugų ar prekių įsigijimą įrodantys dokumentai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Galutinė veiklos ataskaita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1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Kada pasiektas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EAF6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Kai priemonė užbaigta, priimta eksploatuoti ir administruojančioji institucija patvirtina veiklos ataskaitą.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EAF6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Po finansavimo pabaigos, patvirtinus galutinę veiklos ataskaitą.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EAF6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1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Kas atsakingas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Projekto vykdytojas (duomenis teikia CPVA).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lt-LT" sz="1400" b="0" i="0" dirty="0">
                          <a:solidFill>
                            <a:srgbClr val="012766"/>
                          </a:solidFill>
                          <a:latin typeface="Arial"/>
                          <a:cs typeface="Arial"/>
                        </a:rPr>
                        <a:t>CPVA – apskaičiuojamas rodiklis</a:t>
                      </a:r>
                    </a:p>
                  </a:txBody>
                  <a:tcPr marL="109728" marR="109728" marT="64008" marB="64008" anchor="ctr">
                    <a:lnL w="12700">
                      <a:solidFill>
                        <a:srgbClr val="C1EBFD"/>
                      </a:solidFill>
                    </a:lnL>
                    <a:lnR w="12700">
                      <a:solidFill>
                        <a:srgbClr val="C1EBFD"/>
                      </a:solidFill>
                    </a:lnR>
                    <a:lnT w="12700">
                      <a:solidFill>
                        <a:srgbClr val="C1EBFD"/>
                      </a:solidFill>
                    </a:lnT>
                    <a:lnB w="12700">
                      <a:solidFill>
                        <a:srgbClr val="C1EBFD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715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72648-8499-8438-67A7-0949DC0AB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1D84BEA-C689-0551-C2DB-89D5B1217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463" y="1996752"/>
            <a:ext cx="9834887" cy="3696478"/>
          </a:xfrm>
        </p:spPr>
        <p:txBody>
          <a:bodyPr/>
          <a:lstStyle/>
          <a:p>
            <a:pPr algn="just" fontAlgn="base">
              <a:lnSpc>
                <a:spcPct val="100000"/>
              </a:lnSpc>
            </a:pPr>
            <a:r>
              <a:rPr lang="lt-LT" sz="1800" dirty="0">
                <a:latin typeface="+mn-lt"/>
                <a:cs typeface="Arial" panose="020B0604020202020204" pitchFamily="34" charset="0"/>
              </a:rPr>
              <a:t>       </a:t>
            </a:r>
            <a:r>
              <a:rPr lang="lt-LT" sz="1800" noProof="0" dirty="0">
                <a:latin typeface="+mn-lt"/>
                <a:cs typeface="Arial" panose="020B0604020202020204" pitchFamily="34" charset="0"/>
              </a:rPr>
              <a:t>Vadovaujantis PAFT </a:t>
            </a:r>
            <a:r>
              <a:rPr lang="lt-LT" sz="1800" noProof="0" dirty="0">
                <a:latin typeface="+mn-lt"/>
              </a:rPr>
              <a:t>339</a:t>
            </a:r>
            <a:r>
              <a:rPr lang="lt-LT" sz="1800" baseline="30000" noProof="0" dirty="0">
                <a:latin typeface="+mn-lt"/>
              </a:rPr>
              <a:t>1 </a:t>
            </a:r>
            <a:r>
              <a:rPr lang="lt-LT" sz="1800" noProof="0" dirty="0">
                <a:latin typeface="+mn-lt"/>
              </a:rPr>
              <a:t>projektų, kurie susiję su nacionaliniam saugumui užtikrinti svarbių objektų atsparumo užtikrinimu, duomenys viešai neskelbiami ir tokiems projektams Taisyklių 339, 340 ir 341 punktuose nustatyti </a:t>
            </a:r>
            <a:r>
              <a:rPr lang="lt-LT" sz="1800" b="1" noProof="0" dirty="0">
                <a:latin typeface="+mn-lt"/>
              </a:rPr>
              <a:t>duomenų skelbimo bei projekto matomumo ir informavimo apie projektą priemonių reikalavimai netaikomi</a:t>
            </a:r>
            <a:r>
              <a:rPr lang="lt-LT" sz="1800" noProof="0" dirty="0">
                <a:latin typeface="+mn-lt"/>
              </a:rPr>
              <a:t>. Apie tokius projektus, prieš juos atrenkant, vadovaujančioji institucija informuoja EK.</a:t>
            </a:r>
            <a:r>
              <a:rPr lang="lt-LT" sz="1800" noProof="0" dirty="0">
                <a:latin typeface="+mn-lt"/>
                <a:cs typeface="Arial" panose="020B0604020202020204" pitchFamily="34" charset="0"/>
              </a:rPr>
              <a:t>​</a:t>
            </a:r>
            <a:endParaRPr lang="lt-LT" sz="18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C9AC02-CC48-8340-E8A6-C326D51FC6D8}"/>
              </a:ext>
            </a:extLst>
          </p:cNvPr>
          <p:cNvSpPr txBox="1"/>
          <p:nvPr/>
        </p:nvSpPr>
        <p:spPr>
          <a:xfrm>
            <a:off x="3228864" y="506453"/>
            <a:ext cx="6774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Viešinimas</a:t>
            </a:r>
            <a:endParaRPr lang="lt-LT" sz="3600" dirty="0">
              <a:solidFill>
                <a:schemeClr val="bg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651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366DC05-482C-7DF2-428F-317069466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1463" y="1996752"/>
            <a:ext cx="9834887" cy="3696478"/>
          </a:xfrm>
        </p:spPr>
        <p:txBody>
          <a:bodyPr/>
          <a:lstStyle/>
          <a:p>
            <a:pPr algn="ctr" fontAlgn="base"/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Konsultacijas teikia administruojančioji institucija – CPVA bendradarbiaujant su Aplinkos ministerija;​</a:t>
            </a:r>
          </a:p>
          <a:p>
            <a:pPr algn="ctr" fontAlgn="base"/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CPVA priskirta funkcija vertinti projektus ir teikti konsultacijas apie projektų rengimui ir vertinimui taikomus reikalavimus;​</a:t>
            </a:r>
          </a:p>
          <a:p>
            <a:pPr algn="ctr" fontAlgn="base"/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Dažniausiai užduodami klausimai (DUK) ir atsakymai apie regioninių pažangos priemonių įgyvendinimą skelbiami  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fontAlgn="base"/>
            <a:r>
              <a:rPr lang="lt-LT" sz="2200" dirty="0">
                <a:latin typeface="Arial" panose="020B0604020202020204" pitchFamily="34" charset="0"/>
                <a:cs typeface="Arial" panose="020B0604020202020204" pitchFamily="34" charset="0"/>
              </a:rPr>
              <a:t>2021 – 2027 m. ES investicijų interneto svetainėje www.esinvesticijos.lt  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0A23E9-09C1-6B42-A161-5AE0E98D5E9E}"/>
              </a:ext>
            </a:extLst>
          </p:cNvPr>
          <p:cNvSpPr txBox="1"/>
          <p:nvPr/>
        </p:nvSpPr>
        <p:spPr>
          <a:xfrm>
            <a:off x="3228864" y="506453"/>
            <a:ext cx="6774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DUK IR KONSULTACIJOS</a:t>
            </a:r>
            <a:r>
              <a:rPr lang="lt-LT" sz="3600" dirty="0">
                <a:solidFill>
                  <a:schemeClr val="bg1">
                    <a:lumMod val="20000"/>
                    <a:lumOff val="80000"/>
                  </a:schemeClr>
                </a:solidFill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418506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393192" y="2834640"/>
            <a:ext cx="11411712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sz="3600" b="1" i="0" dirty="0">
                <a:solidFill>
                  <a:srgbClr val="012766"/>
                </a:solidFill>
                <a:latin typeface="Arial"/>
                <a:cs typeface="Arial"/>
              </a:rPr>
              <a:t>Ačiū už dėmesį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3192" y="5192485"/>
            <a:ext cx="11411712" cy="10341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b="0" i="0" dirty="0">
                <a:solidFill>
                  <a:srgbClr val="002060"/>
                </a:solidFill>
                <a:latin typeface="Arial"/>
                <a:cs typeface="Arial"/>
              </a:rPr>
              <a:t>Aplinkos ministerijos Strateginio valdymo ir investicijų departamento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lt-LT" i="0" dirty="0">
                <a:solidFill>
                  <a:srgbClr val="002060"/>
                </a:solidFill>
                <a:latin typeface="Arial"/>
                <a:cs typeface="Arial"/>
              </a:rPr>
              <a:t>Europos Sąjungos investicijų valdymo skyrius</a:t>
            </a:r>
          </a:p>
          <a:p>
            <a:r>
              <a:rPr lang="en-GB" dirty="0">
                <a:solidFill>
                  <a:srgbClr val="002060"/>
                </a:solidFill>
              </a:rPr>
              <a:t>roma.buteniene@am.lt</a:t>
            </a:r>
            <a:endParaRPr lang="lt-LT" dirty="0">
              <a:solidFill>
                <a:srgbClr val="002060"/>
              </a:solidFill>
            </a:endParaRPr>
          </a:p>
          <a:p>
            <a:r>
              <a:rPr lang="en-GB" dirty="0">
                <a:solidFill>
                  <a:srgbClr val="002060"/>
                </a:solidFill>
              </a:rPr>
              <a:t>+370 695 50323 </a:t>
            </a:r>
          </a:p>
          <a:p>
            <a:pPr algn="ctr"/>
            <a:endParaRPr lang="lt-LT" b="1" i="0" dirty="0">
              <a:solidFill>
                <a:srgbClr val="00206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99085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linkos ministerija">
      <a:dk1>
        <a:srgbClr val="004100"/>
      </a:dk1>
      <a:lt1>
        <a:srgbClr val="C0DCBB"/>
      </a:lt1>
      <a:dk2>
        <a:srgbClr val="002767"/>
      </a:dk2>
      <a:lt2>
        <a:srgbClr val="C1EBFD"/>
      </a:lt2>
      <a:accent1>
        <a:srgbClr val="012766"/>
      </a:accent1>
      <a:accent2>
        <a:srgbClr val="006DFF"/>
      </a:accent2>
      <a:accent3>
        <a:srgbClr val="FFA900"/>
      </a:accent3>
      <a:accent4>
        <a:srgbClr val="FFF3C7"/>
      </a:accent4>
      <a:accent5>
        <a:srgbClr val="58AB80"/>
      </a:accent5>
      <a:accent6>
        <a:srgbClr val="20272C"/>
      </a:accent6>
      <a:hlink>
        <a:srgbClr val="FFFFFF"/>
      </a:hlink>
      <a:folHlink>
        <a:srgbClr val="006D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umeris xmlns="58c6f6df-7e1f-4a2e-8979-e3f4c92e56f2" xsi:nil="true"/>
    <lcf76f155ced4ddcb4097134ff3c332f xmlns="58c6f6df-7e1f-4a2e-8979-e3f4c92e56f2">
      <Terms xmlns="http://schemas.microsoft.com/office/infopath/2007/PartnerControls"/>
    </lcf76f155ced4ddcb4097134ff3c332f>
    <TaxCatchAll xmlns="2ad30025-d0d5-4532-b26e-26983efa1e1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A964F1C275C4D86F2E57031B6AE29" ma:contentTypeVersion="19" ma:contentTypeDescription="Create a new document." ma:contentTypeScope="" ma:versionID="b45baa77911c9396ab3ce1063380bb9a">
  <xsd:schema xmlns:xsd="http://www.w3.org/2001/XMLSchema" xmlns:xs="http://www.w3.org/2001/XMLSchema" xmlns:p="http://schemas.microsoft.com/office/2006/metadata/properties" xmlns:ns2="58c6f6df-7e1f-4a2e-8979-e3f4c92e56f2" xmlns:ns3="2ad30025-d0d5-4532-b26e-26983efa1e1c" targetNamespace="http://schemas.microsoft.com/office/2006/metadata/properties" ma:root="true" ma:fieldsID="818434e151e88078caf5d53133cb502c" ns2:_="" ns3:_="">
    <xsd:import namespace="58c6f6df-7e1f-4a2e-8979-e3f4c92e56f2"/>
    <xsd:import namespace="2ad30025-d0d5-4532-b26e-26983efa1e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Numeri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c6f6df-7e1f-4a2e-8979-e3f4c92e56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Numeris" ma:index="19" nillable="true" ma:displayName="Numeris" ma:format="Dropdown" ma:internalName="Numeris" ma:percentage="FALSE">
      <xsd:simpleType>
        <xsd:restriction base="dms:Number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763af57-ddc4-4b49-90b1-28f02697ad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d30025-d0d5-4532-b26e-26983efa1e1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9eef2003-cea1-49d5-8046-55768a5991a4}" ma:internalName="TaxCatchAll" ma:showField="CatchAllData" ma:web="2ad30025-d0d5-4532-b26e-26983efa1e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418DFED-FE5D-4DF5-A341-4E2C9C6505C2}">
  <ds:schemaRefs>
    <ds:schemaRef ds:uri="2ad30025-d0d5-4532-b26e-26983efa1e1c"/>
    <ds:schemaRef ds:uri="58c6f6df-7e1f-4a2e-8979-e3f4c92e56f2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C511DE1-6E6C-4310-BF60-5D0015C7E7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7897FC-58BD-4435-9AEB-666561EC2A80}">
  <ds:schemaRefs>
    <ds:schemaRef ds:uri="2ad30025-d0d5-4532-b26e-26983efa1e1c"/>
    <ds:schemaRef ds:uri="58c6f6df-7e1f-4a2e-8979-e3f4c92e56f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1410</Words>
  <Application>Microsoft Office PowerPoint</Application>
  <PresentationFormat>Widescreen</PresentationFormat>
  <Paragraphs>187</Paragraphs>
  <Slides>18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Ignas Andstudio</dc:creator>
  <cp:lastModifiedBy>Romuald Grabštunovič</cp:lastModifiedBy>
  <cp:revision>71</cp:revision>
  <dcterms:created xsi:type="dcterms:W3CDTF">2023-06-21T13:53:51Z</dcterms:created>
  <dcterms:modified xsi:type="dcterms:W3CDTF">2026-10-08T10:29:05Z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0x0101003FDA964F1C275C4D86F2E57031B6AE29</vt:lpwstr>
  </property>
  <property fmtid="{D5CDD505-2E9C-101B-9397-08002B2CF9AE}" pid="3" name="MediaServiceImageTags">
    <vt:lpwstr/>
  </property>
</Properties>
</file>