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3" r:id="rId2"/>
    <p:sldId id="268" r:id="rId3"/>
    <p:sldId id="269" r:id="rId4"/>
    <p:sldId id="297" r:id="rId5"/>
    <p:sldId id="295" r:id="rId6"/>
    <p:sldId id="298" r:id="rId7"/>
    <p:sldId id="300" r:id="rId8"/>
    <p:sldId id="299" r:id="rId9"/>
    <p:sldId id="291" r:id="rId10"/>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7" d="100"/>
          <a:sy n="57" d="100"/>
        </p:scale>
        <p:origin x="948" y="3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3699219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724738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291799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1737182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820839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3935017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575369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830136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179884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784459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355393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26038639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1164336" y="2191158"/>
            <a:ext cx="9863328" cy="2646018"/>
          </a:xfrm>
        </p:spPr>
        <p:txBody>
          <a:bodyPr>
            <a:noAutofit/>
          </a:bodyPr>
          <a:lstStyle/>
          <a:p>
            <a:r>
              <a:rPr lang="lt-LT" sz="2400" b="1" kern="100" dirty="0">
                <a:latin typeface="Aptos" panose="020B0004020202020204" pitchFamily="34" charset="0"/>
                <a:ea typeface="Aptos" panose="020B0004020202020204" pitchFamily="34" charset="0"/>
                <a:cs typeface="Times New Roman" panose="02020603050405020304" pitchFamily="18" charset="0"/>
              </a:rPr>
              <a:t>FINANSŲ</a:t>
            </a:r>
            <a:r>
              <a:rPr lang="lt-LT" sz="2400" b="1" kern="100" dirty="0">
                <a:effectLst/>
                <a:latin typeface="Aptos" panose="020B0004020202020204" pitchFamily="34" charset="0"/>
                <a:ea typeface="Aptos" panose="020B0004020202020204" pitchFamily="34" charset="0"/>
                <a:cs typeface="Times New Roman" panose="02020603050405020304" pitchFamily="18" charset="0"/>
              </a:rPr>
              <a:t> KOMPETENCIJOS PAGRINDINIS LYGMUO</a:t>
            </a:r>
            <a:br>
              <a:rPr lang="lt-LT" sz="2400" b="1" kern="100" dirty="0">
                <a:effectLst/>
                <a:latin typeface="Aptos" panose="020B0004020202020204" pitchFamily="34" charset="0"/>
                <a:ea typeface="Aptos" panose="020B0004020202020204" pitchFamily="34" charset="0"/>
                <a:cs typeface="Times New Roman" panose="02020603050405020304" pitchFamily="18" charset="0"/>
              </a:rPr>
            </a:br>
            <a:br>
              <a:rPr lang="lt-LT" sz="2400" b="1" kern="100" dirty="0">
                <a:effectLst/>
                <a:latin typeface="Aptos" panose="020B0004020202020204" pitchFamily="34" charset="0"/>
                <a:ea typeface="Aptos" panose="020B0004020202020204" pitchFamily="34" charset="0"/>
                <a:cs typeface="Times New Roman" panose="02020603050405020304" pitchFamily="18" charset="0"/>
              </a:rPr>
            </a:br>
            <a:r>
              <a:rPr lang="lt-LT" sz="3600" b="1" kern="100" dirty="0">
                <a:effectLst/>
                <a:latin typeface="Aptos" panose="020B0004020202020204" pitchFamily="34" charset="0"/>
                <a:ea typeface="Aptos" panose="020B0004020202020204" pitchFamily="34" charset="0"/>
                <a:cs typeface="Times New Roman" panose="02020603050405020304" pitchFamily="18" charset="0"/>
              </a:rPr>
              <a:t>PAGRINDINIAI VIEŠŲJŲ FINANSŲ VALDYMO MODELIAI IR METODAI</a:t>
            </a:r>
            <a:endParaRPr lang="lt-LT" sz="4400" dirty="0"/>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524000" y="5246624"/>
            <a:ext cx="9144000" cy="980440"/>
          </a:xfrm>
        </p:spPr>
        <p:txBody>
          <a:bodyPr/>
          <a:lstStyle/>
          <a:p>
            <a:r>
              <a:rPr lang="lt-LT" sz="1800" b="1" dirty="0">
                <a:effectLst/>
                <a:latin typeface="Aptos" panose="020B0004020202020204" pitchFamily="34" charset="0"/>
                <a:ea typeface="Aptos" panose="020B0004020202020204" pitchFamily="34" charset="0"/>
                <a:cs typeface="Times New Roman" panose="02020603050405020304" pitchFamily="18" charset="0"/>
              </a:rPr>
              <a:t>Pagrindinis lygis: </a:t>
            </a:r>
            <a:r>
              <a:rPr lang="lt-LT" sz="1800" dirty="0">
                <a:effectLst/>
                <a:latin typeface="Aptos" panose="020B0004020202020204" pitchFamily="34" charset="0"/>
                <a:ea typeface="Aptos" panose="020B0004020202020204" pitchFamily="34" charset="0"/>
                <a:cs typeface="Times New Roman" panose="02020603050405020304" pitchFamily="18" charset="0"/>
              </a:rPr>
              <a:t>kaštų matavimas; biudžetų sudarymas; finansinių ataskaitų supratimas; investicinių projektų vertinimo pagrindai; žaliųjų finansų supratimas.</a:t>
            </a:r>
          </a:p>
        </p:txBody>
      </p:sp>
    </p:spTree>
    <p:extLst>
      <p:ext uri="{BB962C8B-B14F-4D97-AF65-F5344CB8AC3E}">
        <p14:creationId xmlns:p14="http://schemas.microsoft.com/office/powerpoint/2010/main" val="1007272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1683835"/>
            <a:ext cx="11094720" cy="5089106"/>
          </a:xfrm>
        </p:spPr>
        <p:txBody>
          <a:bodyPr>
            <a:normAutofit fontScale="92500" lnSpcReduction="10000"/>
          </a:bodyPr>
          <a:lstStyle/>
          <a:p>
            <a:pPr marL="0" indent="0" algn="just">
              <a:lnSpc>
                <a:spcPct val="107000"/>
              </a:lnSpc>
              <a:spcAft>
                <a:spcPts val="800"/>
              </a:spcAft>
              <a:buNone/>
            </a:pPr>
            <a:r>
              <a:rPr lang="lt-LT" sz="19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tikslas</a:t>
            </a:r>
            <a:r>
              <a:rPr lang="lt-LT" sz="19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9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9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suteikti žinių apie finansų valdymo modelius ir metodus viešajame sektoriuje bei praktinių įgūdžių šias žinias taikyti realiose situacijose, analizuojant ir vertinant strateginius finansinius viešojo sektoriaus subjektų sprendimus.</a:t>
            </a:r>
          </a:p>
          <a:p>
            <a:pPr marL="0" indent="0" algn="just">
              <a:lnSpc>
                <a:spcPct val="107000"/>
              </a:lnSpc>
              <a:spcAft>
                <a:spcPts val="800"/>
              </a:spcAft>
              <a:buNone/>
            </a:pPr>
            <a:r>
              <a:rPr lang="lt-LT" sz="19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uždaviniai:</a:t>
            </a:r>
          </a:p>
          <a:p>
            <a:pPr marL="342900" lvl="0" indent="-342900">
              <a:lnSpc>
                <a:spcPct val="107000"/>
              </a:lnSpc>
              <a:spcBef>
                <a:spcPts val="600"/>
              </a:spcBef>
              <a:spcAft>
                <a:spcPts val="600"/>
              </a:spcAft>
              <a:buFont typeface="Symbol" panose="05050102010706020507" pitchFamily="18" charset="2"/>
              <a:buChar char=""/>
              <a:tabLst>
                <a:tab pos="457200" algn="l"/>
              </a:tabLst>
            </a:pPr>
            <a:r>
              <a:rPr lang="lt-LT" sz="1900" kern="100" dirty="0">
                <a:effectLst/>
                <a:latin typeface="Aptos" panose="020B0004020202020204" pitchFamily="34" charset="0"/>
                <a:ea typeface="Aptos" panose="020B0004020202020204" pitchFamily="34" charset="0"/>
                <a:cs typeface="Times New Roman" panose="02020603050405020304" pitchFamily="18" charset="0"/>
              </a:rPr>
              <a:t>Apibūdinti bei palyginti skirtingus kaštų klasifikavimo ir matavimo būdus;</a:t>
            </a:r>
          </a:p>
          <a:p>
            <a:pPr marL="342900" lvl="0" indent="-342900">
              <a:lnSpc>
                <a:spcPct val="107000"/>
              </a:lnSpc>
              <a:spcBef>
                <a:spcPts val="600"/>
              </a:spcBef>
              <a:spcAft>
                <a:spcPts val="600"/>
              </a:spcAft>
              <a:buFont typeface="Symbol" panose="05050102010706020507" pitchFamily="18" charset="2"/>
              <a:buChar char=""/>
              <a:tabLst>
                <a:tab pos="457200" algn="l"/>
              </a:tabLst>
            </a:pPr>
            <a:r>
              <a:rPr lang="lt-LT" sz="1900" kern="100" dirty="0">
                <a:effectLst/>
                <a:latin typeface="Aptos" panose="020B0004020202020204" pitchFamily="34" charset="0"/>
                <a:ea typeface="Aptos" panose="020B0004020202020204" pitchFamily="34" charset="0"/>
                <a:cs typeface="Times New Roman" panose="02020603050405020304" pitchFamily="18" charset="0"/>
              </a:rPr>
              <a:t>Paaiškinti biudžetų sudarymo, paskirstymo, naudojimo ir kontrolės principus;</a:t>
            </a:r>
          </a:p>
          <a:p>
            <a:pPr marL="342900" lvl="0" indent="-342900">
              <a:lnSpc>
                <a:spcPct val="107000"/>
              </a:lnSpc>
              <a:spcBef>
                <a:spcPts val="600"/>
              </a:spcBef>
              <a:spcAft>
                <a:spcPts val="600"/>
              </a:spcAft>
              <a:buFont typeface="Symbol" panose="05050102010706020507" pitchFamily="18" charset="2"/>
              <a:buChar char=""/>
              <a:tabLst>
                <a:tab pos="457200" algn="l"/>
              </a:tabLst>
            </a:pPr>
            <a:r>
              <a:rPr lang="lt-LT" sz="1900" kern="100" dirty="0">
                <a:effectLst/>
                <a:latin typeface="Aptos" panose="020B0004020202020204" pitchFamily="34" charset="0"/>
                <a:ea typeface="Aptos" panose="020B0004020202020204" pitchFamily="34" charset="0"/>
                <a:cs typeface="Times New Roman" panose="02020603050405020304" pitchFamily="18" charset="0"/>
              </a:rPr>
              <a:t>Apžvelgti pagrindines viešojo sektoriaus subjektų finansines ataskaitas;</a:t>
            </a:r>
          </a:p>
          <a:p>
            <a:pPr marL="342900" lvl="0" indent="-342900">
              <a:lnSpc>
                <a:spcPct val="107000"/>
              </a:lnSpc>
              <a:spcBef>
                <a:spcPts val="600"/>
              </a:spcBef>
              <a:spcAft>
                <a:spcPts val="600"/>
              </a:spcAft>
              <a:buFont typeface="Symbol" panose="05050102010706020507" pitchFamily="18" charset="2"/>
              <a:buChar char=""/>
              <a:tabLst>
                <a:tab pos="457200" algn="l"/>
              </a:tabLst>
            </a:pPr>
            <a:r>
              <a:rPr lang="lt-LT" sz="1900" kern="100" dirty="0">
                <a:effectLst/>
                <a:latin typeface="Aptos" panose="020B0004020202020204" pitchFamily="34" charset="0"/>
                <a:ea typeface="Aptos" panose="020B0004020202020204" pitchFamily="34" charset="0"/>
                <a:cs typeface="Times New Roman" panose="02020603050405020304" pitchFamily="18" charset="0"/>
              </a:rPr>
              <a:t>Suteikti žinių bei praktinių įgūdžių apie pagrindinius viešųjų investicinių projektų vertinimo metodus;</a:t>
            </a:r>
          </a:p>
          <a:p>
            <a:pPr marL="342900" lvl="0" indent="-342900">
              <a:lnSpc>
                <a:spcPct val="107000"/>
              </a:lnSpc>
              <a:spcBef>
                <a:spcPts val="600"/>
              </a:spcBef>
              <a:spcAft>
                <a:spcPts val="600"/>
              </a:spcAft>
              <a:buFont typeface="Symbol" panose="05050102010706020507" pitchFamily="18" charset="2"/>
              <a:buChar char=""/>
              <a:tabLst>
                <a:tab pos="457200" algn="l"/>
              </a:tabLst>
            </a:pPr>
            <a:r>
              <a:rPr lang="lt-LT" sz="1900" kern="100" dirty="0">
                <a:effectLst/>
                <a:latin typeface="Aptos" panose="020B0004020202020204" pitchFamily="34" charset="0"/>
                <a:ea typeface="Aptos" panose="020B0004020202020204" pitchFamily="34" charset="0"/>
                <a:cs typeface="Times New Roman" panose="02020603050405020304" pitchFamily="18" charset="0"/>
              </a:rPr>
              <a:t>Apibrėžti žaliųjų finansų principus.</a:t>
            </a:r>
            <a:endParaRPr lang="en-US" sz="19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Bef>
                <a:spcPts val="600"/>
              </a:spcBef>
              <a:spcAft>
                <a:spcPts val="600"/>
              </a:spcAft>
              <a:buFont typeface="Symbol" panose="05050102010706020507" pitchFamily="18" charset="2"/>
              <a:buChar char=""/>
              <a:tabLst>
                <a:tab pos="457200" algn="l"/>
              </a:tabLst>
            </a:pPr>
            <a:endParaRPr lang="lt-LT" sz="19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gn="just">
              <a:lnSpc>
                <a:spcPct val="107000"/>
              </a:lnSpc>
              <a:spcBef>
                <a:spcPts val="0"/>
              </a:spcBef>
              <a:buNone/>
            </a:pPr>
            <a:r>
              <a:rPr lang="lt-LT" sz="19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Rekomenduojama mokymų trukmė </a:t>
            </a:r>
            <a:r>
              <a:rPr lang="lt-LT" sz="19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900" kern="100" dirty="0">
                <a:solidFill>
                  <a:srgbClr val="000000"/>
                </a:solidFill>
                <a:latin typeface="Aptos" panose="020B0004020202020204" pitchFamily="34" charset="0"/>
                <a:cs typeface="Times New Roman" panose="02020603050405020304" pitchFamily="18" charset="0"/>
              </a:rPr>
              <a:t>nuo </a:t>
            </a:r>
            <a:r>
              <a:rPr lang="en-US" sz="1900" kern="100" dirty="0">
                <a:solidFill>
                  <a:srgbClr val="000000"/>
                </a:solidFill>
                <a:latin typeface="Aptos" panose="020B0004020202020204" pitchFamily="34" charset="0"/>
                <a:cs typeface="Times New Roman" panose="02020603050405020304" pitchFamily="18" charset="0"/>
              </a:rPr>
              <a:t>2 iki 8</a:t>
            </a:r>
            <a:r>
              <a:rPr lang="lt-LT" sz="1900" kern="100" dirty="0">
                <a:solidFill>
                  <a:srgbClr val="000000"/>
                </a:solidFill>
                <a:latin typeface="Aptos" panose="020B0004020202020204" pitchFamily="34" charset="0"/>
                <a:cs typeface="Times New Roman" panose="02020603050405020304" pitchFamily="18" charset="0"/>
              </a:rPr>
              <a:t> ak.val. e-mokymosi forma ir nuo </a:t>
            </a:r>
            <a:r>
              <a:rPr lang="en-US" sz="1900" kern="100" dirty="0">
                <a:solidFill>
                  <a:srgbClr val="000000"/>
                </a:solidFill>
                <a:latin typeface="Aptos" panose="020B0004020202020204" pitchFamily="34" charset="0"/>
                <a:cs typeface="Times New Roman" panose="02020603050405020304" pitchFamily="18" charset="0"/>
              </a:rPr>
              <a:t>4 iki </a:t>
            </a:r>
            <a:r>
              <a:rPr lang="lt-LT" sz="1900" kern="100" dirty="0">
                <a:solidFill>
                  <a:srgbClr val="000000"/>
                </a:solidFill>
                <a:latin typeface="Aptos" panose="020B0004020202020204" pitchFamily="34" charset="0"/>
                <a:cs typeface="Times New Roman" panose="02020603050405020304" pitchFamily="18" charset="0"/>
              </a:rPr>
              <a:t>16 ak.val. kontaktinio mokymosi.</a:t>
            </a:r>
            <a:endParaRPr lang="en-US" sz="1900" kern="100" dirty="0">
              <a:solidFill>
                <a:srgbClr val="000000"/>
              </a:solidFill>
              <a:latin typeface="Aptos" panose="020B0004020202020204" pitchFamily="34" charset="0"/>
              <a:cs typeface="Times New Roman" panose="02020603050405020304" pitchFamily="18" charset="0"/>
            </a:endParaRPr>
          </a:p>
          <a:p>
            <a:pPr marL="0" indent="0" algn="just">
              <a:lnSpc>
                <a:spcPct val="107000"/>
              </a:lnSpc>
              <a:spcBef>
                <a:spcPts val="0"/>
              </a:spcBef>
              <a:buNone/>
            </a:pPr>
            <a:r>
              <a:rPr lang="lt-LT" sz="1900" kern="100" dirty="0">
                <a:solidFill>
                  <a:srgbClr val="000000"/>
                </a:solidFill>
                <a:latin typeface="Aptos" panose="020B0004020202020204" pitchFamily="34" charset="0"/>
                <a:cs typeface="Times New Roman" panose="02020603050405020304" pitchFamily="18" charset="0"/>
              </a:rPr>
              <a:t>Trukmė gali būti nustatyta pagal užsakovo poreikius ir galimybes. O</a:t>
            </a:r>
            <a:r>
              <a:rPr lang="en-US" sz="1900" kern="100" dirty="0" err="1">
                <a:solidFill>
                  <a:srgbClr val="000000"/>
                </a:solidFill>
                <a:latin typeface="Aptos" panose="020B0004020202020204" pitchFamily="34" charset="0"/>
                <a:cs typeface="Times New Roman" panose="02020603050405020304" pitchFamily="18" charset="0"/>
              </a:rPr>
              <a:t>rganizacija</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yra</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laisva</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rinktis</a:t>
            </a:r>
            <a:r>
              <a:rPr lang="en-US" sz="1900" kern="100" dirty="0">
                <a:solidFill>
                  <a:srgbClr val="000000"/>
                </a:solidFill>
                <a:latin typeface="Aptos" panose="020B0004020202020204" pitchFamily="34" charset="0"/>
                <a:cs typeface="Times New Roman" panose="02020603050405020304" pitchFamily="18" charset="0"/>
              </a:rPr>
              <a:t> </a:t>
            </a:r>
            <a:r>
              <a:rPr lang="lt-LT" sz="1900" kern="100" dirty="0">
                <a:solidFill>
                  <a:srgbClr val="000000"/>
                </a:solidFill>
                <a:latin typeface="Aptos" panose="020B0004020202020204" pitchFamily="34" charset="0"/>
                <a:cs typeface="Times New Roman" panose="02020603050405020304" pitchFamily="18" charset="0"/>
              </a:rPr>
              <a:t>trukmę,</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atsižvelgiant</a:t>
            </a:r>
            <a:r>
              <a:rPr lang="en-US" sz="1900" kern="100" dirty="0">
                <a:solidFill>
                  <a:srgbClr val="000000"/>
                </a:solidFill>
                <a:latin typeface="Aptos" panose="020B0004020202020204" pitchFamily="34" charset="0"/>
                <a:cs typeface="Times New Roman" panose="02020603050405020304" pitchFamily="18" charset="0"/>
              </a:rPr>
              <a:t> į tai </a:t>
            </a:r>
            <a:r>
              <a:rPr lang="en-US" sz="1900" kern="100" dirty="0" err="1">
                <a:solidFill>
                  <a:srgbClr val="000000"/>
                </a:solidFill>
                <a:latin typeface="Aptos" panose="020B0004020202020204" pitchFamily="34" charset="0"/>
                <a:cs typeface="Times New Roman" panose="02020603050405020304" pitchFamily="18" charset="0"/>
              </a:rPr>
              <a:t>kaip</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toliau</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planuos</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pirkti</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dirbti</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ar</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kitaip</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veikti</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šių</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dokumentų</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pagrindu</a:t>
            </a:r>
            <a:r>
              <a:rPr lang="lt-LT" sz="1900" kern="100" dirty="0">
                <a:solidFill>
                  <a:srgbClr val="000000"/>
                </a:solidFill>
                <a:latin typeface="Aptos" panose="020B0004020202020204" pitchFamily="34" charset="0"/>
                <a:cs typeface="Times New Roman" panose="02020603050405020304" pitchFamily="18" charset="0"/>
              </a:rPr>
              <a:t>.</a:t>
            </a:r>
          </a:p>
          <a:p>
            <a:pPr marL="0" indent="0" algn="just">
              <a:lnSpc>
                <a:spcPct val="150000"/>
              </a:lnSpc>
              <a:spcBef>
                <a:spcPts val="600"/>
              </a:spcBef>
              <a:spcAft>
                <a:spcPts val="600"/>
              </a:spcAft>
              <a:buNone/>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46441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579509"/>
            <a:ext cx="11094720" cy="955040"/>
          </a:xfrm>
        </p:spPr>
        <p:txBody>
          <a:bodyPr>
            <a:noAutofit/>
          </a:bodyPr>
          <a:lstStyle/>
          <a:p>
            <a:r>
              <a:rPr lang="lt-LT" sz="2800"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430967"/>
            <a:ext cx="11094720" cy="4341974"/>
          </a:xfrm>
        </p:spPr>
        <p:txBody>
          <a:bodyPr>
            <a:normAutofit/>
          </a:bodyPr>
          <a:lstStyle/>
          <a:p>
            <a:pPr algn="just">
              <a:lnSpc>
                <a:spcPct val="107000"/>
              </a:lnSpc>
              <a:spcBef>
                <a:spcPts val="400"/>
              </a:spcBef>
              <a:spcAft>
                <a:spcPts val="400"/>
              </a:spcAft>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modulis</a:t>
            </a:r>
            <a:r>
              <a:rPr lang="en-US" sz="1800" b="1"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b="1"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e-mokymai). Kaštų informacija valdymo sprendimams priimti.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Kaštų objektai. Kaštų klasifikavimo ir matavimo būdai, jų praktinio taikymo palyginimas.</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Bef>
                <a:spcPts val="400"/>
              </a:spcBef>
              <a:spcAft>
                <a:spcPts val="400"/>
              </a:spcAft>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II modulis (e-mokymai). Žaliųjų finansų principai.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Finansai ir „žaliasis kursas“, žalieji pirkimai, žaliosios valstybės biudžeto išlaidos. Viešojo ir privataus sektorių bendradarbiavimas žaliųjų finansų srityje.</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Bef>
                <a:spcPts val="400"/>
              </a:spcBef>
              <a:spcAft>
                <a:spcPts val="400"/>
              </a:spcAft>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III modulis (kontaktiniai mokymai). Biudžetų sudarymas pagal strateginio valdymo principus ir metinius planus.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Viešųjų finansų planavimas, paskirstymas, naudojimas ir kontrolė.</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Bef>
                <a:spcPts val="400"/>
              </a:spcBef>
              <a:spcAft>
                <a:spcPts val="400"/>
              </a:spcAft>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IV modulis (kontaktiniai mokymai). Viešojo sektoriaus subjektų finansinės ataskaitos</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Finansinės būklės ataskaita: kaip praktiškai analizuoti turto sandarą, finansavimo sumas, įsipareigojimus?  Kaip „skaityti“ veiklos rezultatų ataskaitą? Kokia praktiškai aktuali informacija pateikiama grynojo turto pokyčių ataskaitoje bei pinigų srautų ataskaitoje?</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Bef>
                <a:spcPts val="400"/>
              </a:spcBef>
              <a:spcAft>
                <a:spcPts val="400"/>
              </a:spcAft>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V modulis (kontaktiniai mokymai). Investicinių projektų vertinimo pagrindai</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Kaip prognozuoti ilgalaikių investicinių projektų pajamas, išlaidas ir pinigų srautus? Kaip praktikoje įvertinti projekto atsipirkimo laiką, grynąją dabartinę vertę ir vidinę grąžos normą (IRR)?</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0706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382755"/>
            <a:ext cx="11094720" cy="1222745"/>
          </a:xfrm>
        </p:spPr>
        <p:txBody>
          <a:bodyPr>
            <a:noAutofit/>
          </a:bodyPr>
          <a:lstStyle/>
          <a:p>
            <a:pPr algn="just">
              <a:lnSpc>
                <a:spcPct val="107000"/>
              </a:lnSpc>
              <a:spcBef>
                <a:spcPts val="400"/>
              </a:spcBef>
              <a:spcAft>
                <a:spcPts val="400"/>
              </a:spcAft>
            </a:pP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Kaštų informacija valdymo sprendimams priimti. </a:t>
            </a:r>
            <a:endParaRPr lang="lt-LT"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200722" y="2257479"/>
            <a:ext cx="11719932" cy="3902149"/>
          </a:xfrm>
        </p:spPr>
        <p:txBody>
          <a:bodyPr>
            <a:noAutofit/>
          </a:bodyPr>
          <a:lstStyle/>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Aptariama kaštų informacija kaip esminis įrankis, leidžiantis vadovams priimti pagrįstus ir ekonomiškai efektyvius sprendimus. </a:t>
            </a:r>
            <a:r>
              <a:rPr lang="lt-LT" sz="1800" kern="100" dirty="0">
                <a:latin typeface="Aptos" panose="020B0004020202020204" pitchFamily="34" charset="0"/>
                <a:ea typeface="Aptos" panose="020B0004020202020204" pitchFamily="34" charset="0"/>
                <a:cs typeface="Times New Roman" panose="02020603050405020304" pitchFamily="18" charset="0"/>
              </a:rPr>
              <a:t>Duomenys </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apie išlaidas, susijusias su viešojo sektoriaus paslaugų teikimu ar projektų vykdymu. Šios informacijos analizė padės nustatyti, kurioje veiklos srityje galima optimizuoti išlaidas, pagerinti paslaugų kokybę arba didinti veiklos efektyvumą. </a:t>
            </a:r>
          </a:p>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Viešojo sektoriaus kaštų objektai. </a:t>
            </a:r>
            <a:r>
              <a:rPr lang="lt-LT" sz="1800" kern="100" dirty="0">
                <a:latin typeface="Aptos" panose="020B0004020202020204" pitchFamily="34" charset="0"/>
                <a:ea typeface="Aptos" panose="020B0004020202020204" pitchFamily="34" charset="0"/>
                <a:cs typeface="Times New Roman" panose="02020603050405020304" pitchFamily="18" charset="0"/>
              </a:rPr>
              <a:t>P</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rojektai, programos, departamentai ar net atskiri procesai, kuriems reikia įvertinti kaštus, kad būtų galima sekti išteklių naudojimą ir efektyvumą. Apžvelgiami kaštų objektai, kurie leidžia tiksliai nustatyti, kur panaudojamos biudžeto lėšos ir kokiu mastu jos prisideda prie viešųjų paslaugų teikimo ar kitų tikslų pasiekimo.</a:t>
            </a:r>
          </a:p>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Kaštų klasifikavimas. Išlaidų skirstymą į tam tikras kategorijas. Tiesioginiai ir netiesioginiai kaštai. Pastovieji ir kintamieji kaštai.</a:t>
            </a:r>
          </a:p>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Kaštų matavimo būdai. Istoriniai kaštai. Standartiniai kaštai. Pridėtinės vertės kaštai.</a:t>
            </a:r>
          </a:p>
          <a:p>
            <a:pPr algn="just">
              <a:lnSpc>
                <a:spcPct val="107000"/>
              </a:lnSpc>
              <a:spcBef>
                <a:spcPts val="600"/>
              </a:spcBef>
              <a:spcAft>
                <a:spcPts val="600"/>
              </a:spcAft>
            </a:pPr>
            <a:r>
              <a:rPr lang="lt-LT" sz="1800" kern="100" dirty="0">
                <a:latin typeface="Aptos" panose="020B0004020202020204" pitchFamily="34" charset="0"/>
                <a:ea typeface="Aptos" panose="020B0004020202020204" pitchFamily="34" charset="0"/>
                <a:cs typeface="Times New Roman" panose="02020603050405020304" pitchFamily="18" charset="0"/>
              </a:rPr>
              <a:t>Aptariamas kaštų klasifikavimo ir matavimo būdų praktinis taikymas kuris leis palyginti skirtingus viešojo sektoriaus veiklos aspektus, identifikuoti efektyviausius išteklių paskirstymo būdus ir nustatyti galimas taupymo sritis.</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10730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159728"/>
            <a:ext cx="11094720" cy="1222745"/>
          </a:xfrm>
        </p:spPr>
        <p:txBody>
          <a:bodyPr>
            <a:noAutofit/>
          </a:bodyPr>
          <a:lstStyle/>
          <a:p>
            <a:pPr algn="just">
              <a:lnSpc>
                <a:spcPct val="107000"/>
              </a:lnSpc>
              <a:spcBef>
                <a:spcPts val="400"/>
              </a:spcBef>
              <a:spcAft>
                <a:spcPts val="400"/>
              </a:spcAft>
            </a:pP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II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Žaliųjų finansų principai</a:t>
            </a:r>
            <a:endParaRPr lang="lt-LT"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230458" y="2040673"/>
            <a:ext cx="11731083" cy="4553848"/>
          </a:xfrm>
        </p:spPr>
        <p:txBody>
          <a:bodyPr>
            <a:noAutofit/>
          </a:bodyPr>
          <a:lstStyle/>
          <a:p>
            <a:pPr algn="just">
              <a:lnSpc>
                <a:spcPct val="107000"/>
              </a:lnSpc>
              <a:spcBef>
                <a:spcPts val="600"/>
              </a:spcBef>
              <a:spcAft>
                <a:spcPts val="600"/>
              </a:spcAft>
            </a:pPr>
            <a:r>
              <a:rPr lang="lt-LT" sz="1600" kern="100" dirty="0">
                <a:latin typeface="Aptos" panose="020B0004020202020204" pitchFamily="34" charset="0"/>
                <a:ea typeface="Aptos" panose="020B0004020202020204" pitchFamily="34" charset="0"/>
                <a:cs typeface="Times New Roman" panose="02020603050405020304" pitchFamily="18" charset="0"/>
              </a:rPr>
              <a:t>F</a:t>
            </a:r>
            <a:r>
              <a:rPr lang="lt-LT" sz="1600" kern="100" dirty="0">
                <a:effectLst/>
                <a:latin typeface="Aptos" panose="020B0004020202020204" pitchFamily="34" charset="0"/>
                <a:ea typeface="Aptos" panose="020B0004020202020204" pitchFamily="34" charset="0"/>
                <a:cs typeface="Times New Roman" panose="02020603050405020304" pitchFamily="18" charset="0"/>
              </a:rPr>
              <a:t>inansinių sprendimų ir veiklų suderinimas su aplinkos tvarumo tikslais. </a:t>
            </a:r>
            <a:r>
              <a:rPr lang="lt-LT" sz="1600" kern="100" dirty="0">
                <a:latin typeface="Aptos" panose="020B0004020202020204" pitchFamily="34" charset="0"/>
                <a:ea typeface="Aptos" panose="020B0004020202020204" pitchFamily="34" charset="0"/>
                <a:cs typeface="Times New Roman" panose="02020603050405020304" pitchFamily="18" charset="0"/>
              </a:rPr>
              <a:t>B</a:t>
            </a:r>
            <a:r>
              <a:rPr lang="lt-LT" sz="1600" kern="100" dirty="0">
                <a:effectLst/>
                <a:latin typeface="Aptos" panose="020B0004020202020204" pitchFamily="34" charset="0"/>
                <a:ea typeface="Aptos" panose="020B0004020202020204" pitchFamily="34" charset="0"/>
                <a:cs typeface="Times New Roman" panose="02020603050405020304" pitchFamily="18" charset="0"/>
              </a:rPr>
              <a:t>iudžeto ir investicijų planavimas, orientuotas į klimato kaitos mažinimą, ekologinę atsakomybę ir darnios plėtros tikslus. </a:t>
            </a:r>
            <a:r>
              <a:rPr lang="lt-LT" sz="1600" kern="100" dirty="0">
                <a:latin typeface="Aptos" panose="020B0004020202020204" pitchFamily="34" charset="0"/>
                <a:ea typeface="Aptos" panose="020B0004020202020204" pitchFamily="34" charset="0"/>
                <a:cs typeface="Times New Roman" panose="02020603050405020304" pitchFamily="18" charset="0"/>
              </a:rPr>
              <a:t>I</a:t>
            </a:r>
            <a:r>
              <a:rPr lang="lt-LT" sz="1600" kern="100" dirty="0">
                <a:effectLst/>
                <a:latin typeface="Aptos" panose="020B0004020202020204" pitchFamily="34" charset="0"/>
                <a:ea typeface="Aptos" panose="020B0004020202020204" pitchFamily="34" charset="0"/>
                <a:cs typeface="Times New Roman" panose="02020603050405020304" pitchFamily="18" charset="0"/>
              </a:rPr>
              <a:t>niciatyvos, kurios padeda sumažinti anglies dvideginio emisiją, efektyviau naudoti gamtos išteklius ir skatinti atsinaujinančią energiją. </a:t>
            </a:r>
          </a:p>
          <a:p>
            <a:pPr algn="just">
              <a:lnSpc>
                <a:spcPct val="107000"/>
              </a:lnSpc>
              <a:spcBef>
                <a:spcPts val="600"/>
              </a:spcBef>
              <a:spcAft>
                <a:spcPts val="600"/>
              </a:spcAft>
            </a:pPr>
            <a:r>
              <a:rPr lang="lt-LT" sz="1600" kern="100" dirty="0">
                <a:latin typeface="Aptos" panose="020B0004020202020204" pitchFamily="34" charset="0"/>
                <a:ea typeface="Aptos" panose="020B0004020202020204" pitchFamily="34" charset="0"/>
                <a:cs typeface="Times New Roman" panose="02020603050405020304" pitchFamily="18" charset="0"/>
              </a:rPr>
              <a:t>Aptariamas „Žaliasis kursas“ – Europos Sąjungos strategija, siekianti transformuoti ekonomiką į tvarią ir mažai anglies dvideginio išskiriančią sistemą. Išskiriami finansai, kurie atlieka esminį vaidmenį įgyvendinant šią strategiją, nes jais remiamasi finansuojant aplinkosaugines iniciatyvas, žaliosios infrastruktūros projektus ir švarios energijos plėtrą. </a:t>
            </a:r>
          </a:p>
          <a:p>
            <a:pPr algn="just">
              <a:lnSpc>
                <a:spcPct val="107000"/>
              </a:lnSpc>
              <a:spcBef>
                <a:spcPts val="600"/>
              </a:spcBef>
              <a:spcAft>
                <a:spcPts val="600"/>
              </a:spcAft>
            </a:pPr>
            <a:r>
              <a:rPr lang="lt-LT" sz="1600" kern="100" dirty="0">
                <a:latin typeface="Aptos" panose="020B0004020202020204" pitchFamily="34" charset="0"/>
                <a:ea typeface="Aptos" panose="020B0004020202020204" pitchFamily="34" charset="0"/>
                <a:cs typeface="Times New Roman" panose="02020603050405020304" pitchFamily="18" charset="0"/>
              </a:rPr>
              <a:t>Aptariami biudžeto formavimo prioritetai, kuriais siekiama remti projektus, atitinkančius tvarumo kriterijus, tokius kaip energijos efektyvumo didinimas, žiedinės ekonomikos skatinimas ir biologinės įvairovės apsauga.</a:t>
            </a:r>
          </a:p>
          <a:p>
            <a:pPr algn="just">
              <a:lnSpc>
                <a:spcPct val="107000"/>
              </a:lnSpc>
              <a:spcBef>
                <a:spcPts val="600"/>
              </a:spcBef>
              <a:spcAft>
                <a:spcPts val="600"/>
              </a:spcAft>
            </a:pPr>
            <a:r>
              <a:rPr lang="lt-LT" sz="1600" kern="100" dirty="0">
                <a:effectLst/>
                <a:latin typeface="Aptos" panose="020B0004020202020204" pitchFamily="34" charset="0"/>
                <a:ea typeface="Aptos" panose="020B0004020202020204" pitchFamily="34" charset="0"/>
                <a:cs typeface="Times New Roman" panose="02020603050405020304" pitchFamily="18" charset="0"/>
              </a:rPr>
              <a:t>Žalieji pirkimai – viešųjų pirkimų strategija. </a:t>
            </a:r>
          </a:p>
          <a:p>
            <a:pPr algn="just">
              <a:lnSpc>
                <a:spcPct val="107000"/>
              </a:lnSpc>
              <a:spcBef>
                <a:spcPts val="600"/>
              </a:spcBef>
              <a:spcAft>
                <a:spcPts val="600"/>
              </a:spcAft>
            </a:pPr>
            <a:r>
              <a:rPr lang="lt-LT" sz="1600" kern="100" dirty="0">
                <a:effectLst/>
                <a:latin typeface="Aptos" panose="020B0004020202020204" pitchFamily="34" charset="0"/>
                <a:ea typeface="Aptos" panose="020B0004020202020204" pitchFamily="34" charset="0"/>
                <a:cs typeface="Times New Roman" panose="02020603050405020304" pitchFamily="18" charset="0"/>
              </a:rPr>
              <a:t>Žaliosios valstybės biudžeto išlaidos. </a:t>
            </a:r>
            <a:r>
              <a:rPr lang="lt-LT" sz="1600" kern="100" dirty="0">
                <a:latin typeface="Aptos" panose="020B0004020202020204" pitchFamily="34" charset="0"/>
                <a:ea typeface="Aptos" panose="020B0004020202020204" pitchFamily="34" charset="0"/>
                <a:cs typeface="Times New Roman" panose="02020603050405020304" pitchFamily="18" charset="0"/>
              </a:rPr>
              <a:t>L</a:t>
            </a:r>
            <a:r>
              <a:rPr lang="lt-LT" sz="1600" kern="100" dirty="0">
                <a:effectLst/>
                <a:latin typeface="Aptos" panose="020B0004020202020204" pitchFamily="34" charset="0"/>
                <a:ea typeface="Aptos" panose="020B0004020202020204" pitchFamily="34" charset="0"/>
                <a:cs typeface="Times New Roman" panose="02020603050405020304" pitchFamily="18" charset="0"/>
              </a:rPr>
              <a:t>ėšų paskirstymas, investicijos į projektus, kurie skatina aplinkosaugą ir klimato kaitos mažinimą. </a:t>
            </a:r>
            <a:r>
              <a:rPr lang="lt-LT" sz="1600" kern="100" dirty="0">
                <a:latin typeface="Aptos" panose="020B0004020202020204" pitchFamily="34" charset="0"/>
                <a:ea typeface="Aptos" panose="020B0004020202020204" pitchFamily="34" charset="0"/>
                <a:cs typeface="Times New Roman" panose="02020603050405020304" pitchFamily="18" charset="0"/>
              </a:rPr>
              <a:t>V</a:t>
            </a:r>
            <a:r>
              <a:rPr lang="lt-LT" sz="1600" kern="100" dirty="0">
                <a:effectLst/>
                <a:latin typeface="Aptos" panose="020B0004020202020204" pitchFamily="34" charset="0"/>
                <a:ea typeface="Aptos" panose="020B0004020202020204" pitchFamily="34" charset="0"/>
                <a:cs typeface="Times New Roman" panose="02020603050405020304" pitchFamily="18" charset="0"/>
              </a:rPr>
              <a:t>alstybės finansai prisidedantys prie ilgalaikės aplinkos apsaugos ir tvarumo. </a:t>
            </a:r>
          </a:p>
          <a:p>
            <a:pPr algn="just">
              <a:lnSpc>
                <a:spcPct val="107000"/>
              </a:lnSpc>
              <a:spcBef>
                <a:spcPts val="600"/>
              </a:spcBef>
              <a:spcAft>
                <a:spcPts val="600"/>
              </a:spcAft>
            </a:pPr>
            <a:r>
              <a:rPr lang="lt-LT" sz="1600" kern="100" dirty="0">
                <a:effectLst/>
                <a:latin typeface="Aptos" panose="020B0004020202020204" pitchFamily="34" charset="0"/>
                <a:ea typeface="Aptos" panose="020B0004020202020204" pitchFamily="34" charset="0"/>
                <a:cs typeface="Times New Roman" panose="02020603050405020304" pitchFamily="18" charset="0"/>
              </a:rPr>
              <a:t>Viešojo ir privataus sektorių bendradarbiavimas žaliųjų finansų srityje. Partnerystės, kuriose valstybinės institucijos ir privačios įmonės kartu investuoja į žaliuosius projektus, tokius kaip atsinaujinanti energija, tvarūs pastatai ar ekologiškos transporto sistemos. Partnerysčių modeliai, leidžiantys sujungti viešąsias lėšas ir privataus sektoriaus inovacijas, skatinant greitesnį perėjimą prie tvarios ekonomikos. </a:t>
            </a:r>
          </a:p>
        </p:txBody>
      </p:sp>
    </p:spTree>
    <p:extLst>
      <p:ext uri="{BB962C8B-B14F-4D97-AF65-F5344CB8AC3E}">
        <p14:creationId xmlns:p14="http://schemas.microsoft.com/office/powerpoint/2010/main" val="16059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438514"/>
            <a:ext cx="11094720" cy="1222745"/>
          </a:xfrm>
        </p:spPr>
        <p:txBody>
          <a:bodyPr>
            <a:noAutofit/>
          </a:bodyPr>
          <a:lstStyle/>
          <a:p>
            <a:pPr algn="just">
              <a:lnSpc>
                <a:spcPct val="107000"/>
              </a:lnSpc>
              <a:spcBef>
                <a:spcPts val="400"/>
              </a:spcBef>
              <a:spcAft>
                <a:spcPts val="400"/>
              </a:spcAft>
            </a:pP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III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Biudžetų sudarymas pagal strateginio valdymo principus ir metinius planus</a:t>
            </a:r>
            <a:endParaRPr lang="lt-LT"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211873" y="2486723"/>
            <a:ext cx="11708781" cy="4286218"/>
          </a:xfrm>
        </p:spPr>
        <p:txBody>
          <a:bodyPr>
            <a:noAutofit/>
          </a:bodyPr>
          <a:lstStyle/>
          <a:p>
            <a:pPr algn="just">
              <a:lnSpc>
                <a:spcPct val="107000"/>
              </a:lnSpc>
              <a:spcBef>
                <a:spcPts val="600"/>
              </a:spcBef>
              <a:spcAft>
                <a:spcPts val="600"/>
              </a:spcAft>
            </a:pPr>
            <a:r>
              <a:rPr lang="lt-LT" sz="1600" kern="100" dirty="0">
                <a:effectLst/>
                <a:ea typeface="Aptos" panose="020B0004020202020204" pitchFamily="34" charset="0"/>
                <a:cs typeface="Times New Roman" panose="02020603050405020304" pitchFamily="18" charset="0"/>
              </a:rPr>
              <a:t>Biudžetų sudarymas pagal strateginio valdymo principus. </a:t>
            </a:r>
            <a:r>
              <a:rPr lang="lt-LT" sz="1600" kern="100" dirty="0">
                <a:ea typeface="Aptos" panose="020B0004020202020204" pitchFamily="34" charset="0"/>
                <a:cs typeface="Times New Roman" panose="02020603050405020304" pitchFamily="18" charset="0"/>
              </a:rPr>
              <a:t>F</a:t>
            </a:r>
            <a:r>
              <a:rPr lang="lt-LT" sz="1600" kern="100" dirty="0">
                <a:effectLst/>
                <a:ea typeface="Aptos" panose="020B0004020202020204" pitchFamily="34" charset="0"/>
                <a:cs typeface="Times New Roman" panose="02020603050405020304" pitchFamily="18" charset="0"/>
              </a:rPr>
              <a:t>inansinių išteklių paskirstymas ir biudžeto planavimo derinimas su ilgalaikiais organizacijos strateginiais tikslais. Strateginių tikslų, tokių kaip ekonomikos augimas, socialinė gerovė ar aplinkos apsauga derinimas. </a:t>
            </a:r>
            <a:r>
              <a:rPr lang="lt-LT" sz="1600" kern="100" dirty="0">
                <a:ea typeface="Aptos" panose="020B0004020202020204" pitchFamily="34" charset="0"/>
                <a:cs typeface="Times New Roman" panose="02020603050405020304" pitchFamily="18" charset="0"/>
              </a:rPr>
              <a:t>I</a:t>
            </a:r>
            <a:r>
              <a:rPr lang="lt-LT" sz="1600" kern="100" dirty="0">
                <a:effectLst/>
                <a:ea typeface="Aptos" panose="020B0004020202020204" pitchFamily="34" charset="0"/>
                <a:cs typeface="Times New Roman" panose="02020603050405020304" pitchFamily="18" charset="0"/>
              </a:rPr>
              <a:t>lgalaikių tikslų identifikavimas, jų susiejimas su konkrečiomis programomis ir iniciatyvomis bei atitinkamu finansinių išteklių paskirstymu.</a:t>
            </a:r>
          </a:p>
          <a:p>
            <a:pPr algn="just">
              <a:lnSpc>
                <a:spcPct val="107000"/>
              </a:lnSpc>
              <a:spcBef>
                <a:spcPts val="600"/>
              </a:spcBef>
              <a:spcAft>
                <a:spcPts val="600"/>
              </a:spcAft>
            </a:pPr>
            <a:r>
              <a:rPr lang="lt-LT" sz="1600" kern="100" dirty="0">
                <a:ea typeface="Aptos" panose="020B0004020202020204" pitchFamily="34" charset="0"/>
                <a:cs typeface="Times New Roman" panose="02020603050405020304" pitchFamily="18" charset="0"/>
              </a:rPr>
              <a:t>Aptariamos t</a:t>
            </a:r>
            <a:r>
              <a:rPr lang="lt-LT" sz="1600" kern="100" dirty="0">
                <a:effectLst/>
                <a:ea typeface="Aptos" panose="020B0004020202020204" pitchFamily="34" charset="0"/>
                <a:cs typeface="Times New Roman" panose="02020603050405020304" pitchFamily="18" charset="0"/>
              </a:rPr>
              <a:t>rumpalaikės veiklos gairės, kurios nustato konkrečius tikslus, užduotis ir veiksmus vienerių metų laikotarpiui, remiantis organizacijos ilgalaike strategija. Detalūs veiklos aprašymai, numatomos išlaidos ir finansavimo šaltiniai.</a:t>
            </a:r>
          </a:p>
          <a:p>
            <a:pPr algn="just">
              <a:lnSpc>
                <a:spcPct val="107000"/>
              </a:lnSpc>
              <a:spcBef>
                <a:spcPts val="600"/>
              </a:spcBef>
              <a:spcAft>
                <a:spcPts val="600"/>
              </a:spcAft>
            </a:pPr>
            <a:r>
              <a:rPr lang="lt-LT" sz="1600" kern="100" dirty="0">
                <a:ea typeface="Aptos" panose="020B0004020202020204" pitchFamily="34" charset="0"/>
                <a:cs typeface="Times New Roman" panose="02020603050405020304" pitchFamily="18" charset="0"/>
              </a:rPr>
              <a:t>P</a:t>
            </a:r>
            <a:r>
              <a:rPr lang="lt-LT" sz="1600" kern="100" dirty="0">
                <a:effectLst/>
                <a:ea typeface="Aptos" panose="020B0004020202020204" pitchFamily="34" charset="0"/>
                <a:cs typeface="Times New Roman" panose="02020603050405020304" pitchFamily="18" charset="0"/>
              </a:rPr>
              <a:t>ajamų šaltinių prognozavimas, išlaidų nustatymas bei finansinių priemonių planavimas. Aptariamas viešojo finansų planavimo tikslas – užtikrinti, kad organizacijos turėtų pakankamai išteklių savo veiklai vykdyti ir tuo pačiu išlaikytų fiskalinę drausmę. </a:t>
            </a:r>
          </a:p>
          <a:p>
            <a:pPr algn="just">
              <a:lnSpc>
                <a:spcPct val="107000"/>
              </a:lnSpc>
              <a:spcBef>
                <a:spcPts val="600"/>
              </a:spcBef>
              <a:spcAft>
                <a:spcPts val="600"/>
              </a:spcAft>
            </a:pPr>
            <a:r>
              <a:rPr lang="lt-LT" sz="1600" kern="100" dirty="0">
                <a:ea typeface="Aptos" panose="020B0004020202020204" pitchFamily="34" charset="0"/>
                <a:cs typeface="Times New Roman" panose="02020603050405020304" pitchFamily="18" charset="0"/>
              </a:rPr>
              <a:t>B</a:t>
            </a:r>
            <a:r>
              <a:rPr lang="lt-LT" sz="1600" kern="100" dirty="0">
                <a:effectLst/>
                <a:ea typeface="Aptos" panose="020B0004020202020204" pitchFamily="34" charset="0"/>
                <a:cs typeface="Times New Roman" panose="02020603050405020304" pitchFamily="18" charset="0"/>
              </a:rPr>
              <a:t>iudžeto lėšų paskirstymas tarp įvairių programų, projektų ir veiklų pagal nustatytus prioritetus. </a:t>
            </a:r>
          </a:p>
          <a:p>
            <a:pPr algn="just">
              <a:lnSpc>
                <a:spcPct val="107000"/>
              </a:lnSpc>
              <a:spcBef>
                <a:spcPts val="600"/>
              </a:spcBef>
              <a:spcAft>
                <a:spcPts val="600"/>
              </a:spcAft>
            </a:pPr>
            <a:r>
              <a:rPr lang="lt-LT" sz="1600" kern="100" dirty="0">
                <a:effectLst/>
                <a:ea typeface="Aptos" panose="020B0004020202020204" pitchFamily="34" charset="0"/>
                <a:cs typeface="Times New Roman" panose="02020603050405020304" pitchFamily="18" charset="0"/>
              </a:rPr>
              <a:t>Aptariamas viešųjų finansų naudojimas, apimantis valstybės biudžeto lėšų panaudojimą vykdant suplanuotas veiklas, projektus ir programas. Lėšų naudojimas pagal planą, jų nauda visuomenei, laikymasis teisinių ir finansinių atsakomybių reikalavimų.</a:t>
            </a:r>
          </a:p>
          <a:p>
            <a:pPr algn="just">
              <a:lnSpc>
                <a:spcPct val="107000"/>
              </a:lnSpc>
              <a:spcBef>
                <a:spcPts val="600"/>
              </a:spcBef>
              <a:spcAft>
                <a:spcPts val="600"/>
              </a:spcAft>
            </a:pPr>
            <a:r>
              <a:rPr lang="lt-LT" sz="1600" dirty="0">
                <a:effectLst/>
                <a:ea typeface="Calibri" panose="020F0502020204030204" pitchFamily="34" charset="0"/>
                <a:cs typeface="Times New Roman" panose="02020603050405020304" pitchFamily="18" charset="0"/>
              </a:rPr>
              <a:t>Aptariama kaip efektyviai ir skaidriai naudojamos viešosios lėšos. Lėšų panaudojimo atitikties įstatymai ir nustatytų tikslų tikrinimas, finansinių ataskaitų peržiūra, auditai ir kiti kontrolės mechanizmai.</a:t>
            </a:r>
            <a:endParaRPr lang="lt-LT" sz="1600" kern="100" dirty="0">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50004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761894"/>
            <a:ext cx="11094720" cy="1222745"/>
          </a:xfrm>
        </p:spPr>
        <p:txBody>
          <a:bodyPr>
            <a:noAutofit/>
          </a:bodyPr>
          <a:lstStyle/>
          <a:p>
            <a:pPr algn="just">
              <a:lnSpc>
                <a:spcPct val="107000"/>
              </a:lnSpc>
              <a:spcBef>
                <a:spcPts val="400"/>
              </a:spcBef>
              <a:spcAft>
                <a:spcPts val="400"/>
              </a:spcAft>
            </a:pP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IV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Viešojo sektoriaus subjektų finansinės ataskaitos</a:t>
            </a:r>
            <a:endParaRPr lang="lt-LT"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870791"/>
            <a:ext cx="11094720" cy="3902149"/>
          </a:xfrm>
        </p:spPr>
        <p:txBody>
          <a:bodyPr>
            <a:normAutofit/>
          </a:bodyPr>
          <a:lstStyle/>
          <a:p>
            <a:pPr algn="just">
              <a:lnSpc>
                <a:spcPct val="107000"/>
              </a:lnSpc>
              <a:spcBef>
                <a:spcPts val="600"/>
              </a:spcBef>
              <a:spcAft>
                <a:spcPts val="600"/>
              </a:spcAft>
            </a:pPr>
            <a:r>
              <a:rPr lang="lt-LT" sz="1800" kern="100" dirty="0">
                <a:latin typeface="Aptos" panose="020B0004020202020204" pitchFamily="34" charset="0"/>
                <a:ea typeface="Aptos" panose="020B0004020202020204" pitchFamily="34" charset="0"/>
                <a:cs typeface="Times New Roman" panose="02020603050405020304" pitchFamily="18" charset="0"/>
              </a:rPr>
              <a:t>Aptariamas p</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ajamų prognozavimas, numatomos finansinės įplaukos iš investicinio projekto per tam tikrą laikotarpį.</a:t>
            </a:r>
          </a:p>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Išlaidų prognozavimas. </a:t>
            </a:r>
            <a:r>
              <a:rPr lang="lt-LT" sz="1800" kern="100" dirty="0">
                <a:latin typeface="Aptos" panose="020B0004020202020204" pitchFamily="34" charset="0"/>
                <a:ea typeface="Aptos" panose="020B0004020202020204" pitchFamily="34" charset="0"/>
                <a:cs typeface="Times New Roman" panose="02020603050405020304" pitchFamily="18" charset="0"/>
              </a:rPr>
              <a:t>V</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isų su investiciniu projektu susijusių sąnaudų numatymas, įskaitant pradines investicijas, eksploatacijos ir priežiūros išlaidas. </a:t>
            </a:r>
          </a:p>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Pinigų srautų prognozavimas. </a:t>
            </a:r>
            <a:r>
              <a:rPr lang="lt-LT" sz="1800" kern="100" dirty="0">
                <a:latin typeface="Aptos" panose="020B0004020202020204" pitchFamily="34" charset="0"/>
                <a:ea typeface="Aptos" panose="020B0004020202020204" pitchFamily="34" charset="0"/>
                <a:cs typeface="Times New Roman" panose="02020603050405020304" pitchFamily="18" charset="0"/>
              </a:rPr>
              <a:t>G</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rynųjų pinigų įplaukų ir išlaidų vertinimas per visą projekto gyvavimo laikotarpį. </a:t>
            </a:r>
          </a:p>
          <a:p>
            <a:pPr algn="just">
              <a:lnSpc>
                <a:spcPct val="107000"/>
              </a:lnSpc>
              <a:spcBef>
                <a:spcPts val="600"/>
              </a:spcBef>
              <a:spcAft>
                <a:spcPts val="600"/>
              </a:spcAft>
            </a:pPr>
            <a:r>
              <a:rPr lang="lt-LT" sz="1800" kern="100" dirty="0">
                <a:latin typeface="Aptos" panose="020B0004020202020204" pitchFamily="34" charset="0"/>
                <a:ea typeface="Aptos" panose="020B0004020202020204" pitchFamily="34" charset="0"/>
                <a:cs typeface="Times New Roman" panose="02020603050405020304" pitchFamily="18" charset="0"/>
              </a:rPr>
              <a:t>Apžvelgiamas atsipirkimo laikas nurodantis laikotarpį, per kurį investicinis projektas sugeneruos pakankamai pajamų, kad padengtų pradines išlaidas. </a:t>
            </a:r>
          </a:p>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Aptariama grynoji dabartinė vertė (NPV) – skirtumas tarp dabartinės projekto pajamų vertės ir išlaidų. </a:t>
            </a:r>
          </a:p>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Aptariamas rodiklis, leidžiantis įvertinti projekto pelningumą ir palyginti jį su kitomis investicijomis. </a:t>
            </a:r>
          </a:p>
        </p:txBody>
      </p:sp>
    </p:spTree>
    <p:extLst>
      <p:ext uri="{BB962C8B-B14F-4D97-AF65-F5344CB8AC3E}">
        <p14:creationId xmlns:p14="http://schemas.microsoft.com/office/powerpoint/2010/main" val="2978458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483113"/>
            <a:ext cx="11094720" cy="1222745"/>
          </a:xfrm>
        </p:spPr>
        <p:txBody>
          <a:bodyPr>
            <a:noAutofit/>
          </a:bodyPr>
          <a:lstStyle/>
          <a:p>
            <a:pPr algn="just">
              <a:lnSpc>
                <a:spcPct val="107000"/>
              </a:lnSpc>
              <a:spcBef>
                <a:spcPts val="400"/>
              </a:spcBef>
              <a:spcAft>
                <a:spcPts val="400"/>
              </a:spcAft>
            </a:pP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V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Investicinių projektų vertinimo pagrindai</a:t>
            </a:r>
            <a:endParaRPr lang="lt-LT"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469348"/>
            <a:ext cx="11094720" cy="3902149"/>
          </a:xfrm>
        </p:spPr>
        <p:txBody>
          <a:bodyPr>
            <a:noAutofit/>
          </a:bodyPr>
          <a:lstStyle/>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Finansinių ataskaitų analizė. Aptariami dokumentai, kuriuose pateikiama informacija apie organizacijos finansinę būklę, veiklos rezultatus, grynojo turto pokyčius ir pinigų srautus per tam tikrą laikotarpį.</a:t>
            </a:r>
          </a:p>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Turto sandaros aptarimas, kuri apima visus organizacijos valdomus išteklius, tokius kaip nekilnojamasis turtas, inventorius, piniginės lėšos ir kt. </a:t>
            </a:r>
            <a:endParaRPr lang="lt-LT" sz="1800" kern="100" dirty="0">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Veiklos rezultatų (dar vadinama pelno (nuostolio)) ataskaita. Kaip organizacija veikė per tam tikrą laikotarpį, t.y., kokios buvo pajamos ir išlaidos bei koks galutinis rezultatas – perteklius ar deficitas. </a:t>
            </a:r>
          </a:p>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Kaip per tam tikrą laikotarpį keitėsi organizacijos turtas po visų įsipareigojimų įvykdymo? </a:t>
            </a:r>
            <a:r>
              <a:rPr lang="lt-LT" sz="1800" kern="100" dirty="0">
                <a:latin typeface="Aptos" panose="020B0004020202020204" pitchFamily="34" charset="0"/>
                <a:ea typeface="Aptos" panose="020B0004020202020204" pitchFamily="34" charset="0"/>
                <a:cs typeface="Times New Roman" panose="02020603050405020304" pitchFamily="18" charset="0"/>
              </a:rPr>
              <a:t>O</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rganizacijos gebėjimas išlaikyti ir didinti savo finansinę bazę. Organizacijos veiklos ir finansinių sprendimų poveikis ilgalaikiam turtui ir finansiniam stabilumui.</a:t>
            </a:r>
          </a:p>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Lėšų judėjimas per tam tikrą laikotarpį. Trys pagrindinės pinigų srautų kategorijos</a:t>
            </a:r>
            <a:r>
              <a:rPr lang="lt-LT" sz="1800" kern="100" dirty="0">
                <a:latin typeface="Aptos" panose="020B0004020202020204" pitchFamily="34" charset="0"/>
                <a:ea typeface="Aptos" panose="020B0004020202020204" pitchFamily="34" charset="0"/>
                <a:cs typeface="Times New Roman" panose="02020603050405020304" pitchFamily="18" charset="0"/>
              </a:rPr>
              <a:t> – o</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peracinė veikla, investicinė veikla, finansinė veikla.</a:t>
            </a:r>
          </a:p>
        </p:txBody>
      </p:sp>
    </p:spTree>
    <p:extLst>
      <p:ext uri="{BB962C8B-B14F-4D97-AF65-F5344CB8AC3E}">
        <p14:creationId xmlns:p14="http://schemas.microsoft.com/office/powerpoint/2010/main" val="3046125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1988289"/>
            <a:ext cx="11094720" cy="4784652"/>
          </a:xfrm>
        </p:spPr>
        <p:txBody>
          <a:bodyPr>
            <a:normAutofit/>
          </a:bodyPr>
          <a:lstStyle/>
          <a:p>
            <a:pPr marL="0" indent="0" algn="just">
              <a:lnSpc>
                <a:spcPct val="115000"/>
              </a:lnSpc>
              <a:spcBef>
                <a:spcPts val="600"/>
              </a:spcBef>
              <a:spcAft>
                <a:spcPts val="600"/>
              </a:spcAft>
              <a:buNone/>
            </a:pPr>
            <a:r>
              <a:rPr lang="lt-LT" sz="1800" b="1" kern="100" dirty="0">
                <a:effectLst/>
                <a:latin typeface="Aptos" panose="020B0004020202020204" pitchFamily="34" charset="0"/>
                <a:ea typeface="Times New Roman" panose="02020603050405020304" pitchFamily="18" charset="0"/>
                <a:cs typeface="Times New Roman" panose="02020603050405020304" pitchFamily="18" charset="0"/>
              </a:rPr>
              <a:t>Įgyjamos ir plėtojamos kompetencijos</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jų vertinimo būdai, užduotys skirtos patobulinti kompetencijas</a:t>
            </a:r>
            <a:r>
              <a:rPr lang="en-US" sz="1800" b="1"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endParaRPr lang="en-US" sz="1800" kern="100" dirty="0">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Bef>
                <a:spcPts val="600"/>
              </a:spcBef>
              <a:spcAft>
                <a:spcPts val="600"/>
              </a:spcAft>
            </a:pPr>
            <a:r>
              <a:rPr lang="lt-LT" sz="1800" kern="100" dirty="0">
                <a:latin typeface="Aptos" panose="020B0004020202020204" pitchFamily="34" charset="0"/>
                <a:ea typeface="Aptos" panose="020B0004020202020204" pitchFamily="34" charset="0"/>
                <a:cs typeface="Times New Roman" panose="02020603050405020304" pitchFamily="18" charset="0"/>
              </a:rPr>
              <a:t>A</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iškesnis suvokimas apie kaštų rūšis ir jų matavimo būdus;</a:t>
            </a:r>
          </a:p>
          <a:p>
            <a:pPr algn="just">
              <a:lnSpc>
                <a:spcPct val="115000"/>
              </a:lnSpc>
              <a:spcBef>
                <a:spcPts val="600"/>
              </a:spcBef>
              <a:spcAft>
                <a:spcPts val="600"/>
              </a:spcAft>
            </a:pPr>
            <a:r>
              <a:rPr lang="lt-LT" sz="1800" kern="100" dirty="0">
                <a:latin typeface="Aptos" panose="020B0004020202020204" pitchFamily="34" charset="0"/>
                <a:ea typeface="Aptos" panose="020B0004020202020204" pitchFamily="34" charset="0"/>
                <a:cs typeface="Times New Roman" panose="02020603050405020304" pitchFamily="18" charset="0"/>
              </a:rPr>
              <a:t>A</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uga gebėjimas sudaryti biudžetus remiantis strateginio valdymo principais ir metodika;</a:t>
            </a:r>
          </a:p>
          <a:p>
            <a:pPr algn="just">
              <a:lnSpc>
                <a:spcPct val="115000"/>
              </a:lnSpc>
              <a:spcBef>
                <a:spcPts val="600"/>
              </a:spcBef>
              <a:spcAft>
                <a:spcPts val="600"/>
              </a:spcAft>
            </a:pPr>
            <a:r>
              <a:rPr lang="lt-LT" sz="1800" kern="100" dirty="0">
                <a:latin typeface="Aptos" panose="020B0004020202020204" pitchFamily="34" charset="0"/>
                <a:ea typeface="Aptos" panose="020B0004020202020204" pitchFamily="34" charset="0"/>
                <a:cs typeface="Times New Roman" panose="02020603050405020304" pitchFamily="18" charset="0"/>
              </a:rPr>
              <a:t>G</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ilinamos žinios apie pagrindines viešojo sektoriaus subjektų finansinių ataskaitų rūšis: finansinės būklės ataskaitą, veiklos rezultatų ataskaitą, grynojo turto pokyčių ataskaitą ir pinigų srautų ataskaitą;</a:t>
            </a:r>
          </a:p>
          <a:p>
            <a:pPr algn="just">
              <a:lnSpc>
                <a:spcPct val="115000"/>
              </a:lnSpc>
              <a:spcBef>
                <a:spcPts val="600"/>
              </a:spcBef>
              <a:spcAft>
                <a:spcPts val="600"/>
              </a:spcAft>
            </a:pPr>
            <a:r>
              <a:rPr lang="lt-LT" sz="1800" kern="100" dirty="0">
                <a:latin typeface="Aptos" panose="020B0004020202020204" pitchFamily="34" charset="0"/>
                <a:ea typeface="Aptos" panose="020B0004020202020204" pitchFamily="34" charset="0"/>
                <a:cs typeface="Times New Roman" panose="02020603050405020304" pitchFamily="18" charset="0"/>
              </a:rPr>
              <a:t>Į</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gijamos žinios ir praktiniai įgūdžiai prognozuoti ilgalaikių viešojo sektoriaus investicinių projektų pinigų srautus bei taikyti pagrindinius investicinių projektų vertinimo metodus (atsipirkimo laikas, grynoji dabartinė vertė, vidinė grąžos norma);</a:t>
            </a:r>
          </a:p>
          <a:p>
            <a:pPr algn="just">
              <a:lnSpc>
                <a:spcPct val="115000"/>
              </a:lnSpc>
              <a:spcBef>
                <a:spcPts val="600"/>
              </a:spcBef>
              <a:spcAft>
                <a:spcPts val="600"/>
              </a:spcAft>
            </a:pPr>
            <a:r>
              <a:rPr lang="lt-LT" sz="1800" kern="100" dirty="0">
                <a:latin typeface="Aptos" panose="020B0004020202020204" pitchFamily="34" charset="0"/>
                <a:ea typeface="Aptos" panose="020B0004020202020204" pitchFamily="34" charset="0"/>
                <a:cs typeface="Times New Roman" panose="02020603050405020304" pitchFamily="18" charset="0"/>
              </a:rPr>
              <a:t>G</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ilinamos žinios apie žaliuosius finansus ir jų praktinio taikymo principus.</a:t>
            </a:r>
          </a:p>
        </p:txBody>
      </p:sp>
    </p:spTree>
    <p:extLst>
      <p:ext uri="{BB962C8B-B14F-4D97-AF65-F5344CB8AC3E}">
        <p14:creationId xmlns:p14="http://schemas.microsoft.com/office/powerpoint/2010/main" val="199988999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443</TotalTime>
  <Words>1336</Words>
  <Application>Microsoft Office PowerPoint</Application>
  <PresentationFormat>Widescreen</PresentationFormat>
  <Paragraphs>57</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Aptos</vt:lpstr>
      <vt:lpstr>Aptos Display</vt:lpstr>
      <vt:lpstr>Arial</vt:lpstr>
      <vt:lpstr>Calibri</vt:lpstr>
      <vt:lpstr>Symbol</vt:lpstr>
      <vt:lpstr>1_Office Theme</vt:lpstr>
      <vt:lpstr>FINANSŲ KOMPETENCIJOS PAGRINDINIS LYGMUO  PAGRINDINIAI VIEŠŲJŲ FINANSŲ VALDYMO MODELIAI IR METODAI</vt:lpstr>
      <vt:lpstr>PowerPoint Presentation</vt:lpstr>
      <vt:lpstr>Programos moduliai:</vt:lpstr>
      <vt:lpstr>I programos modulio turinys. Kaštų informacija valdymo sprendimams priimti. </vt:lpstr>
      <vt:lpstr>II programos modulio turinys. Žaliųjų finansų principai</vt:lpstr>
      <vt:lpstr>III programos modulio turinys. Biudžetų sudarymas pagal strateginio valdymo principus ir metinius planus</vt:lpstr>
      <vt:lpstr>IV programos modulio turinys. Viešojo sektoriaus subjektų finansinės ataskaitos</vt:lpstr>
      <vt:lpstr>V programos modulio turinys. Investicinių projektų vertinimo pagrindai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Dominyka Kalibataitė</dc:creator>
  <cp:lastModifiedBy>Mingailis Bajorinas</cp:lastModifiedBy>
  <cp:revision>11</cp:revision>
  <dcterms:created xsi:type="dcterms:W3CDTF">2024-08-22T10:30:13Z</dcterms:created>
  <dcterms:modified xsi:type="dcterms:W3CDTF">2024-08-27T08:18:56Z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2024-08-22T10:30:59Z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a718d5ac-200f-425b-9836-89b0c5101327</vt:lpwstr>
  </property>
  <property fmtid="{D5CDD505-2E9C-101B-9397-08002B2CF9AE}" pid="8" name="MSIP_Label_fc169b65-f46a-4265-b5a1-5f9adb1dee0c_ContentBits">
    <vt:lpwstr>0</vt:lpwstr>
  </property>
</Properties>
</file>