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58" r:id="rId4"/>
    <p:sldId id="264" r:id="rId5"/>
    <p:sldId id="259" r:id="rId6"/>
    <p:sldId id="263" r:id="rId7"/>
    <p:sldId id="261" r:id="rId8"/>
    <p:sldId id="266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3" autoAdjust="0"/>
    <p:restoredTop sz="94720"/>
  </p:normalViewPr>
  <p:slideViewPr>
    <p:cSldViewPr snapToGrid="0">
      <p:cViewPr>
        <p:scale>
          <a:sx n="86" d="100"/>
          <a:sy n="86" d="100"/>
        </p:scale>
        <p:origin x="-8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A7D75-EEE2-BE46-BBD0-9E5D29668300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0EB5E-EBBA-9646-AFE5-9DA8C431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EB5E-EBBA-9646-AFE5-9DA8C431C5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39ED90-1EF1-D220-3985-B7763AE60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7E795DF-93A0-FA4E-80A1-7F2E363F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0E435F4-48AC-AA8E-D9DC-B23D9473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24099E-447C-C7FB-8252-A6E36326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489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948A2-A0D2-1F33-9F79-80743328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7D7502B-648E-E486-C6D8-03DAC5680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BA5CF1-3185-59A6-0B04-F5B3E7D2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F8CD65-BF46-4717-F186-B09CA382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6F28A4-458D-1A4E-73CE-9A7BF630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84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1C71CC-82CF-7F54-9396-2B8FCA0F5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22370E6-B416-077A-5DE2-18D712E37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D7C254-8BDC-D75D-B801-8B867C82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3A8F605-5770-D9FA-9237-83E5BB36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767C39-6FF7-68BD-3CC8-4767B93A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546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B2998-D93B-0E8E-C2FF-49F89954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6639392-8734-5568-0982-F53F3770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B83E9D-2E63-5C4E-7DCE-07B7A0FD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D53E96B-BBC9-4850-4197-DC476D31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F6A71F5-8B09-2DDE-93CF-55FDB8E7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9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8F573-9882-8299-D1BA-CB94A7B6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4C5C3F3-8AD2-26A0-0228-1170E256B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ABA168-A08E-DB70-1DCB-44B49493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7E86C5-95C5-DEDF-B54F-578287F4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89B0B13-129D-1212-9D1F-2ADF9298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56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34923-F9D9-FF6B-1DBC-5135AE49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F7D9A09-4359-C77D-77D7-A60E0433E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6DCFDF6-5360-4064-CE36-28F9479E4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4B62D26-1558-E0FA-3B76-972E69F1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5BDA2D4-A18A-A126-82AA-AC52FA6B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BA5E6CD-118B-5AA8-9E43-3308A595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246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91421-2A64-97C7-AAEF-B528C4A7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299F3C6-32B4-5566-63A2-DC1402B3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62E7117-3011-5956-785D-B68307806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228AE48-F626-936C-2993-9816AD8BD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19453D4-C94A-7C0A-F4B0-5F27CA93C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B5BDDB2-7362-8545-BA71-2F556FA9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DDEFF9E-AD59-5D84-6B6C-9DC28D34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37E30DD-11C5-151C-C624-11D957C2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6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99EE-AF04-707E-5111-F26368E8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29B6429-47F3-B72F-E8AD-FBA83AC4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13F0250-4133-BF5D-E009-9EF86148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DF9C008-041F-7F74-AD62-9865D902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8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4E2C4CE-1682-6CCC-56D1-F86EB3D2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D25AC49-9186-B090-4DB0-55E5AB77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0E4B92-5650-DFBC-77CB-679CE2DF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866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8CAAD-0B45-8ECF-DD23-EADF6F8A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44EA599-E489-8404-BF1F-CD897B58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A749009-72C4-6DA7-6DD9-9210ADA3E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687FAF9-2740-6BD3-1A9D-CC9832F7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252C26-41EC-9E9A-8ED2-FEFBEC96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260853A-9129-8137-5587-F1FBE6D9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488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4CCEE-FC22-9686-9345-7905AB2F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275DFFF-A8E7-3437-4E0B-3C3A4F4E5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E6F6FB2-D06C-7F8B-91BA-9E0FE5B6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239B6C5-FA2A-B869-5C04-0DE350B0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D734F-094B-48BB-8C9E-3C865CA5ED4A}" type="datetimeFigureOut">
              <a:rPr lang="pt-PT" smtClean="0"/>
              <a:t>03/09/24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B3EF362-27EE-5A29-BE99-74219DA9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863C46A-798B-4303-DB69-243FF7C4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CD46C-B48A-49D9-B629-0B9C905611C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45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B3A44A7-D30C-9606-2BC5-4E01C1AA1E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59584" y="5813821"/>
            <a:ext cx="3178630" cy="866899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819098CB-7E01-764F-9A52-D71BEAD02CAB}"/>
              </a:ext>
            </a:extLst>
          </p:cNvPr>
          <p:cNvSpPr txBox="1"/>
          <p:nvPr userDrawn="1"/>
        </p:nvSpPr>
        <p:spPr>
          <a:xfrm>
            <a:off x="1845128" y="5972834"/>
            <a:ext cx="66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GB" sz="2000" b="1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Conference &amp; Meeting  Lisbon, Portugal</a:t>
            </a:r>
          </a:p>
          <a:p>
            <a: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1-5, 2024</a:t>
            </a:r>
          </a:p>
        </p:txBody>
      </p:sp>
      <p:pic>
        <p:nvPicPr>
          <p:cNvPr id="9" name="Picture 51">
            <a:extLst>
              <a:ext uri="{FF2B5EF4-FFF2-40B4-BE49-F238E27FC236}">
                <a16:creationId xmlns:a16="http://schemas.microsoft.com/office/drawing/2014/main" id="{8D5FF148-6985-2CD9-8CF3-49159DFBF03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3786" y="5932715"/>
            <a:ext cx="1034143" cy="827314"/>
          </a:xfrm>
          <a:prstGeom prst="rect">
            <a:avLst/>
          </a:prstGeom>
        </p:spPr>
      </p:pic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B4C09B1D-5FD3-CC3D-5EB8-D537738D1BA2}"/>
              </a:ext>
            </a:extLst>
          </p:cNvPr>
          <p:cNvCxnSpPr/>
          <p:nvPr userDrawn="1"/>
        </p:nvCxnSpPr>
        <p:spPr>
          <a:xfrm flipV="1">
            <a:off x="353786" y="5764835"/>
            <a:ext cx="11484428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15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urtestulpinaite/Library/Group%20Containers/UBF8T346G9.ms/WebArchiveCopyPasteTempFiles/com.microsoft.Word/moSpfByP+nsAAAAASUVORK5CYII=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urtestulpinaite/Library/Group%20Containers/UBF8T346G9.ms/WebArchiveCopyPasteTempFiles/com.microsoft.Word/wEuZ1OTQUGKGgAAAABJRU5ErkJggg==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grivi.com/wp-content/uploads/2016/03/Blog-Nitrogen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dybug on a leaf&#10;&#10;Description automatically generated">
            <a:extLst>
              <a:ext uri="{FF2B5EF4-FFF2-40B4-BE49-F238E27FC236}">
                <a16:creationId xmlns:a16="http://schemas.microsoft.com/office/drawing/2014/main" id="{C27F227F-EE56-6F9F-CAC2-3B2A4BE1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52" y="-4578548"/>
            <a:ext cx="7735639" cy="103141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DC08-54C3-D18E-C1ED-19B9AF6019A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18872" y="1122363"/>
            <a:ext cx="9144000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n-US" sz="3600" dirty="0">
                <a:solidFill>
                  <a:srgbClr val="212121"/>
                </a:solidFill>
                <a:latin typeface="Cambria"/>
                <a:ea typeface="Calibri"/>
                <a:cs typeface="Calibri"/>
              </a:rPr>
              <a:t>THE DECOMPOSITION OF FIBER HEMP RESIDUES IN THE SOIL</a:t>
            </a:r>
            <a:endParaRPr lang="lt-LT" sz="3600" dirty="0">
              <a:latin typeface="Cambria"/>
              <a:ea typeface="Cambria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8B43806-727F-8769-C166-98F52192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7771" cy="105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11FDB2B-9509-7CF2-BC53-440342924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2179"/>
            <a:ext cx="9144000" cy="1655762"/>
          </a:xfrm>
        </p:spPr>
        <p:txBody>
          <a:bodyPr lIns="91440" tIns="45720" rIns="91440" bIns="45720" anchor="t"/>
          <a:lstStyle/>
          <a:p>
            <a:r>
              <a:rPr lang="pt-PT" dirty="0" err="1">
                <a:latin typeface="Cambria" panose="02040503050406030204" pitchFamily="18" charset="0"/>
              </a:rPr>
              <a:t>Phd</a:t>
            </a:r>
            <a:r>
              <a:rPr lang="pt-PT" dirty="0">
                <a:latin typeface="Cambria" panose="02040503050406030204" pitchFamily="18" charset="0"/>
              </a:rPr>
              <a:t> </a:t>
            </a:r>
            <a:r>
              <a:rPr lang="pt-PT" dirty="0" err="1">
                <a:latin typeface="Cambria" panose="02040503050406030204" pitchFamily="18" charset="0"/>
              </a:rPr>
              <a:t>Student</a:t>
            </a:r>
            <a:r>
              <a:rPr lang="pt-PT" dirty="0">
                <a:latin typeface="Cambria" panose="02040503050406030204" pitchFamily="18" charset="0"/>
              </a:rPr>
              <a:t> Urtė Stulpinaitė, </a:t>
            </a:r>
          </a:p>
          <a:p>
            <a:r>
              <a:rPr lang="pt-PT" dirty="0">
                <a:latin typeface="Cambria" panose="02040503050406030204" pitchFamily="18" charset="0"/>
              </a:rPr>
              <a:t>prof. Vita </a:t>
            </a:r>
            <a:r>
              <a:rPr lang="pt-PT" dirty="0" err="1">
                <a:latin typeface="Cambria" panose="02040503050406030204" pitchFamily="18" charset="0"/>
              </a:rPr>
              <a:t>Tilvikienė</a:t>
            </a:r>
            <a:r>
              <a:rPr lang="pt-PT" dirty="0">
                <a:latin typeface="Cambria" panose="02040503050406030204" pitchFamily="18" charset="0"/>
              </a:rPr>
              <a:t>, </a:t>
            </a:r>
          </a:p>
          <a:p>
            <a:r>
              <a:rPr lang="pt-PT" dirty="0">
                <a:latin typeface="Cambria" panose="02040503050406030204" pitchFamily="18" charset="0"/>
              </a:rPr>
              <a:t>   prof. </a:t>
            </a:r>
            <a:r>
              <a:rPr lang="pt-PT" dirty="0" err="1">
                <a:latin typeface="Cambria" panose="02040503050406030204" pitchFamily="18" charset="0"/>
              </a:rPr>
              <a:t>Monika</a:t>
            </a:r>
            <a:r>
              <a:rPr lang="pt-PT" dirty="0">
                <a:latin typeface="Cambria" panose="02040503050406030204" pitchFamily="18" charset="0"/>
              </a:rPr>
              <a:t> </a:t>
            </a:r>
            <a:r>
              <a:rPr lang="pt-PT" dirty="0" err="1">
                <a:latin typeface="Cambria" panose="02040503050406030204" pitchFamily="18" charset="0"/>
              </a:rPr>
              <a:t>Vilkienė</a:t>
            </a:r>
            <a:endParaRPr lang="pt-PT" dirty="0">
              <a:latin typeface="Cambria" panose="02040503050406030204" pitchFamily="18" charset="0"/>
            </a:endParaRPr>
          </a:p>
          <a:p>
            <a:endParaRPr lang="pt-P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931D3-5F4E-A598-81BD-B6191360A744}"/>
              </a:ext>
            </a:extLst>
          </p:cNvPr>
          <p:cNvSpPr txBox="1"/>
          <p:nvPr/>
        </p:nvSpPr>
        <p:spPr>
          <a:xfrm>
            <a:off x="2698585" y="3283515"/>
            <a:ext cx="7575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>
                <a:latin typeface="Cambria" panose="02040503050406030204" pitchFamily="18" charset="0"/>
              </a:rPr>
              <a:t>Lithuanian</a:t>
            </a:r>
            <a:r>
              <a:rPr lang="pt-PT" sz="2400" dirty="0">
                <a:latin typeface="Cambria" panose="02040503050406030204" pitchFamily="18" charset="0"/>
              </a:rPr>
              <a:t> Research Centre for </a:t>
            </a:r>
            <a:r>
              <a:rPr lang="pt-PT" sz="2400" dirty="0" err="1">
                <a:latin typeface="Cambria" panose="02040503050406030204" pitchFamily="18" charset="0"/>
              </a:rPr>
              <a:t>Agriculture</a:t>
            </a:r>
            <a:r>
              <a:rPr lang="pt-PT" sz="2400" dirty="0">
                <a:latin typeface="Cambria" panose="02040503050406030204" pitchFamily="18" charset="0"/>
              </a:rPr>
              <a:t> </a:t>
            </a:r>
            <a:r>
              <a:rPr lang="pt-PT" sz="2400" dirty="0" err="1">
                <a:latin typeface="Cambria" panose="02040503050406030204" pitchFamily="18" charset="0"/>
              </a:rPr>
              <a:t>and</a:t>
            </a:r>
            <a:r>
              <a:rPr lang="pt-PT" sz="2400" dirty="0">
                <a:latin typeface="Cambria" panose="02040503050406030204" pitchFamily="18" charset="0"/>
              </a:rPr>
              <a:t> </a:t>
            </a:r>
            <a:r>
              <a:rPr lang="pt-PT" sz="2400" dirty="0" err="1">
                <a:latin typeface="Cambria" panose="02040503050406030204" pitchFamily="18" charset="0"/>
              </a:rPr>
              <a:t>Forestry</a:t>
            </a:r>
            <a:endParaRPr lang="pt-PT" sz="24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6" descr="A field of grass and power lines&#10;&#10;Description automatically generated">
            <a:extLst>
              <a:ext uri="{FF2B5EF4-FFF2-40B4-BE49-F238E27FC236}">
                <a16:creationId xmlns:a16="http://schemas.microsoft.com/office/drawing/2014/main" id="{3A583F10-C835-010D-2B13-66EC7929C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Picture 7" descr="A close up of grass&#10;&#10;Description automatically generated">
            <a:extLst>
              <a:ext uri="{FF2B5EF4-FFF2-40B4-BE49-F238E27FC236}">
                <a16:creationId xmlns:a16="http://schemas.microsoft.com/office/drawing/2014/main" id="{1A7C1425-FCA9-D5D2-2A7E-CED2E96CA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" r="2" b="3574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Picture 6" descr="A field with grass and power lines&#10;&#10;Description automatically generated">
            <a:extLst>
              <a:ext uri="{FF2B5EF4-FFF2-40B4-BE49-F238E27FC236}">
                <a16:creationId xmlns:a16="http://schemas.microsoft.com/office/drawing/2014/main" id="{1FFE3B78-8DA5-AED4-21A4-5878AC67C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lant&#10;&#10;Description automatically generated">
            <a:extLst>
              <a:ext uri="{FF2B5EF4-FFF2-40B4-BE49-F238E27FC236}">
                <a16:creationId xmlns:a16="http://schemas.microsoft.com/office/drawing/2014/main" id="{4B604F11-F03C-3084-09D4-DAFE3B1570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r="2" b="36193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1026" name="Picture 2" descr="Industrial Hemp Seed: From The Field To Value-added Food, 57% OFF">
            <a:extLst>
              <a:ext uri="{FF2B5EF4-FFF2-40B4-BE49-F238E27FC236}">
                <a16:creationId xmlns:a16="http://schemas.microsoft.com/office/drawing/2014/main" id="{1F488D7C-42D7-6111-D6DD-5DE597B8A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 bwMode="auto">
          <a:xfrm>
            <a:off x="220684" y="1903027"/>
            <a:ext cx="3355633" cy="34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ndustrial Hemp Seed: From The Field To Value-added Food, 57% OFF">
            <a:extLst>
              <a:ext uri="{FF2B5EF4-FFF2-40B4-BE49-F238E27FC236}">
                <a16:creationId xmlns:a16="http://schemas.microsoft.com/office/drawing/2014/main" id="{24C168BF-848C-619F-319A-BA44DCB62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026" y="-12726011"/>
            <a:ext cx="485448" cy="5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1EE9F283-4045-0A9E-3E78-F6FF973C19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0956" y="-5579960"/>
            <a:ext cx="2124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2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7900D7E-054F-FBD4-7C4D-A311C802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814" y="746062"/>
            <a:ext cx="10410371" cy="82129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lt-LT" sz="3000" dirty="0" err="1">
                <a:latin typeface="Cambria" panose="02040503050406030204" pitchFamily="18" charset="0"/>
              </a:rPr>
              <a:t>The</a:t>
            </a:r>
            <a:r>
              <a:rPr lang="lt-LT" sz="3000" dirty="0">
                <a:latin typeface="Cambria" panose="02040503050406030204" pitchFamily="18" charset="0"/>
              </a:rPr>
              <a:t> </a:t>
            </a:r>
            <a:r>
              <a:rPr lang="lt-LT" sz="3000" dirty="0" err="1">
                <a:latin typeface="Cambria" panose="02040503050406030204" pitchFamily="18" charset="0"/>
              </a:rPr>
              <a:t>aim</a:t>
            </a:r>
            <a:r>
              <a:rPr lang="lt-LT" sz="3000" dirty="0">
                <a:latin typeface="Cambria" panose="02040503050406030204" pitchFamily="18" charset="0"/>
              </a:rPr>
              <a:t> </a:t>
            </a:r>
            <a:r>
              <a:rPr lang="lt-LT" sz="3000" dirty="0" err="1">
                <a:latin typeface="Cambria" panose="02040503050406030204" pitchFamily="18" charset="0"/>
              </a:rPr>
              <a:t>of</a:t>
            </a:r>
            <a:r>
              <a:rPr lang="lt-LT" sz="3000" dirty="0">
                <a:latin typeface="Cambria" panose="02040503050406030204" pitchFamily="18" charset="0"/>
              </a:rPr>
              <a:t> </a:t>
            </a:r>
            <a:r>
              <a:rPr lang="lt-LT" sz="3000" dirty="0" err="1">
                <a:latin typeface="Cambria" panose="02040503050406030204" pitchFamily="18" charset="0"/>
              </a:rPr>
              <a:t>this</a:t>
            </a:r>
            <a:r>
              <a:rPr lang="lt-LT" sz="3000" dirty="0">
                <a:latin typeface="Cambria" panose="02040503050406030204" pitchFamily="18" charset="0"/>
              </a:rPr>
              <a:t> </a:t>
            </a:r>
            <a:r>
              <a:rPr lang="lt-LT" sz="3000" dirty="0" err="1">
                <a:latin typeface="Cambria" panose="02040503050406030204" pitchFamily="18" charset="0"/>
              </a:rPr>
              <a:t>study</a:t>
            </a:r>
            <a:r>
              <a:rPr lang="lt-LT" sz="3000" dirty="0">
                <a:latin typeface="Cambria" panose="02040503050406030204" pitchFamily="18" charset="0"/>
              </a:rPr>
              <a:t> </a:t>
            </a:r>
            <a:r>
              <a:rPr lang="lt-LT" sz="3000" dirty="0">
                <a:latin typeface="Cambria" panose="02040503050406030204" pitchFamily="18" charset="0"/>
                <a:ea typeface="Cambria"/>
              </a:rPr>
              <a:t>– </a:t>
            </a:r>
            <a:r>
              <a:rPr lang="en-US" sz="3000" dirty="0">
                <a:latin typeface="Cambria" panose="02040503050406030204" pitchFamily="18" charset="0"/>
                <a:ea typeface="Cambria"/>
              </a:rPr>
              <a:t>Determine the rate of decomposition of </a:t>
            </a:r>
            <a:r>
              <a:rPr lang="lt-LT" sz="3000" dirty="0" err="1">
                <a:latin typeface="Cambria" panose="02040503050406030204" pitchFamily="18" charset="0"/>
                <a:ea typeface="Cambria"/>
              </a:rPr>
              <a:t>hemp</a:t>
            </a:r>
            <a:r>
              <a:rPr lang="lt-LT" sz="3000" dirty="0">
                <a:latin typeface="Cambria" panose="02040503050406030204" pitchFamily="18" charset="0"/>
                <a:ea typeface="Cambria"/>
              </a:rPr>
              <a:t> </a:t>
            </a:r>
            <a:r>
              <a:rPr lang="en-US" sz="3000" dirty="0">
                <a:latin typeface="Cambria" panose="02040503050406030204" pitchFamily="18" charset="0"/>
                <a:ea typeface="Cambria"/>
              </a:rPr>
              <a:t>residues</a:t>
            </a:r>
            <a:endParaRPr lang="lt-LT" sz="3000" dirty="0">
              <a:latin typeface="Cambria" panose="02040503050406030204" pitchFamily="18" charset="0"/>
              <a:ea typeface="Cambria"/>
            </a:endParaRPr>
          </a:p>
          <a:p>
            <a:pPr marL="0" indent="0">
              <a:buNone/>
            </a:pPr>
            <a:endParaRPr lang="en-US" sz="3000" dirty="0">
              <a:latin typeface="Cambria" panose="02040503050406030204" pitchFamily="18" charset="0"/>
              <a:ea typeface="Cambria"/>
            </a:endParaRPr>
          </a:p>
          <a:p>
            <a:pPr marL="0" indent="0">
              <a:buNone/>
            </a:pPr>
            <a:endParaRPr lang="en-US" sz="2000" dirty="0">
              <a:latin typeface="Cambria"/>
              <a:ea typeface="Cambria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A252C07-1411-1D1F-DDC9-B03D9C47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" y="2103614"/>
            <a:ext cx="9017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4B6BA3F-FF53-9F98-8CDF-0F73E81D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2" y="3246375"/>
            <a:ext cx="9017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243904-83C0-0EF6-57CE-9AB4F132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2" y="4349581"/>
            <a:ext cx="9017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4F9CF4-3D9C-3A2F-9F31-DD2E1979FDF8}"/>
              </a:ext>
            </a:extLst>
          </p:cNvPr>
          <p:cNvSpPr txBox="1"/>
          <p:nvPr/>
        </p:nvSpPr>
        <p:spPr>
          <a:xfrm>
            <a:off x="1537607" y="315129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2000" dirty="0">
                <a:solidFill>
                  <a:srgbClr val="000000"/>
                </a:solidFill>
                <a:latin typeface="Cambria" panose="02040503050406030204" pitchFamily="18" charset="0"/>
              </a:rPr>
              <a:t>54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Nylon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bags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leaving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field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since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November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according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to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3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treatments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each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treatment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has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6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replicates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E8186-1AE3-5E67-9F81-8233E02CCF99}"/>
              </a:ext>
            </a:extLst>
          </p:cNvPr>
          <p:cNvSpPr txBox="1"/>
          <p:nvPr/>
        </p:nvSpPr>
        <p:spPr>
          <a:xfrm>
            <a:off x="1537607" y="446719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Every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month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one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bag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for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each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treatment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taking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and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measurement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weight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of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bag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​</a:t>
            </a:r>
            <a:r>
              <a:rPr lang="lt-LT" sz="20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lt-LT" sz="20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A7F18-0189-6519-0FD0-9EBC363F0329}"/>
              </a:ext>
            </a:extLst>
          </p:cNvPr>
          <p:cNvSpPr txBox="1"/>
          <p:nvPr/>
        </p:nvSpPr>
        <p:spPr>
          <a:xfrm>
            <a:off x="1537607" y="230444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15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of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putting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nylon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bags</a:t>
            </a:r>
            <a:endParaRPr lang="lt-LT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B40484-4703-80DD-6569-75AC3D0C3D7E}"/>
              </a:ext>
            </a:extLst>
          </p:cNvPr>
          <p:cNvSpPr txBox="1"/>
          <p:nvPr/>
        </p:nvSpPr>
        <p:spPr>
          <a:xfrm>
            <a:off x="7763782" y="2443110"/>
            <a:ext cx="413747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lt-LT" sz="20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TREATMENTS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​</a:t>
            </a:r>
          </a:p>
          <a:p>
            <a:pPr algn="just" rtl="0" fontAlgn="base"/>
            <a:r>
              <a:rPr lang="lt-L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RA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-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to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plow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on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Autumn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;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​</a:t>
            </a:r>
          </a:p>
          <a:p>
            <a:pPr algn="just" rtl="0" fontAlgn="base"/>
            <a:r>
              <a:rPr lang="lt-L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RS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dirty="0">
                <a:solidFill>
                  <a:srgbClr val="000000"/>
                </a:solidFill>
                <a:latin typeface="Cambria" panose="02040503050406030204" pitchFamily="18" charset="0"/>
              </a:rPr>
              <a:t>-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to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plow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early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spring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;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​</a:t>
            </a:r>
          </a:p>
          <a:p>
            <a:pPr algn="just" rtl="0" fontAlgn="base"/>
            <a:r>
              <a:rPr lang="lt-LT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NE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dirty="0">
                <a:solidFill>
                  <a:srgbClr val="000000"/>
                </a:solidFill>
                <a:latin typeface="Cambria" panose="02040503050406030204" pitchFamily="18" charset="0"/>
              </a:rPr>
              <a:t>-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left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on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soil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no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2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tillage</a:t>
            </a:r>
            <a:r>
              <a:rPr lang="lt-LT" sz="2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B17F2D-7092-6198-2AD0-8761E608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field with small white plants&#10;&#10;Description automatically generated with medium confidence">
            <a:extLst>
              <a:ext uri="{FF2B5EF4-FFF2-40B4-BE49-F238E27FC236}">
                <a16:creationId xmlns:a16="http://schemas.microsoft.com/office/drawing/2014/main" id="{BE5BE4C5-1171-AB6E-3533-0FA7509D2E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690688"/>
            <a:ext cx="5181600" cy="388620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C03C20-9CFB-DAF7-F828-6B3B57506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0200" y="621506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</a:rPr>
              <a:t>Hemp biomass – 14 t/ha, </a:t>
            </a: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</a:rPr>
              <a:t>Hemp residues – 6,5 t/ha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1E8D843F-76D6-D4EE-E613-221B812A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914" y="660948"/>
            <a:ext cx="7101114" cy="42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577F8-B58C-3F81-9C68-CCF561EF5D0F}"/>
              </a:ext>
            </a:extLst>
          </p:cNvPr>
          <p:cNvSpPr txBox="1"/>
          <p:nvPr/>
        </p:nvSpPr>
        <p:spPr>
          <a:xfrm>
            <a:off x="0" y="4982646"/>
            <a:ext cx="712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Fig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lt-LT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biomass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and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endParaRPr lang="lt-LT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8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A1373F-5BA3-115C-5A9F-395E3FD5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7817"/>
            <a:ext cx="10515600" cy="1325563"/>
          </a:xfrm>
        </p:spPr>
        <p:txBody>
          <a:bodyPr/>
          <a:lstStyle/>
          <a:p>
            <a:r>
              <a:rPr lang="lt-LT" dirty="0" err="1">
                <a:latin typeface="Cambria" panose="02040503050406030204" pitchFamily="18" charset="0"/>
              </a:rPr>
              <a:t>Hemp</a:t>
            </a:r>
            <a:r>
              <a:rPr lang="lt-LT" dirty="0">
                <a:latin typeface="Cambria" panose="02040503050406030204" pitchFamily="18" charset="0"/>
              </a:rPr>
              <a:t> </a:t>
            </a:r>
            <a:r>
              <a:rPr lang="lt-LT" dirty="0" err="1">
                <a:latin typeface="Cambria" panose="02040503050406030204" pitchFamily="18" charset="0"/>
              </a:rPr>
              <a:t>residuese</a:t>
            </a:r>
            <a:r>
              <a:rPr lang="lt-LT" dirty="0">
                <a:latin typeface="Cambria" panose="02040503050406030204" pitchFamily="18" charset="0"/>
              </a:rPr>
              <a:t> </a:t>
            </a:r>
            <a:r>
              <a:rPr lang="lt-LT">
                <a:latin typeface="Cambria" panose="02040503050406030204" pitchFamily="18" charset="0"/>
              </a:rPr>
              <a:t>decomposition </a:t>
            </a:r>
            <a:r>
              <a:rPr lang="lt-LT" dirty="0">
                <a:latin typeface="Cambria" panose="02040503050406030204" pitchFamily="18" charset="0"/>
              </a:rPr>
              <a:t>rate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E914B-29D1-7D76-7575-C28F0B37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112" y="18803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A graph of numbers and numbers&#10;&#10;Description automatically generated">
            <a:extLst>
              <a:ext uri="{FF2B5EF4-FFF2-40B4-BE49-F238E27FC236}">
                <a16:creationId xmlns:a16="http://schemas.microsoft.com/office/drawing/2014/main" id="{688657ED-B53D-D857-D02C-053C7A83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80603"/>
            <a:ext cx="59436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47640A2-B249-E0F6-B1B1-C942322B6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14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9" descr="A graph of numbers and numbers&#10;&#10;Description automatically generated">
            <a:extLst>
              <a:ext uri="{FF2B5EF4-FFF2-40B4-BE49-F238E27FC236}">
                <a16:creationId xmlns:a16="http://schemas.microsoft.com/office/drawing/2014/main" id="{914CA0FF-7125-D453-B4DD-039DA7ACE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" y="880608"/>
            <a:ext cx="6231893" cy="35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0AB1EB-F7D6-100F-6284-7C22A4729ED3}"/>
              </a:ext>
            </a:extLst>
          </p:cNvPr>
          <p:cNvSpPr txBox="1"/>
          <p:nvPr/>
        </p:nvSpPr>
        <p:spPr>
          <a:xfrm>
            <a:off x="61619" y="4416971"/>
            <a:ext cx="712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Fig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2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mineralization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2021-2022</a:t>
            </a:r>
            <a:endParaRPr lang="lt-LT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7D52D-0123-87B3-4328-AEDCDA17574E}"/>
              </a:ext>
            </a:extLst>
          </p:cNvPr>
          <p:cNvSpPr txBox="1"/>
          <p:nvPr/>
        </p:nvSpPr>
        <p:spPr>
          <a:xfrm>
            <a:off x="6248400" y="4445315"/>
            <a:ext cx="712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Fig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3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mineralization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2022-2023</a:t>
            </a:r>
            <a:endParaRPr lang="lt-LT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53A1FED-908E-30A1-984F-D8F7A0DA6E2C}"/>
              </a:ext>
            </a:extLst>
          </p:cNvPr>
          <p:cNvSpPr/>
          <p:nvPr/>
        </p:nvSpPr>
        <p:spPr>
          <a:xfrm>
            <a:off x="1451428" y="2257191"/>
            <a:ext cx="246743" cy="1669143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385B501-DBCD-F4C6-5B23-3F8D5428FFC5}"/>
              </a:ext>
            </a:extLst>
          </p:cNvPr>
          <p:cNvSpPr/>
          <p:nvPr/>
        </p:nvSpPr>
        <p:spPr>
          <a:xfrm>
            <a:off x="7638209" y="1776755"/>
            <a:ext cx="246743" cy="1966207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E354D92-2E7A-E708-247D-2836A8A4CC0C}"/>
              </a:ext>
            </a:extLst>
          </p:cNvPr>
          <p:cNvSpPr/>
          <p:nvPr/>
        </p:nvSpPr>
        <p:spPr>
          <a:xfrm>
            <a:off x="1898195" y="1993434"/>
            <a:ext cx="246743" cy="19329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EBA75923-11A1-2CC8-A45E-3F44ADBF9F7C}"/>
              </a:ext>
            </a:extLst>
          </p:cNvPr>
          <p:cNvSpPr/>
          <p:nvPr/>
        </p:nvSpPr>
        <p:spPr>
          <a:xfrm>
            <a:off x="8053387" y="1647009"/>
            <a:ext cx="246743" cy="2095953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CF954FB-3D1F-3A80-9647-E7AD9DD561FE}"/>
              </a:ext>
            </a:extLst>
          </p:cNvPr>
          <p:cNvSpPr/>
          <p:nvPr/>
        </p:nvSpPr>
        <p:spPr>
          <a:xfrm>
            <a:off x="11206600" y="3236687"/>
            <a:ext cx="246743" cy="564951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F43350-9E1C-4DDE-78E8-AA55E4884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974313"/>
              </p:ext>
            </p:extLst>
          </p:nvPr>
        </p:nvGraphicFramePr>
        <p:xfrm>
          <a:off x="814317" y="825524"/>
          <a:ext cx="6571029" cy="4307799"/>
        </p:xfrm>
        <a:graphic>
          <a:graphicData uri="http://schemas.openxmlformats.org/drawingml/2006/table">
            <a:tbl>
              <a:tblPr firstRow="1" bandRow="1"/>
              <a:tblGrid>
                <a:gridCol w="1429907">
                  <a:extLst>
                    <a:ext uri="{9D8B030D-6E8A-4147-A177-3AD203B41FA5}">
                      <a16:colId xmlns:a16="http://schemas.microsoft.com/office/drawing/2014/main" val="2112903592"/>
                    </a:ext>
                  </a:extLst>
                </a:gridCol>
                <a:gridCol w="1337346">
                  <a:extLst>
                    <a:ext uri="{9D8B030D-6E8A-4147-A177-3AD203B41FA5}">
                      <a16:colId xmlns:a16="http://schemas.microsoft.com/office/drawing/2014/main" val="1969734982"/>
                    </a:ext>
                  </a:extLst>
                </a:gridCol>
                <a:gridCol w="1337346">
                  <a:extLst>
                    <a:ext uri="{9D8B030D-6E8A-4147-A177-3AD203B41FA5}">
                      <a16:colId xmlns:a16="http://schemas.microsoft.com/office/drawing/2014/main" val="962474268"/>
                    </a:ext>
                  </a:extLst>
                </a:gridCol>
                <a:gridCol w="1251397">
                  <a:extLst>
                    <a:ext uri="{9D8B030D-6E8A-4147-A177-3AD203B41FA5}">
                      <a16:colId xmlns:a16="http://schemas.microsoft.com/office/drawing/2014/main" val="1638302314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411463126"/>
                    </a:ext>
                  </a:extLst>
                </a:gridCol>
              </a:tblGrid>
              <a:tr h="4922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￼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lt-LT" sz="24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pH </a:t>
                      </a:r>
                      <a:endParaRPr lang="lt-LT" sz="2400" b="1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￼ pH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95811"/>
                  </a:ext>
                </a:extLst>
              </a:tr>
              <a:tr h="66466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￼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1" i="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before</a:t>
                      </a:r>
                      <a:r>
                        <a:rPr lang="lt-LT" sz="24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after </a:t>
                      </a:r>
                      <a:endParaRPr lang="lt-LT" sz="2400" b="1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before </a:t>
                      </a:r>
                      <a:endParaRPr lang="lt-LT" sz="2400" b="1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after </a:t>
                      </a:r>
                      <a:endParaRPr lang="lt-LT" sz="2400" b="1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06825"/>
                  </a:ext>
                </a:extLst>
              </a:tr>
              <a:tr h="66466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Control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5,63ns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5,2ns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5,12a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4,26ab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674371"/>
                  </a:ext>
                </a:extLst>
              </a:tr>
              <a:tr h="66466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RA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5,53ns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5,43ns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5,02a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4,12b </a:t>
                      </a:r>
                      <a:endParaRPr lang="lt-LT" sz="2400" b="0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85939"/>
                  </a:ext>
                </a:extLst>
              </a:tr>
              <a:tr h="66466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5,56ns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5,74ns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4,97ab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4,26ab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122506"/>
                  </a:ext>
                </a:extLst>
              </a:tr>
              <a:tr h="66466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NE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5,67ns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5,2ns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5,06a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4,83ab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2665"/>
                  </a:ext>
                </a:extLst>
              </a:tr>
              <a:tr h="492232">
                <a:tc>
                  <a:txBody>
                    <a:bodyPr/>
                    <a:lstStyle/>
                    <a:p>
                      <a:pPr algn="l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p- value </a:t>
                      </a:r>
                      <a:endParaRPr lang="lt-LT" sz="2400" b="0" i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lt-LT" sz="24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0,51ns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5.02e</a:t>
                      </a:r>
                      <a:r>
                        <a:rPr lang="en-US" sz="1900" b="0" i="0" baseline="30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-5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*** </a:t>
                      </a:r>
                    </a:p>
                  </a:txBody>
                  <a:tcPr marL="114605" marR="114605" marT="57301" marB="5730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7091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6C0482-AC5E-B126-676A-2543BEA31540}"/>
              </a:ext>
            </a:extLst>
          </p:cNvPr>
          <p:cNvSpPr txBox="1"/>
          <p:nvPr/>
        </p:nvSpPr>
        <p:spPr>
          <a:xfrm>
            <a:off x="814317" y="293914"/>
            <a:ext cx="7127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Table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1.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Hemp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residues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influence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for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sz="18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soil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pH</a:t>
            </a:r>
            <a:endParaRPr lang="lt-LT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33BE6B40-7019-4481-FEDA-F214A19D3D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FED13FA-26C0-8780-D618-BF22B5AA0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39" y="1384110"/>
            <a:ext cx="3937687" cy="29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1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4D7CCE-8940-B675-D92D-ADF5640FE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193154"/>
              </p:ext>
            </p:extLst>
          </p:nvPr>
        </p:nvGraphicFramePr>
        <p:xfrm>
          <a:off x="710995" y="793383"/>
          <a:ext cx="7903234" cy="2396071"/>
        </p:xfrm>
        <a:graphic>
          <a:graphicData uri="http://schemas.openxmlformats.org/drawingml/2006/table">
            <a:tbl>
              <a:tblPr firstRow="1" bandRow="1"/>
              <a:tblGrid>
                <a:gridCol w="1002235">
                  <a:extLst>
                    <a:ext uri="{9D8B030D-6E8A-4147-A177-3AD203B41FA5}">
                      <a16:colId xmlns:a16="http://schemas.microsoft.com/office/drawing/2014/main" val="361996343"/>
                    </a:ext>
                  </a:extLst>
                </a:gridCol>
                <a:gridCol w="1670774">
                  <a:extLst>
                    <a:ext uri="{9D8B030D-6E8A-4147-A177-3AD203B41FA5}">
                      <a16:colId xmlns:a16="http://schemas.microsoft.com/office/drawing/2014/main" val="1219806640"/>
                    </a:ext>
                  </a:extLst>
                </a:gridCol>
                <a:gridCol w="1722958">
                  <a:extLst>
                    <a:ext uri="{9D8B030D-6E8A-4147-A177-3AD203B41FA5}">
                      <a16:colId xmlns:a16="http://schemas.microsoft.com/office/drawing/2014/main" val="266609262"/>
                    </a:ext>
                  </a:extLst>
                </a:gridCol>
                <a:gridCol w="1797088">
                  <a:extLst>
                    <a:ext uri="{9D8B030D-6E8A-4147-A177-3AD203B41FA5}">
                      <a16:colId xmlns:a16="http://schemas.microsoft.com/office/drawing/2014/main" val="4146544994"/>
                    </a:ext>
                  </a:extLst>
                </a:gridCol>
                <a:gridCol w="1710179">
                  <a:extLst>
                    <a:ext uri="{9D8B030D-6E8A-4147-A177-3AD203B41FA5}">
                      <a16:colId xmlns:a16="http://schemas.microsoft.com/office/drawing/2014/main" val="2082865281"/>
                    </a:ext>
                  </a:extLst>
                </a:gridCol>
              </a:tblGrid>
              <a:tr h="51659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AC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B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before exp. % 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A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B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after exp. % 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87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A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before exp. % 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A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D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after exp. % 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B4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8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79990"/>
                  </a:ext>
                </a:extLst>
              </a:tr>
              <a:tr h="29760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Control</a:t>
                      </a:r>
                      <a:r>
                        <a:rPr lang="en-US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B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0.23c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B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0.23c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AE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0.95d</a:t>
                      </a:r>
                      <a:r>
                        <a:rPr lang="en-US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9D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1.79b</a:t>
                      </a:r>
                      <a:r>
                        <a:rPr lang="en-US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85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41326"/>
                  </a:ext>
                </a:extLst>
              </a:tr>
              <a:tr h="5165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RA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0.21c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0.24c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0.89d</a:t>
                      </a:r>
                      <a:r>
                        <a:rPr lang="en-US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1.65c</a:t>
                      </a:r>
                      <a:r>
                        <a:rPr lang="en-US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058933"/>
                  </a:ext>
                </a:extLst>
              </a:tr>
              <a:tr h="5165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RS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0.22c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0.21b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0.95d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1.6</a:t>
                      </a:r>
                      <a:r>
                        <a:rPr lang="en-US" sz="1700" b="0" i="0" u="non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0</a:t>
                      </a:r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651819"/>
                  </a:ext>
                </a:extLst>
              </a:tr>
              <a:tr h="5165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NE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0F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0.24c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D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0.23a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C6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0.98d</a:t>
                      </a:r>
                      <a:r>
                        <a:rPr lang="en-US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CD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2.18a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4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532" marR="30532" marT="15265" marB="1526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E9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698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933201-8FB2-2310-1D8C-2B6A94BDA2B6}"/>
              </a:ext>
            </a:extLst>
          </p:cNvPr>
          <p:cNvSpPr txBox="1"/>
          <p:nvPr/>
        </p:nvSpPr>
        <p:spPr>
          <a:xfrm>
            <a:off x="523928" y="323523"/>
            <a:ext cx="9900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Table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2.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Nitrogen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and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Carbon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in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the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soil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before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and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after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experiment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in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2021-2022 </a:t>
            </a:r>
            <a:r>
              <a:rPr lang="lt-LT" dirty="0" err="1">
                <a:solidFill>
                  <a:srgbClr val="000000"/>
                </a:solidFill>
                <a:latin typeface="Cambria" panose="02040503050406030204" pitchFamily="18" charset="0"/>
              </a:rPr>
              <a:t>and</a:t>
            </a:r>
            <a:r>
              <a:rPr lang="lt-LT" dirty="0">
                <a:solidFill>
                  <a:srgbClr val="000000"/>
                </a:solidFill>
                <a:latin typeface="Cambria" panose="02040503050406030204" pitchFamily="18" charset="0"/>
              </a:rPr>
              <a:t> 2022-2023 </a:t>
            </a:r>
            <a:endParaRPr lang="lt-LT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935831D-6415-5918-6709-E1D364CA5D0F}"/>
              </a:ext>
            </a:extLst>
          </p:cNvPr>
          <p:cNvSpPr/>
          <p:nvPr/>
        </p:nvSpPr>
        <p:spPr>
          <a:xfrm>
            <a:off x="7409541" y="2333112"/>
            <a:ext cx="740229" cy="4064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587E73D-51F5-10B9-5231-122293B73EE4}"/>
              </a:ext>
            </a:extLst>
          </p:cNvPr>
          <p:cNvSpPr/>
          <p:nvPr/>
        </p:nvSpPr>
        <p:spPr>
          <a:xfrm>
            <a:off x="7409540" y="2783054"/>
            <a:ext cx="740229" cy="4064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0340441-CAEE-A7B7-0977-AAA40EB082A9}"/>
              </a:ext>
            </a:extLst>
          </p:cNvPr>
          <p:cNvSpPr/>
          <p:nvPr/>
        </p:nvSpPr>
        <p:spPr>
          <a:xfrm>
            <a:off x="3820837" y="2333112"/>
            <a:ext cx="740229" cy="406400"/>
          </a:xfrm>
          <a:prstGeom prst="fram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>
            <a:hlinkClick r:id="rId2"/>
            <a:extLst>
              <a:ext uri="{FF2B5EF4-FFF2-40B4-BE49-F238E27FC236}">
                <a16:creationId xmlns:a16="http://schemas.microsoft.com/office/drawing/2014/main" id="{01D26474-D7D6-A947-AC77-D7FCD24E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91" y="855691"/>
            <a:ext cx="3218589" cy="15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146BC964-3EC5-F07B-F614-D65A6112D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781542"/>
              </p:ext>
            </p:extLst>
          </p:nvPr>
        </p:nvGraphicFramePr>
        <p:xfrm>
          <a:off x="710996" y="3232996"/>
          <a:ext cx="7903233" cy="2257954"/>
        </p:xfrm>
        <a:graphic>
          <a:graphicData uri="http://schemas.openxmlformats.org/drawingml/2006/table">
            <a:tbl>
              <a:tblPr firstRow="1" bandRow="1"/>
              <a:tblGrid>
                <a:gridCol w="972096">
                  <a:extLst>
                    <a:ext uri="{9D8B030D-6E8A-4147-A177-3AD203B41FA5}">
                      <a16:colId xmlns:a16="http://schemas.microsoft.com/office/drawing/2014/main" val="3275016018"/>
                    </a:ext>
                  </a:extLst>
                </a:gridCol>
                <a:gridCol w="1780666">
                  <a:extLst>
                    <a:ext uri="{9D8B030D-6E8A-4147-A177-3AD203B41FA5}">
                      <a16:colId xmlns:a16="http://schemas.microsoft.com/office/drawing/2014/main" val="3014157389"/>
                    </a:ext>
                  </a:extLst>
                </a:gridCol>
                <a:gridCol w="1696095">
                  <a:extLst>
                    <a:ext uri="{9D8B030D-6E8A-4147-A177-3AD203B41FA5}">
                      <a16:colId xmlns:a16="http://schemas.microsoft.com/office/drawing/2014/main" val="4000994095"/>
                    </a:ext>
                  </a:extLst>
                </a:gridCol>
                <a:gridCol w="1768230">
                  <a:extLst>
                    <a:ext uri="{9D8B030D-6E8A-4147-A177-3AD203B41FA5}">
                      <a16:colId xmlns:a16="http://schemas.microsoft.com/office/drawing/2014/main" val="105794973"/>
                    </a:ext>
                  </a:extLst>
                </a:gridCol>
                <a:gridCol w="1686146">
                  <a:extLst>
                    <a:ext uri="{9D8B030D-6E8A-4147-A177-3AD203B41FA5}">
                      <a16:colId xmlns:a16="http://schemas.microsoft.com/office/drawing/2014/main" val="1097744623"/>
                    </a:ext>
                  </a:extLst>
                </a:gridCol>
              </a:tblGrid>
              <a:tr h="47351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9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before exp</a:t>
                      </a:r>
                      <a:r>
                        <a:rPr lang="en-US" sz="1700" b="1" i="0" u="non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.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% 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08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BF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after exp</a:t>
                      </a:r>
                      <a:r>
                        <a:rPr lang="en-US" sz="1700" b="1" i="0" u="non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.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% 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57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F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before exp</a:t>
                      </a:r>
                      <a:r>
                        <a:rPr lang="en-US" sz="1700" b="1" i="0" u="none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.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% 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45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 content </a:t>
                      </a:r>
                    </a:p>
                    <a:p>
                      <a:pPr algn="just" rtl="0" fontAlgn="base"/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after exp. % 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4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36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985431"/>
                  </a:ext>
                </a:extLst>
              </a:tr>
              <a:tr h="2727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Control</a:t>
                      </a:r>
                      <a:r>
                        <a:rPr lang="en-US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09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0.13b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BF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0.16b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0AF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0.95c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18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0.93c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36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988516"/>
                  </a:ext>
                </a:extLst>
              </a:tr>
              <a:tr h="47351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RA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0.13b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0.14b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0.89c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1.01c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554828"/>
                  </a:ext>
                </a:extLst>
              </a:tr>
              <a:tr h="47351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RS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0.14b</a:t>
                      </a:r>
                      <a:r>
                        <a:rPr lang="lt-LT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0.15b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0.95c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1.5b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07552"/>
                  </a:ext>
                </a:extLst>
              </a:tr>
              <a:tr h="47351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NE</a:t>
                      </a:r>
                      <a:endParaRPr lang="en-US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9B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0.14b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2050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0.23a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76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0.97c</a:t>
                      </a:r>
                      <a:r>
                        <a:rPr lang="lt-LT" sz="1700" b="1" i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73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t-LT" sz="1700" b="0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2.75a</a:t>
                      </a:r>
                      <a:r>
                        <a:rPr lang="lt-LT" sz="1700" b="1" i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lt-LT" sz="33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0092" marR="30092" marT="15046" marB="1504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207A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92936"/>
                  </a:ext>
                </a:extLst>
              </a:tr>
            </a:tbl>
          </a:graphicData>
        </a:graphic>
      </p:graphicFrame>
      <p:sp>
        <p:nvSpPr>
          <p:cNvPr id="12" name="Frame 11">
            <a:extLst>
              <a:ext uri="{FF2B5EF4-FFF2-40B4-BE49-F238E27FC236}">
                <a16:creationId xmlns:a16="http://schemas.microsoft.com/office/drawing/2014/main" id="{21832C96-1E73-81B7-4CEE-B904621A4FE8}"/>
              </a:ext>
            </a:extLst>
          </p:cNvPr>
          <p:cNvSpPr/>
          <p:nvPr/>
        </p:nvSpPr>
        <p:spPr>
          <a:xfrm>
            <a:off x="7409539" y="5084550"/>
            <a:ext cx="740229" cy="4064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6AD67B2-6E05-F7F4-C8DA-64147761F5E2}"/>
              </a:ext>
            </a:extLst>
          </p:cNvPr>
          <p:cNvSpPr/>
          <p:nvPr/>
        </p:nvSpPr>
        <p:spPr>
          <a:xfrm>
            <a:off x="7409538" y="4659949"/>
            <a:ext cx="740229" cy="4064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80E61F43-A084-75E5-3E5F-59EAEF4A48AA}"/>
              </a:ext>
            </a:extLst>
          </p:cNvPr>
          <p:cNvSpPr/>
          <p:nvPr/>
        </p:nvSpPr>
        <p:spPr>
          <a:xfrm>
            <a:off x="3922383" y="5114442"/>
            <a:ext cx="740229" cy="406400"/>
          </a:xfrm>
          <a:prstGeom prst="fram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F6E622-2A8C-02A9-3B87-06D82E3A7902}"/>
              </a:ext>
            </a:extLst>
          </p:cNvPr>
          <p:cNvSpPr txBox="1">
            <a:spLocks/>
          </p:cNvSpPr>
          <p:nvPr/>
        </p:nvSpPr>
        <p:spPr>
          <a:xfrm>
            <a:off x="8614229" y="2414652"/>
            <a:ext cx="3559628" cy="11647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Overall, we concluded, comparing the obtained results with the studies conducted by other scientists, that hemp residues can be used to improve soil quality, with a positive impact on the environment. However, the high amount of lignin in a plant waste can be a problem in residues decomposition, so it is necessary to use additional nitrogen to accelerate waste decomposition.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a plant&#10;&#10;Description automatically generated with medium confidence">
            <a:extLst>
              <a:ext uri="{FF2B5EF4-FFF2-40B4-BE49-F238E27FC236}">
                <a16:creationId xmlns:a16="http://schemas.microsoft.com/office/drawing/2014/main" id="{EB6A53BA-5C28-43E5-A9B7-5051A618A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6" b="38209"/>
          <a:stretch/>
        </p:blipFill>
        <p:spPr>
          <a:xfrm>
            <a:off x="-1130600" y="1"/>
            <a:ext cx="14453199" cy="6858000"/>
          </a:xfr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D2CEE09-F8CC-4654-AAFA-F9D7DDD1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776" y="3236979"/>
            <a:ext cx="10081120" cy="1143000"/>
          </a:xfrm>
        </p:spPr>
        <p:txBody>
          <a:bodyPr/>
          <a:lstStyle/>
          <a:p>
            <a:r>
              <a:rPr lang="lt-LT" dirty="0">
                <a:solidFill>
                  <a:schemeClr val="bg1"/>
                </a:solidFill>
                <a:latin typeface="Cambria" panose="02040503050406030204" pitchFamily="18" charset="0"/>
              </a:rPr>
              <a:t>THANK YOU FOR </a:t>
            </a:r>
            <a:br>
              <a:rPr lang="lt-LT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lt-LT" dirty="0">
                <a:solidFill>
                  <a:schemeClr val="bg1"/>
                </a:solidFill>
                <a:latin typeface="Cambria" panose="02040503050406030204" pitchFamily="18" charset="0"/>
              </a:rPr>
              <a:t>YOUR ATTENTION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228F2-378D-4194-A9BE-88BCC4DA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136216"/>
            <a:ext cx="2844800" cy="365125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800"/>
              </a:spcAft>
            </a:pPr>
            <a:fld id="{A226E2A6-6D93-4997-8D45-933F879E6E5B}" type="slidenum">
              <a:rPr lang="lt-LT" smtClean="0"/>
              <a:pPr>
                <a:spcAft>
                  <a:spcPts val="800"/>
                </a:spcAft>
              </a:pPr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7096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8F6F7404F888ED4C81E5046C8EC65CEF" ma:contentTypeVersion="15" ma:contentTypeDescription="Kurkite naują dokumentą." ma:contentTypeScope="" ma:versionID="e6e5ed13aaab9d6e6a9d42e13752fb98">
  <xsd:schema xmlns:xsd="http://www.w3.org/2001/XMLSchema" xmlns:xs="http://www.w3.org/2001/XMLSchema" xmlns:p="http://schemas.microsoft.com/office/2006/metadata/properties" xmlns:ns2="43b0af05-4b4a-42cd-8fc9-10c4e62b1239" xmlns:ns3="d7669e8d-9bde-4b87-9016-9b0f5b105dc9" targetNamespace="http://schemas.microsoft.com/office/2006/metadata/properties" ma:root="true" ma:fieldsID="1873a8885ef93d9530f314d1643ed5fc" ns2:_="" ns3:_="">
    <xsd:import namespace="43b0af05-4b4a-42cd-8fc9-10c4e62b1239"/>
    <xsd:import namespace="d7669e8d-9bde-4b87-9016-9b0f5b105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0af05-4b4a-42cd-8fc9-10c4e62b1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28b8f7f2-c0d1-4810-971d-ea6a1a4f27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69e8d-9bde-4b87-9016-9b0f5b105dc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3fb28b-5076-4b33-a669-5ef7c9c8eddf}" ma:internalName="TaxCatchAll" ma:showField="CatchAllData" ma:web="d7669e8d-9bde-4b87-9016-9b0f5b105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b0af05-4b4a-42cd-8fc9-10c4e62b1239">
      <Terms xmlns="http://schemas.microsoft.com/office/infopath/2007/PartnerControls"/>
    </lcf76f155ced4ddcb4097134ff3c332f>
    <TaxCatchAll xmlns="d7669e8d-9bde-4b87-9016-9b0f5b105dc9" xsi:nil="true"/>
  </documentManagement>
</p:properties>
</file>

<file path=customXml/itemProps1.xml><?xml version="1.0" encoding="utf-8"?>
<ds:datastoreItem xmlns:ds="http://schemas.openxmlformats.org/officeDocument/2006/customXml" ds:itemID="{CA10215D-20BB-4F05-BE00-C436E00FC0AB}"/>
</file>

<file path=customXml/itemProps2.xml><?xml version="1.0" encoding="utf-8"?>
<ds:datastoreItem xmlns:ds="http://schemas.openxmlformats.org/officeDocument/2006/customXml" ds:itemID="{C6A2DC88-27EA-472A-BC84-1C378F6B17A6}"/>
</file>

<file path=customXml/itemProps3.xml><?xml version="1.0" encoding="utf-8"?>
<ds:datastoreItem xmlns:ds="http://schemas.openxmlformats.org/officeDocument/2006/customXml" ds:itemID="{00701C79-7DFF-4FB9-B797-E8E7496C33B5}"/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392</Words>
  <Application>Microsoft Macintosh PowerPoint</Application>
  <PresentationFormat>Widescreen</PresentationFormat>
  <Paragraphs>116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</vt:lpstr>
      <vt:lpstr>Palatino Linotype</vt:lpstr>
      <vt:lpstr>Tema do Office</vt:lpstr>
      <vt:lpstr>THE DECOMPOSITION OF FIBER HEMP RESIDUES IN THE SOIL</vt:lpstr>
      <vt:lpstr>PowerPoint Presentation</vt:lpstr>
      <vt:lpstr>PowerPoint Presentation</vt:lpstr>
      <vt:lpstr>PowerPoint Presentation</vt:lpstr>
      <vt:lpstr>Hemp residuese decomposition rate</vt:lpstr>
      <vt:lpstr>PowerPoint Presentation</vt:lpstr>
      <vt:lpstr>PowerPoint Presentation</vt:lpstr>
      <vt:lpstr>THANK YOU FOR 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,,THE DECOMPOSITION OF FIBER HEMP RESIDUES IN THE SOIL” </dc:title>
  <dc:creator>Ana Luisa Fernando</dc:creator>
  <cp:lastModifiedBy>Urtė Stulpinaitė</cp:lastModifiedBy>
  <cp:revision>79</cp:revision>
  <dcterms:created xsi:type="dcterms:W3CDTF">2024-08-21T20:21:10Z</dcterms:created>
  <dcterms:modified xsi:type="dcterms:W3CDTF">2024-09-03T12:05:47Z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0x0101008F6F7404F888ED4C81E5046C8EC65CEF</vt:lpwstr>
  </property>
</Properties>
</file>