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416" r:id="rId2"/>
    <p:sldId id="286" r:id="rId3"/>
    <p:sldId id="2417" r:id="rId4"/>
    <p:sldId id="2418" r:id="rId5"/>
    <p:sldId id="2419" r:id="rId6"/>
    <p:sldId id="2420" r:id="rId7"/>
    <p:sldId id="289" r:id="rId8"/>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495882-866F-8AD7-6085-89C5E71276D3}" name="Mingailis Bajorinas" initials="MB" userId="S::minbaj@ism.lt::600517b7-0917-47f0-a02d-febeafe4601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7BA7D7-E216-4030-A7FF-5F0D072F3EAB}" type="datetimeFigureOut">
              <a:rPr lang="en-GB" smtClean="0"/>
              <a:t>27/08/2024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C5493-5EB9-4053-9161-949DD012A7C7}" type="slidenum">
              <a:rPr lang="en-GB" smtClean="0"/>
              <a:t>‹#›</a:t>
            </a:fld>
            <a:endParaRPr lang="en-GB"/>
          </a:p>
        </p:txBody>
      </p:sp>
    </p:spTree>
    <p:extLst>
      <p:ext uri="{BB962C8B-B14F-4D97-AF65-F5344CB8AC3E}">
        <p14:creationId xmlns:p14="http://schemas.microsoft.com/office/powerpoint/2010/main" val="4287260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3EE93-B6AF-48F7-BF35-C3831D69346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34480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3EE93-B6AF-48F7-BF35-C3831D69346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39886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3EE93-B6AF-48F7-BF35-C3831D69346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73930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2444631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656608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73248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3583997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565685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58059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615926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098722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496169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640424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26457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11851075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304799" y="2105991"/>
            <a:ext cx="11582401" cy="2646018"/>
          </a:xfrm>
        </p:spPr>
        <p:txBody>
          <a:bodyPr>
            <a:noAutofit/>
          </a:bodyPr>
          <a:lstStyle/>
          <a:p>
            <a:r>
              <a:rPr lang="en-US" sz="2400" b="1" kern="100" dirty="0">
                <a:effectLst/>
                <a:latin typeface="Aptos" panose="020B0004020202020204" pitchFamily="34" charset="0"/>
                <a:ea typeface="Aptos" panose="020B0004020202020204" pitchFamily="34" charset="0"/>
                <a:cs typeface="Times New Roman" panose="02020603050405020304" pitchFamily="18" charset="0"/>
              </a:rPr>
              <a:t>SKAITMENIN</a:t>
            </a:r>
            <a:r>
              <a:rPr lang="lt-LT" sz="2400" b="1" kern="100" dirty="0">
                <a:effectLst/>
                <a:latin typeface="Aptos" panose="020B0004020202020204" pitchFamily="34" charset="0"/>
                <a:ea typeface="Aptos" panose="020B0004020202020204" pitchFamily="34" charset="0"/>
                <a:cs typeface="Times New Roman" panose="02020603050405020304" pitchFamily="18" charset="0"/>
              </a:rPr>
              <a:t>ĖS KOMPETENCIJOS </a:t>
            </a:r>
            <a:r>
              <a:rPr lang="lt-LT" sz="2400" b="1" kern="100" dirty="0">
                <a:latin typeface="Aptos" panose="020B0004020202020204" pitchFamily="34" charset="0"/>
                <a:ea typeface="Aptos" panose="020B0004020202020204" pitchFamily="34" charset="0"/>
                <a:cs typeface="Times New Roman" panose="02020603050405020304" pitchFamily="18" charset="0"/>
              </a:rPr>
              <a:t>PAŽENGUSYSIS LYGMUO</a:t>
            </a:r>
            <a:br>
              <a:rPr lang="lt-LT" sz="2400" b="1" kern="100" dirty="0">
                <a:latin typeface="Aptos" panose="020B0004020202020204" pitchFamily="34" charset="0"/>
                <a:ea typeface="Aptos" panose="020B0004020202020204" pitchFamily="34" charset="0"/>
                <a:cs typeface="Times New Roman" panose="02020603050405020304" pitchFamily="18" charset="0"/>
              </a:rPr>
            </a:b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spc="30" dirty="0">
                <a:latin typeface="Calibri" panose="020F0502020204030204" pitchFamily="34" charset="0"/>
              </a:rPr>
              <a:t>EFEKTYVI SKAITMENINĖ TRANSFORMACIJA ORGANIZACIJOJE</a:t>
            </a:r>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624469" y="5061098"/>
            <a:ext cx="10883590" cy="1165966"/>
          </a:xfrm>
        </p:spPr>
        <p:txBody>
          <a:bodyPr>
            <a:noAutofit/>
          </a:bodyPr>
          <a:lstStyle/>
          <a:p>
            <a:r>
              <a:rPr lang="lt-LT" sz="1800" b="1" dirty="0"/>
              <a:t>Pažengusysis</a:t>
            </a:r>
            <a:r>
              <a:rPr lang="en-US" sz="1800" b="1" dirty="0"/>
              <a:t> </a:t>
            </a:r>
            <a:r>
              <a:rPr lang="en-US" sz="1800" b="1" dirty="0" err="1"/>
              <a:t>lygmuo</a:t>
            </a:r>
            <a:r>
              <a:rPr lang="en-US" sz="1800" b="1" dirty="0"/>
              <a:t>:</a:t>
            </a:r>
            <a:r>
              <a:rPr lang="lt-LT" sz="1800" b="1" dirty="0"/>
              <a:t> </a:t>
            </a:r>
            <a:r>
              <a:rPr lang="lt-LT" sz="1800" dirty="0">
                <a:effectLst/>
                <a:ea typeface="Calibri" panose="020F0502020204030204" pitchFamily="34" charset="0"/>
              </a:rPr>
              <a:t>planavimas ir įgyvendinimas skaitmeninės strategijos, užtikrinant</a:t>
            </a:r>
            <a:r>
              <a:rPr lang="lt-LT" sz="1800" spc="400" dirty="0">
                <a:effectLst/>
                <a:ea typeface="Calibri" panose="020F0502020204030204" pitchFamily="34" charset="0"/>
              </a:rPr>
              <a:t> </a:t>
            </a:r>
            <a:r>
              <a:rPr lang="lt-LT" sz="1800" dirty="0">
                <a:effectLst/>
                <a:ea typeface="Calibri" panose="020F0502020204030204" pitchFamily="34" charset="0"/>
              </a:rPr>
              <a:t>atitikimą ilgalaikiams įstaigos tikslams; pažangių skaitmeninių platformų naudojimas kompleksiškam suinteresuotų šalių įtraukimui ir analitikai; vadovavimas įstaigos procesų transformacijai, siekiant padidinti lankstumą ir reakcijos greitį; "Skaitmeninės pirmenybės" kultūros palaikymas, skatinant nuolatinį mokymąsi ir prisitaikymą; pažangių technologijų, įskaitant DI, įsisavinimas, skatinant inovacijas.</a:t>
            </a:r>
          </a:p>
          <a:p>
            <a:endParaRPr lang="lt-LT" sz="1600" dirty="0"/>
          </a:p>
        </p:txBody>
      </p:sp>
    </p:spTree>
    <p:extLst>
      <p:ext uri="{BB962C8B-B14F-4D97-AF65-F5344CB8AC3E}">
        <p14:creationId xmlns:p14="http://schemas.microsoft.com/office/powerpoint/2010/main" val="4265135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240689"/>
          </a:xfrm>
        </p:spPr>
        <p:txBody>
          <a:bodyPr>
            <a:normAutofit lnSpcReduction="10000"/>
          </a:bodyPr>
          <a:lstStyle/>
          <a:p>
            <a:pPr marL="0" indent="0" algn="just">
              <a:lnSpc>
                <a:spcPct val="107000"/>
              </a:lnSpc>
              <a:spcAft>
                <a:spcPts val="800"/>
              </a:spcAft>
              <a:buNone/>
            </a:pPr>
            <a:r>
              <a:rPr lang="lt-LT" sz="1800" b="1" dirty="0">
                <a:effectLst/>
                <a:ea typeface="Calibri" panose="020F0502020204030204" pitchFamily="34" charset="0"/>
              </a:rPr>
              <a:t>Programos tikslas </a:t>
            </a:r>
            <a:r>
              <a:rPr lang="lt-LT" sz="1800" dirty="0">
                <a:effectLst/>
                <a:ea typeface="Calibri" panose="020F0502020204030204" pitchFamily="34" charset="0"/>
              </a:rPr>
              <a:t>- užtikrinti</a:t>
            </a:r>
            <a:r>
              <a:rPr lang="lt-LT" sz="1800" spc="55" dirty="0">
                <a:effectLst/>
                <a:ea typeface="Calibri" panose="020F0502020204030204" pitchFamily="34" charset="0"/>
              </a:rPr>
              <a:t> </a:t>
            </a:r>
            <a:r>
              <a:rPr lang="lt-LT" sz="1800" dirty="0">
                <a:effectLst/>
                <a:ea typeface="Calibri" panose="020F0502020204030204" pitchFamily="34" charset="0"/>
              </a:rPr>
              <a:t>ilgalaikės</a:t>
            </a:r>
            <a:r>
              <a:rPr lang="lt-LT" sz="1800" spc="60" dirty="0">
                <a:effectLst/>
                <a:ea typeface="Calibri" panose="020F0502020204030204" pitchFamily="34" charset="0"/>
              </a:rPr>
              <a:t> </a:t>
            </a:r>
            <a:r>
              <a:rPr lang="lt-LT" sz="1800" dirty="0">
                <a:effectLst/>
                <a:ea typeface="Calibri" panose="020F0502020204030204" pitchFamily="34" charset="0"/>
              </a:rPr>
              <a:t>skaitmeninės</a:t>
            </a:r>
            <a:r>
              <a:rPr lang="lt-LT" sz="1800" spc="60" dirty="0">
                <a:effectLst/>
                <a:ea typeface="Calibri" panose="020F0502020204030204" pitchFamily="34" charset="0"/>
              </a:rPr>
              <a:t> </a:t>
            </a:r>
            <a:r>
              <a:rPr lang="lt-LT" sz="1800" dirty="0">
                <a:effectLst/>
                <a:ea typeface="Calibri" panose="020F0502020204030204" pitchFamily="34" charset="0"/>
              </a:rPr>
              <a:t>strategijos efektyvų</a:t>
            </a:r>
            <a:r>
              <a:rPr lang="lt-LT" sz="1800" spc="60" dirty="0">
                <a:effectLst/>
                <a:ea typeface="Calibri" panose="020F0502020204030204" pitchFamily="34" charset="0"/>
              </a:rPr>
              <a:t> </a:t>
            </a:r>
            <a:r>
              <a:rPr lang="lt-LT" sz="1800" dirty="0">
                <a:effectLst/>
                <a:ea typeface="Calibri" panose="020F0502020204030204" pitchFamily="34" charset="0"/>
              </a:rPr>
              <a:t>įgyvendinimą</a:t>
            </a:r>
            <a:r>
              <a:rPr lang="lt-LT" sz="1800" spc="55" dirty="0">
                <a:effectLst/>
                <a:ea typeface="Calibri" panose="020F0502020204030204" pitchFamily="34" charset="0"/>
              </a:rPr>
              <a:t> </a:t>
            </a:r>
            <a:r>
              <a:rPr lang="lt-LT" sz="1800" dirty="0">
                <a:effectLst/>
                <a:ea typeface="Calibri" panose="020F0502020204030204" pitchFamily="34" charset="0"/>
              </a:rPr>
              <a:t>ir</a:t>
            </a:r>
            <a:r>
              <a:rPr lang="lt-LT" sz="1800" spc="50" dirty="0">
                <a:effectLst/>
                <a:ea typeface="Calibri" panose="020F0502020204030204" pitchFamily="34" charset="0"/>
              </a:rPr>
              <a:t> </a:t>
            </a:r>
            <a:r>
              <a:rPr lang="lt-LT" sz="1800" dirty="0">
                <a:effectLst/>
                <a:ea typeface="Calibri" panose="020F0502020204030204" pitchFamily="34" charset="0"/>
              </a:rPr>
              <a:t>nuolatinį inovacijų kultūros diegimą.</a:t>
            </a:r>
          </a:p>
          <a:p>
            <a:pPr marL="0" indent="0" algn="just">
              <a:lnSpc>
                <a:spcPct val="107000"/>
              </a:lnSpc>
              <a:spcAft>
                <a:spcPts val="800"/>
              </a:spcAft>
              <a:buNone/>
            </a:pPr>
            <a:r>
              <a:rPr lang="lt-LT" sz="1800" b="1" spc="-20" dirty="0">
                <a:effectLst/>
                <a:ea typeface="Calibri" panose="020F0502020204030204" pitchFamily="34" charset="0"/>
              </a:rPr>
              <a:t>Programos</a:t>
            </a:r>
            <a:r>
              <a:rPr lang="lt-LT" sz="1800" b="1" spc="15" dirty="0">
                <a:effectLst/>
                <a:ea typeface="Calibri" panose="020F0502020204030204" pitchFamily="34" charset="0"/>
              </a:rPr>
              <a:t> </a:t>
            </a:r>
            <a:r>
              <a:rPr lang="lt-LT" sz="1800" b="1" spc="-10" dirty="0">
                <a:effectLst/>
                <a:ea typeface="Calibri" panose="020F0502020204030204" pitchFamily="34" charset="0"/>
              </a:rPr>
              <a:t>uždaviniai</a:t>
            </a:r>
            <a:endParaRPr lang="lt-LT" sz="1800" b="1" dirty="0">
              <a:effectLst/>
              <a:ea typeface="Calibri" panose="020F0502020204030204" pitchFamily="34" charset="0"/>
            </a:endParaRPr>
          </a:p>
          <a:p>
            <a:pPr marL="342900" marR="102235" lvl="0" indent="-342900">
              <a:spcBef>
                <a:spcPts val="620"/>
              </a:spcBef>
              <a:spcAft>
                <a:spcPts val="0"/>
              </a:spcAft>
              <a:buSzPts val="1200"/>
              <a:buFont typeface="Symbol" panose="05050102010706020507" pitchFamily="18" charset="2"/>
              <a:buChar char=""/>
              <a:tabLst>
                <a:tab pos="593090" algn="l"/>
              </a:tabLst>
            </a:pPr>
            <a:r>
              <a:rPr lang="lt-LT" sz="1800" spc="0" dirty="0">
                <a:effectLst/>
                <a:ea typeface="Symbol" panose="05050102010706020507" pitchFamily="18" charset="2"/>
                <a:cs typeface="Symbol" panose="05050102010706020507" pitchFamily="18" charset="2"/>
              </a:rPr>
              <a:t>Sustiprinti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specialistų</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ir</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vadovų</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gebėjimus</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vadovauti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skaitmeninės</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strategijos</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planavimui ir įgyvendinimui,</a:t>
            </a:r>
          </a:p>
          <a:p>
            <a:pPr marL="342900" marR="104775" lvl="0" indent="-342900">
              <a:spcBef>
                <a:spcPts val="615"/>
              </a:spcBef>
              <a:spcAft>
                <a:spcPts val="0"/>
              </a:spcAft>
              <a:buSzPts val="1200"/>
              <a:buFont typeface="Symbol" panose="05050102010706020507" pitchFamily="18" charset="2"/>
              <a:buChar char=""/>
              <a:tabLst>
                <a:tab pos="593090" algn="l"/>
              </a:tabLst>
            </a:pPr>
            <a:r>
              <a:rPr lang="lt-LT" sz="1800" spc="-10" dirty="0">
                <a:effectLst/>
                <a:ea typeface="Symbol" panose="05050102010706020507" pitchFamily="18" charset="2"/>
                <a:cs typeface="Symbol" panose="05050102010706020507" pitchFamily="18" charset="2"/>
              </a:rPr>
              <a:t>Supažindinti su skaitmeninės transformacijos pavyzdžiais viešajame sektoriuje kaip skaitmeninė tapatybė, skaitmeninė valdžia ir skaitmeninė valiuta, ar kita,</a:t>
            </a:r>
            <a:endParaRPr lang="lt-LT" sz="1800" spc="0" dirty="0">
              <a:effectLst/>
              <a:ea typeface="Symbol" panose="05050102010706020507" pitchFamily="18" charset="2"/>
              <a:cs typeface="Symbol" panose="05050102010706020507" pitchFamily="18" charset="2"/>
            </a:endParaRPr>
          </a:p>
          <a:p>
            <a:pPr marL="342900" lvl="0" indent="-342900">
              <a:spcBef>
                <a:spcPts val="620"/>
              </a:spcBef>
              <a:buSzPts val="1200"/>
              <a:buFont typeface="Symbol" panose="05050102010706020507" pitchFamily="18" charset="2"/>
              <a:buChar char=""/>
              <a:tabLst>
                <a:tab pos="593090" algn="l"/>
              </a:tabLst>
            </a:pPr>
            <a:r>
              <a:rPr lang="lt-LT" sz="1800" spc="0" dirty="0">
                <a:effectLst/>
                <a:ea typeface="Symbol" panose="05050102010706020507" pitchFamily="18" charset="2"/>
                <a:cs typeface="Symbol" panose="05050102010706020507" pitchFamily="18" charset="2"/>
              </a:rPr>
              <a:t>Ugdyti</a:t>
            </a:r>
            <a:r>
              <a:rPr lang="lt-LT" sz="1800" spc="-5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ir</a:t>
            </a:r>
            <a:r>
              <a:rPr lang="lt-LT" sz="1800" spc="-5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skatinti</a:t>
            </a:r>
            <a:r>
              <a:rPr lang="lt-LT" sz="1800" spc="-5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nuolatinę</a:t>
            </a:r>
            <a:r>
              <a:rPr lang="lt-LT" sz="1800" spc="-4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technologijų</a:t>
            </a:r>
            <a:r>
              <a:rPr lang="lt-LT" sz="1800" spc="-4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įsisavinimo ir</a:t>
            </a:r>
            <a:r>
              <a:rPr lang="lt-LT" sz="1800" spc="-5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inovacijų diegimo</a:t>
            </a:r>
            <a:r>
              <a:rPr lang="lt-LT" sz="1800" spc="-45"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kultūrą.</a:t>
            </a:r>
            <a:endParaRPr lang="lt-LT" sz="1800" dirty="0">
              <a:ea typeface="Symbol" panose="05050102010706020507" pitchFamily="18" charset="2"/>
              <a:cs typeface="Symbol" panose="05050102010706020507" pitchFamily="18" charset="2"/>
            </a:endParaRPr>
          </a:p>
          <a:p>
            <a:pPr marL="342900" lvl="0" indent="-342900">
              <a:spcBef>
                <a:spcPts val="620"/>
              </a:spcBef>
              <a:buSzPts val="1200"/>
              <a:buFont typeface="Symbol" panose="05050102010706020507" pitchFamily="18" charset="2"/>
              <a:buChar char=""/>
              <a:tabLst>
                <a:tab pos="593090" algn="l"/>
              </a:tabLst>
            </a:pPr>
            <a:endParaRPr lang="lt-LT" sz="1800" b="1" kern="100" dirty="0">
              <a:solidFill>
                <a:srgbClr val="000000"/>
              </a:solidFill>
              <a:ea typeface="Times New Roman" panose="02020603050405020304" pitchFamily="18" charset="0"/>
              <a:cs typeface="Times New Roman" panose="02020603050405020304" pitchFamily="18" charset="0"/>
            </a:endParaRPr>
          </a:p>
          <a:p>
            <a:pPr marL="0" indent="0" algn="just">
              <a:lnSpc>
                <a:spcPct val="107000"/>
              </a:lnSpc>
              <a:spcBef>
                <a:spcPts val="0"/>
              </a:spcBef>
              <a:buNone/>
            </a:pPr>
            <a:r>
              <a:rPr lang="lt-LT" sz="18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ea typeface="Times New Roman" panose="02020603050405020304" pitchFamily="18" charset="0"/>
                <a:cs typeface="Times New Roman" panose="02020603050405020304" pitchFamily="18" charset="0"/>
              </a:rPr>
              <a:t>– </a:t>
            </a:r>
            <a:r>
              <a:rPr lang="lt-LT" sz="1800" kern="100" dirty="0">
                <a:solidFill>
                  <a:srgbClr val="000000"/>
                </a:solidFill>
                <a:cs typeface="Times New Roman" panose="02020603050405020304" pitchFamily="18" charset="0"/>
              </a:rPr>
              <a:t>nuo </a:t>
            </a:r>
            <a:r>
              <a:rPr lang="en-US" sz="1800" kern="100" dirty="0">
                <a:solidFill>
                  <a:srgbClr val="000000"/>
                </a:solidFill>
                <a:cs typeface="Times New Roman" panose="02020603050405020304" pitchFamily="18" charset="0"/>
              </a:rPr>
              <a:t>2 iki 8</a:t>
            </a:r>
            <a:r>
              <a:rPr lang="lt-LT" sz="1800" kern="100" dirty="0">
                <a:solidFill>
                  <a:srgbClr val="000000"/>
                </a:solidFill>
                <a:cs typeface="Times New Roman" panose="02020603050405020304" pitchFamily="18" charset="0"/>
              </a:rPr>
              <a:t> ak.val. e-mokymosi forma ir nuo </a:t>
            </a:r>
            <a:r>
              <a:rPr lang="en-US" sz="1800" kern="100" dirty="0">
                <a:solidFill>
                  <a:srgbClr val="000000"/>
                </a:solidFill>
                <a:cs typeface="Times New Roman" panose="02020603050405020304" pitchFamily="18" charset="0"/>
              </a:rPr>
              <a:t>4 iki </a:t>
            </a:r>
            <a:r>
              <a:rPr lang="lt-LT" sz="1800" kern="100" dirty="0">
                <a:solidFill>
                  <a:srgbClr val="000000"/>
                </a:solidFill>
                <a:cs typeface="Times New Roman" panose="02020603050405020304" pitchFamily="18" charset="0"/>
              </a:rPr>
              <a:t>16 ak.val. kontaktinio mokymosi.</a:t>
            </a:r>
            <a:endParaRPr lang="en-US" sz="1800" kern="100" dirty="0">
              <a:solidFill>
                <a:srgbClr val="000000"/>
              </a:solidFill>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cs typeface="Times New Roman" panose="02020603050405020304" pitchFamily="18" charset="0"/>
              </a:rPr>
              <a:t>Trukmė gali būti nustatyta pagal užsakovo poreikius ir galimybes. O</a:t>
            </a:r>
            <a:r>
              <a:rPr lang="en-US" sz="1800" kern="100" dirty="0" err="1">
                <a:solidFill>
                  <a:srgbClr val="000000"/>
                </a:solidFill>
                <a:cs typeface="Times New Roman" panose="02020603050405020304" pitchFamily="18" charset="0"/>
              </a:rPr>
              <a:t>rganizacija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yra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laisva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rinktis</a:t>
            </a:r>
            <a:r>
              <a:rPr lang="en-US" sz="1800" kern="100" dirty="0">
                <a:solidFill>
                  <a:srgbClr val="000000"/>
                </a:solidFill>
                <a:cs typeface="Times New Roman" panose="02020603050405020304" pitchFamily="18" charset="0"/>
              </a:rPr>
              <a:t> </a:t>
            </a:r>
            <a:r>
              <a:rPr lang="lt-LT" sz="1800" kern="100" dirty="0">
                <a:solidFill>
                  <a:srgbClr val="000000"/>
                </a:solidFill>
                <a:cs typeface="Times New Roman" panose="02020603050405020304" pitchFamily="18" charset="0"/>
              </a:rPr>
              <a:t>trukmę,</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atsižvelgiant</a:t>
            </a:r>
            <a:r>
              <a:rPr lang="en-US" sz="1800" kern="100" dirty="0">
                <a:solidFill>
                  <a:srgbClr val="000000"/>
                </a:solidFill>
                <a:cs typeface="Times New Roman" panose="02020603050405020304" pitchFamily="18" charset="0"/>
              </a:rPr>
              <a:t> į tai </a:t>
            </a:r>
            <a:r>
              <a:rPr lang="en-US" sz="1800" kern="100" dirty="0" err="1">
                <a:solidFill>
                  <a:srgbClr val="000000"/>
                </a:solidFill>
                <a:cs typeface="Times New Roman" panose="02020603050405020304" pitchFamily="18" charset="0"/>
              </a:rPr>
              <a:t>kaip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toliau</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planuos</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pirkti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dirbti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ar</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kitaip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veikti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šių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dokumentų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pagrindu</a:t>
            </a:r>
            <a:r>
              <a:rPr lang="lt-LT" sz="1800" kern="100" dirty="0">
                <a:solidFill>
                  <a:srgbClr val="000000"/>
                </a:solidFill>
                <a:cs typeface="Times New Roman" panose="02020603050405020304" pitchFamily="18" charset="0"/>
              </a:rPr>
              <a:t>.</a:t>
            </a:r>
          </a:p>
          <a:p>
            <a:pPr marL="0" marR="103505" indent="0" algn="just">
              <a:spcAft>
                <a:spcPts val="0"/>
              </a:spcAft>
              <a:buNone/>
            </a:pPr>
            <a:endParaRPr lang="lt-LT" sz="1800" dirty="0">
              <a:effectLst/>
              <a:ea typeface="Calibri" panose="020F0502020204030204" pitchFamily="34" charset="0"/>
            </a:endParaRPr>
          </a:p>
        </p:txBody>
      </p:sp>
    </p:spTree>
    <p:extLst>
      <p:ext uri="{BB962C8B-B14F-4D97-AF65-F5344CB8AC3E}">
        <p14:creationId xmlns:p14="http://schemas.microsoft.com/office/powerpoint/2010/main" val="1373504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5"/>
            <a:ext cx="11094720" cy="955040"/>
          </a:xfrm>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2457"/>
            <a:ext cx="11094720" cy="3948459"/>
          </a:xfrm>
        </p:spPr>
        <p:txBody>
          <a:bodyPr>
            <a:normAutofit/>
          </a:bodyPr>
          <a:lstStyle/>
          <a:p>
            <a:pPr lvl="0"/>
            <a:r>
              <a:rPr lang="lt-LT" sz="1800" b="1" dirty="0"/>
              <a:t>I modulis</a:t>
            </a:r>
            <a:r>
              <a:rPr lang="en-US" sz="1800" b="1" dirty="0"/>
              <a:t> </a:t>
            </a:r>
            <a:r>
              <a:rPr lang="lt-LT" sz="1800" b="1" dirty="0"/>
              <a:t>(e-mokymai). Pažangios skaitmeninės strategijos ir inovacijos.</a:t>
            </a:r>
            <a:r>
              <a:rPr lang="lt-LT" sz="1800" dirty="0"/>
              <a:t>  Skaitmeninės transformacijos praktikos ir pavyzdžiai  viešajame sektoriuje (pvz. skaitmeninė tapatybė, skaitmeninė valdžia ir skaitmeninė valiuta, ir kita). Kaip atsiranda skaitmeniniai sprendimai ir kaip jie padeda organizacijos vystymui.</a:t>
            </a:r>
            <a:endParaRPr lang="en-US" sz="1800" dirty="0"/>
          </a:p>
          <a:p>
            <a:r>
              <a:rPr lang="lt-LT" sz="1800" b="1" dirty="0"/>
              <a:t>II modulis. Skaitmeninė kultūra (e-mokymai). </a:t>
            </a:r>
            <a:r>
              <a:rPr lang="lt-LT" sz="1800" dirty="0"/>
              <a:t>Nagrinėjama „skaitmeninės pirmenybės“ kultūros palaikymas, skatinant nuolatinį mokymąsi ir prisitaikymą bei pažangių technologijų, įskaitant dirbtinį intelektą, įsisavinimą, siekiant palaikyti inovacijas ir organizacijos augimą. </a:t>
            </a:r>
            <a:endParaRPr lang="en-US" sz="1800" dirty="0"/>
          </a:p>
          <a:p>
            <a:r>
              <a:rPr lang="lt-LT" sz="1800" b="1" dirty="0"/>
              <a:t>III modulis (kontaktini</a:t>
            </a:r>
            <a:r>
              <a:rPr lang="en-US" sz="1800" b="1" dirty="0"/>
              <a:t>ai </a:t>
            </a:r>
            <a:r>
              <a:rPr lang="en-US" sz="1800" b="1" dirty="0" err="1"/>
              <a:t>mokymai</a:t>
            </a:r>
            <a:r>
              <a:rPr lang="lt-LT" sz="1800" dirty="0"/>
              <a:t>). Specialistų ir vadovų gebėjimai vadovauti skaitmeninės strategijos planavimui ir įgyvendinimui. Skaitmeninės transformacijos procesas. Skaitmenizavimo ir skaitmeninės transformacijos samprata, modeliai, brandos lygiai. Tipinio skaitmenizavimo planas </a:t>
            </a:r>
            <a:endParaRPr lang="en-US" sz="1800" dirty="0"/>
          </a:p>
          <a:p>
            <a:endParaRPr lang="en-US" sz="1800" dirty="0"/>
          </a:p>
          <a:p>
            <a:pPr lvl="0"/>
            <a:endParaRPr lang="en-US" sz="1800" dirty="0"/>
          </a:p>
          <a:p>
            <a:pPr marL="140970" marR="102870" algn="just">
              <a:spcBef>
                <a:spcPts val="600"/>
              </a:spcBef>
            </a:pPr>
            <a:endParaRPr lang="lt-LT" sz="1800" dirty="0">
              <a:ea typeface="Calibri" panose="020F0502020204030204" pitchFamily="34" charset="0"/>
            </a:endParaRPr>
          </a:p>
        </p:txBody>
      </p:sp>
    </p:spTree>
    <p:extLst>
      <p:ext uri="{BB962C8B-B14F-4D97-AF65-F5344CB8AC3E}">
        <p14:creationId xmlns:p14="http://schemas.microsoft.com/office/powerpoint/2010/main" val="709462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5"/>
            <a:ext cx="11094720" cy="1340954"/>
          </a:xfrm>
        </p:spPr>
        <p:txBody>
          <a:bodyPr>
            <a:noAutofit/>
          </a:bodyPr>
          <a:lstStyle/>
          <a:p>
            <a:r>
              <a:rPr lang="lt-LT" sz="2800" b="1" dirty="0">
                <a:effectLst/>
                <a:ea typeface="Calibri" panose="020F0502020204030204" pitchFamily="34" charset="0"/>
              </a:rPr>
              <a:t>I programos modulio turinys. </a:t>
            </a:r>
            <a:r>
              <a:rPr lang="lt-LT" sz="2800" b="1" dirty="0"/>
              <a:t>Pažangios skaitmeninės strategijos ir inovacijos</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945219"/>
            <a:ext cx="11094720" cy="3635697"/>
          </a:xfrm>
        </p:spPr>
        <p:txBody>
          <a:bodyPr>
            <a:normAutofit/>
          </a:bodyPr>
          <a:lstStyle/>
          <a:p>
            <a:pPr algn="just"/>
            <a:r>
              <a:rPr lang="lt-LT" sz="1800" dirty="0"/>
              <a:t>Sėkmingų skaitmeninės transformacijos praktikų ir pavyzdžių apžvalga viešajame sektoriuje. Klausimai, kurie gali padėti kiekvienai organizacijai: ką žinau apie savo </a:t>
            </a:r>
            <a:r>
              <a:rPr lang="en-US" sz="1800" dirty="0" err="1"/>
              <a:t>interesantus</a:t>
            </a:r>
            <a:r>
              <a:rPr lang="lt-LT" sz="1800" dirty="0"/>
              <a:t>? Ar galiu prognozuoti jų elgseną? Ar mūsų procesai skaitmenizuoti ar naudojame popierių?</a:t>
            </a:r>
            <a:r>
              <a:rPr lang="en-US" sz="1800" dirty="0"/>
              <a:t> </a:t>
            </a:r>
            <a:r>
              <a:rPr lang="en-US" sz="1800" dirty="0" err="1"/>
              <a:t>Ar</a:t>
            </a:r>
            <a:r>
              <a:rPr lang="en-US" sz="1800" dirty="0"/>
              <a:t> </a:t>
            </a:r>
            <a:r>
              <a:rPr lang="en-US" sz="1800" dirty="0" err="1"/>
              <a:t>turime</a:t>
            </a:r>
            <a:r>
              <a:rPr lang="lt-LT" sz="1800" dirty="0"/>
              <a:t> </a:t>
            </a:r>
            <a:r>
              <a:rPr lang="en-US" sz="1800" dirty="0"/>
              <a:t>“</a:t>
            </a:r>
            <a:r>
              <a:rPr lang="lt-LT" sz="1800" dirty="0"/>
              <a:t>r</a:t>
            </a:r>
            <a:r>
              <a:rPr lang="en-US" sz="1800" dirty="0" err="1"/>
              <a:t>ankini</a:t>
            </a:r>
            <a:r>
              <a:rPr lang="lt-LT" sz="1800" dirty="0"/>
              <a:t>ų</a:t>
            </a:r>
            <a:r>
              <a:rPr lang="en-US" sz="1800" dirty="0"/>
              <a:t>”</a:t>
            </a:r>
            <a:r>
              <a:rPr lang="lt-LT" sz="1800" dirty="0"/>
              <a:t>, pasikartojančių operacijų? Ar darbuotojai turi galimybę dirbti iš bet kur, bet kada ir su įvairiais įrenginiais? Ar stebime produktyvumo rodiklius? Ar sprendimus priimame remdamiesi duomenimis? Ar turime kompetencijų, resursų reikalingų vystyti skaitmeninius sprendimus?</a:t>
            </a:r>
            <a:endParaRPr lang="en-US" sz="1800" dirty="0"/>
          </a:p>
          <a:p>
            <a:pPr algn="just"/>
            <a:r>
              <a:rPr lang="lt-LT" sz="1800" dirty="0"/>
              <a:t>Strateginis planavimas, poreikių ir situacijos analizės atlikimas viešojo sektoriaus organizacijose. Inovacijų tyrinėjimas ir pritaikymo galimybės. Skaitmeninių strategijų įgyvendinimo etapai. </a:t>
            </a:r>
          </a:p>
          <a:p>
            <a:pPr algn="just"/>
            <a:r>
              <a:rPr lang="lt-LT" sz="1800" dirty="0"/>
              <a:t>Viešojo sektoriaus organizacijų vystymas per veiklos efektyvumo didinimą, inovacijų skatinimą, skaitmeninės kultūros didinimą bei skaitmeninių sprendimų diegimą.</a:t>
            </a:r>
          </a:p>
          <a:p>
            <a:endParaRPr lang="lt-LT" sz="1800" dirty="0"/>
          </a:p>
        </p:txBody>
      </p:sp>
    </p:spTree>
    <p:extLst>
      <p:ext uri="{BB962C8B-B14F-4D97-AF65-F5344CB8AC3E}">
        <p14:creationId xmlns:p14="http://schemas.microsoft.com/office/powerpoint/2010/main" val="2184556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4"/>
            <a:ext cx="11094720" cy="1309057"/>
          </a:xfrm>
        </p:spPr>
        <p:txBody>
          <a:bodyPr>
            <a:noAutofit/>
          </a:bodyPr>
          <a:lstStyle/>
          <a:p>
            <a:r>
              <a:rPr lang="lt-LT" sz="2800" b="1" dirty="0">
                <a:effectLst/>
                <a:ea typeface="Calibri" panose="020F0502020204030204" pitchFamily="34" charset="0"/>
              </a:rPr>
              <a:t>II programos modulio turinys. </a:t>
            </a:r>
            <a:r>
              <a:rPr lang="lt-LT" sz="2800" b="1" dirty="0"/>
              <a:t>Skaitmeninė kultūra </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785729"/>
            <a:ext cx="11094720" cy="3795187"/>
          </a:xfrm>
        </p:spPr>
        <p:txBody>
          <a:bodyPr>
            <a:normAutofit/>
          </a:bodyPr>
          <a:lstStyle/>
          <a:p>
            <a:r>
              <a:rPr lang="lt-LT" sz="1800" dirty="0"/>
              <a:t>Sąlygos „skaitmeninės pirmenybės“ kultūros atsiradimui ir klestėjimui. Kaip sukurti ir palaikyti tokią aplinką. Skaitmeninė kultūra kaip strateginė kryptis. </a:t>
            </a:r>
          </a:p>
          <a:p>
            <a:r>
              <a:rPr lang="lt-LT" sz="1800" dirty="0"/>
              <a:t>Metodai, kaip skatinti inovacijas organizacijoje, įtraukiant darbuotojus į inovacijų kūrimo procesą. Inovacijų integravimo į organizacijos veiklą užtikrinimas.  </a:t>
            </a:r>
          </a:p>
          <a:p>
            <a:r>
              <a:rPr lang="lt-LT" sz="1800" dirty="0"/>
              <a:t>Pažangių technologijų, įskaitant dirbtinį intelektą, įsisavinimo skatinimas. Organizacijos darbuotojų nuolatinis ugdymas ir įgalinimas. </a:t>
            </a:r>
          </a:p>
          <a:p>
            <a:endParaRPr lang="lt-LT" sz="1800" dirty="0"/>
          </a:p>
          <a:p>
            <a:endParaRPr lang="lt-LT" sz="1800" dirty="0"/>
          </a:p>
        </p:txBody>
      </p:sp>
    </p:spTree>
    <p:extLst>
      <p:ext uri="{BB962C8B-B14F-4D97-AF65-F5344CB8AC3E}">
        <p14:creationId xmlns:p14="http://schemas.microsoft.com/office/powerpoint/2010/main" val="4093478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4"/>
            <a:ext cx="11094720" cy="1521707"/>
          </a:xfrm>
        </p:spPr>
        <p:txBody>
          <a:bodyPr>
            <a:noAutofit/>
          </a:bodyPr>
          <a:lstStyle/>
          <a:p>
            <a:r>
              <a:rPr lang="lt-LT" sz="2800" b="1" dirty="0">
                <a:effectLst/>
                <a:ea typeface="Calibri" panose="020F0502020204030204" pitchFamily="34" charset="0"/>
              </a:rPr>
              <a:t>III programos modulio turinys. </a:t>
            </a:r>
            <a:r>
              <a:rPr lang="lt-LT" sz="2800" b="1" dirty="0">
                <a:ea typeface="Calibri" panose="020F0502020204030204" pitchFamily="34" charset="0"/>
              </a:rPr>
              <a:t>Vadovavimas </a:t>
            </a:r>
            <a:r>
              <a:rPr lang="lt-LT" sz="2800" b="1" dirty="0"/>
              <a:t>skaitmeninės strategijos planavimui ir įgyvendinimui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3040912"/>
            <a:ext cx="11094720" cy="3540004"/>
          </a:xfrm>
        </p:spPr>
        <p:txBody>
          <a:bodyPr>
            <a:normAutofit/>
          </a:bodyPr>
          <a:lstStyle/>
          <a:p>
            <a:r>
              <a:rPr lang="lt-LT" sz="1800" dirty="0"/>
              <a:t>Skaitmeninės transformacijos procesas: planavimas, įgyvendinimas ir vertinimas.</a:t>
            </a:r>
          </a:p>
          <a:p>
            <a:r>
              <a:rPr lang="lt-LT" sz="1800" dirty="0"/>
              <a:t>Esminiai skaitmenizavimo ir skaitmeninės transformacijos skirtumai.</a:t>
            </a:r>
          </a:p>
          <a:p>
            <a:r>
              <a:rPr lang="lt-LT" sz="1800" dirty="0"/>
              <a:t>Skaitmeninės brandos modelių taikymas pasirengimo skaitmeninei transformacijai vertinimui ir esamo skaitmeninio brandos lygio kėlimo galimybės.</a:t>
            </a:r>
          </a:p>
          <a:p>
            <a:r>
              <a:rPr lang="lt-LT" sz="1800" dirty="0"/>
              <a:t>Skaitmenizavimo plano sudarymas skaitmeninei strategijai įgyvendinti.</a:t>
            </a:r>
          </a:p>
          <a:p>
            <a:endParaRPr lang="lt-LT" sz="1800" dirty="0"/>
          </a:p>
          <a:p>
            <a:endParaRPr lang="lt-LT" sz="1800" dirty="0"/>
          </a:p>
        </p:txBody>
      </p:sp>
    </p:spTree>
    <p:extLst>
      <p:ext uri="{BB962C8B-B14F-4D97-AF65-F5344CB8AC3E}">
        <p14:creationId xmlns:p14="http://schemas.microsoft.com/office/powerpoint/2010/main" val="707391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34175" y="1977655"/>
            <a:ext cx="11731083" cy="4795285"/>
          </a:xfrm>
        </p:spPr>
        <p:txBody>
          <a:bodyPr>
            <a:noAutofit/>
          </a:bodyPr>
          <a:lstStyle/>
          <a:p>
            <a:pPr marL="0" indent="0" algn="just">
              <a:spcBef>
                <a:spcPts val="580"/>
              </a:spcBef>
              <a:spcAft>
                <a:spcPts val="0"/>
              </a:spcAft>
              <a:buNone/>
            </a:pPr>
            <a:r>
              <a:rPr lang="lt-LT" sz="1800" b="1" spc="20" dirty="0">
                <a:effectLst/>
                <a:ea typeface="Calibri" panose="020F0502020204030204" pitchFamily="34" charset="0"/>
              </a:rPr>
              <a:t>Įgyjamos</a:t>
            </a:r>
            <a:r>
              <a:rPr lang="lt-LT" sz="1800" b="1" spc="165" dirty="0">
                <a:effectLst/>
                <a:ea typeface="Calibri" panose="020F0502020204030204" pitchFamily="34" charset="0"/>
              </a:rPr>
              <a:t> </a:t>
            </a:r>
            <a:r>
              <a:rPr lang="lt-LT" sz="1800" b="1" spc="20" dirty="0">
                <a:effectLst/>
                <a:ea typeface="Calibri" panose="020F0502020204030204" pitchFamily="34" charset="0"/>
              </a:rPr>
              <a:t>ir</a:t>
            </a:r>
            <a:r>
              <a:rPr lang="lt-LT" sz="1800" b="1" spc="160" dirty="0">
                <a:effectLst/>
                <a:ea typeface="Calibri" panose="020F0502020204030204" pitchFamily="34" charset="0"/>
              </a:rPr>
              <a:t> </a:t>
            </a:r>
            <a:r>
              <a:rPr lang="lt-LT" sz="1800" b="1" spc="20" dirty="0">
                <a:effectLst/>
                <a:ea typeface="Calibri" panose="020F0502020204030204" pitchFamily="34" charset="0"/>
              </a:rPr>
              <a:t>plėtojamos</a:t>
            </a:r>
            <a:r>
              <a:rPr lang="lt-LT" sz="1800" b="1" spc="160" dirty="0">
                <a:effectLst/>
                <a:ea typeface="Calibri" panose="020F0502020204030204" pitchFamily="34" charset="0"/>
              </a:rPr>
              <a:t> </a:t>
            </a:r>
            <a:r>
              <a:rPr lang="lt-LT" sz="1800" b="1" spc="-10" dirty="0">
                <a:effectLst/>
                <a:ea typeface="Calibri" panose="020F0502020204030204" pitchFamily="34" charset="0"/>
              </a:rPr>
              <a:t>kompetencijos:</a:t>
            </a:r>
          </a:p>
          <a:p>
            <a:pPr marL="0" indent="0" algn="just">
              <a:spcBef>
                <a:spcPts val="580"/>
              </a:spcBef>
              <a:spcAft>
                <a:spcPts val="0"/>
              </a:spcAft>
              <a:buNone/>
            </a:pPr>
            <a:endParaRPr lang="lt-LT" sz="1800" dirty="0">
              <a:effectLst/>
              <a:ea typeface="Calibri" panose="020F0502020204030204" pitchFamily="34" charset="0"/>
            </a:endParaRPr>
          </a:p>
          <a:p>
            <a:pPr marL="342900" lvl="0" indent="-342900" algn="just">
              <a:spcBef>
                <a:spcPts val="615"/>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Vadovavimas skaitmeninės</a:t>
            </a:r>
            <a:r>
              <a:rPr lang="lt-LT" sz="1800" spc="1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strategijos</a:t>
            </a:r>
            <a:r>
              <a:rPr lang="lt-LT" sz="1800" spc="5"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įgyvendinimui:</a:t>
            </a:r>
            <a:endParaRPr lang="lt-LT" sz="1800" spc="0" dirty="0">
              <a:effectLst/>
              <a:ea typeface="Symbol" panose="05050102010706020507" pitchFamily="18" charset="2"/>
              <a:cs typeface="Symbol" panose="05050102010706020507" pitchFamily="18" charset="2"/>
            </a:endParaRPr>
          </a:p>
          <a:p>
            <a:pPr marL="742950" lvl="1" indent="-285750" algn="just">
              <a:spcBef>
                <a:spcPts val="600"/>
              </a:spcBef>
              <a:spcAft>
                <a:spcPts val="0"/>
              </a:spcAft>
              <a:buSzPts val="1200"/>
              <a:buFont typeface="Courier New" panose="02070309020205020404" pitchFamily="49" charset="0"/>
              <a:buChar char="o"/>
              <a:tabLst>
                <a:tab pos="1054735" algn="l"/>
              </a:tabLst>
            </a:pPr>
            <a:r>
              <a:rPr lang="lt-LT" sz="1800" spc="0" dirty="0">
                <a:effectLst/>
                <a:ea typeface="Courier New" panose="02070309020205020404" pitchFamily="49" charset="0"/>
              </a:rPr>
              <a:t>Gebėjimas vadovauti ir valdyti skaitmeninės transformacijos projektus visoje organizacijoje.</a:t>
            </a:r>
          </a:p>
          <a:p>
            <a:pPr marL="742950" marR="106045" lvl="1" indent="-285750" algn="just">
              <a:lnSpc>
                <a:spcPct val="97000"/>
              </a:lnSpc>
              <a:spcBef>
                <a:spcPts val="585"/>
              </a:spcBef>
              <a:spcAft>
                <a:spcPts val="0"/>
              </a:spcAft>
              <a:buSzPts val="1200"/>
              <a:buFont typeface="Courier New" panose="02070309020205020404" pitchFamily="49" charset="0"/>
              <a:buChar char="o"/>
              <a:tabLst>
                <a:tab pos="1055370" algn="l"/>
              </a:tabLst>
            </a:pPr>
            <a:r>
              <a:rPr lang="lt-LT" sz="1800" spc="0" dirty="0">
                <a:effectLst/>
                <a:ea typeface="Courier New" panose="02070309020205020404" pitchFamily="49" charset="0"/>
              </a:rPr>
              <a:t>Gebėjimai užtikrinti skaitmeninių iniciatyvų atitiktį ilgalaikiams organizacijos </a:t>
            </a:r>
            <a:r>
              <a:rPr lang="lt-LT" sz="1800" spc="-10" dirty="0">
                <a:effectLst/>
                <a:ea typeface="Courier New" panose="02070309020205020404" pitchFamily="49" charset="0"/>
              </a:rPr>
              <a:t>tikslams.</a:t>
            </a:r>
            <a:endParaRPr lang="lt-LT" sz="1800" spc="0" dirty="0">
              <a:effectLst/>
              <a:ea typeface="Courier New" panose="02070309020205020404" pitchFamily="49" charset="0"/>
            </a:endParaRPr>
          </a:p>
          <a:p>
            <a:pPr marL="742950" marR="106045" lvl="1" indent="-285750" algn="just">
              <a:lnSpc>
                <a:spcPct val="97000"/>
              </a:lnSpc>
              <a:spcBef>
                <a:spcPts val="585"/>
              </a:spcBef>
              <a:spcAft>
                <a:spcPts val="0"/>
              </a:spcAft>
              <a:buSzPts val="1200"/>
              <a:buFont typeface="Courier New" panose="02070309020205020404" pitchFamily="49" charset="0"/>
              <a:buChar char="o"/>
              <a:tabLst>
                <a:tab pos="1055370" algn="l"/>
              </a:tabLst>
            </a:pPr>
            <a:r>
              <a:rPr lang="lt-LT" sz="1800" spc="0" dirty="0">
                <a:effectLst/>
                <a:ea typeface="Courier New" panose="02070309020205020404" pitchFamily="49" charset="0"/>
              </a:rPr>
              <a:t>Gebėjimai atlikti skaitmeninį veiklos auditą veikloje formuojant skaitmeninę strategiją</a:t>
            </a:r>
          </a:p>
          <a:p>
            <a:pPr marL="742950" marR="107315" lvl="1" indent="-285750">
              <a:lnSpc>
                <a:spcPct val="96000"/>
              </a:lnSpc>
              <a:spcBef>
                <a:spcPts val="630"/>
              </a:spcBef>
              <a:spcAft>
                <a:spcPts val="0"/>
              </a:spcAft>
              <a:buSzPts val="1200"/>
              <a:buFont typeface="Courier New" panose="02070309020205020404" pitchFamily="49" charset="0"/>
              <a:buChar char="o"/>
              <a:tabLst>
                <a:tab pos="1055370" algn="l"/>
              </a:tabLst>
            </a:pPr>
            <a:r>
              <a:rPr lang="lt-LT" sz="1800" spc="10" dirty="0">
                <a:effectLst/>
                <a:ea typeface="Courier New" panose="02070309020205020404" pitchFamily="49" charset="0"/>
              </a:rPr>
              <a:t>Inovacijų kultūros skatinimas</a:t>
            </a:r>
            <a:endParaRPr lang="lt-LT" sz="1800" spc="0" dirty="0">
              <a:effectLst/>
              <a:ea typeface="Courier New" panose="02070309020205020404" pitchFamily="49" charset="0"/>
            </a:endParaRPr>
          </a:p>
          <a:p>
            <a:pPr marL="742950" marR="106680" lvl="1" indent="-285750">
              <a:lnSpc>
                <a:spcPct val="96000"/>
              </a:lnSpc>
              <a:spcBef>
                <a:spcPts val="650"/>
              </a:spcBef>
              <a:spcAft>
                <a:spcPts val="0"/>
              </a:spcAft>
              <a:buSzPts val="1200"/>
              <a:buFont typeface="Courier New" panose="02070309020205020404" pitchFamily="49" charset="0"/>
              <a:buChar char="o"/>
              <a:tabLst>
                <a:tab pos="1055370" algn="l"/>
              </a:tabLst>
            </a:pPr>
            <a:r>
              <a:rPr lang="lt-LT" sz="1800" spc="0" dirty="0">
                <a:effectLst/>
                <a:ea typeface="Courier New" panose="02070309020205020404" pitchFamily="49" charset="0"/>
              </a:rPr>
              <a:t>Gebėjimas</a:t>
            </a:r>
            <a:r>
              <a:rPr lang="lt-LT" sz="1800" spc="200" dirty="0">
                <a:effectLst/>
                <a:ea typeface="Courier New" panose="02070309020205020404" pitchFamily="49" charset="0"/>
              </a:rPr>
              <a:t> </a:t>
            </a:r>
            <a:r>
              <a:rPr lang="lt-LT" sz="1800" spc="0" dirty="0">
                <a:effectLst/>
                <a:ea typeface="Courier New" panose="02070309020205020404" pitchFamily="49" charset="0"/>
              </a:rPr>
              <a:t>skatinti</a:t>
            </a:r>
            <a:r>
              <a:rPr lang="lt-LT" sz="1800" spc="200" dirty="0">
                <a:effectLst/>
                <a:ea typeface="Courier New" panose="02070309020205020404" pitchFamily="49" charset="0"/>
              </a:rPr>
              <a:t> </a:t>
            </a:r>
            <a:r>
              <a:rPr lang="lt-LT" sz="1800" spc="0" dirty="0">
                <a:effectLst/>
                <a:ea typeface="Courier New" panose="02070309020205020404" pitchFamily="49" charset="0"/>
              </a:rPr>
              <a:t>skaitmeninės</a:t>
            </a:r>
            <a:r>
              <a:rPr lang="lt-LT" sz="1800" spc="200" dirty="0">
                <a:effectLst/>
                <a:ea typeface="Courier New" panose="02070309020205020404" pitchFamily="49" charset="0"/>
              </a:rPr>
              <a:t> </a:t>
            </a:r>
            <a:r>
              <a:rPr lang="lt-LT" sz="1800" spc="0" dirty="0">
                <a:effectLst/>
                <a:ea typeface="Courier New" panose="02070309020205020404" pitchFamily="49" charset="0"/>
              </a:rPr>
              <a:t>pirmenybės</a:t>
            </a:r>
            <a:r>
              <a:rPr lang="lt-LT" sz="1800" spc="200" dirty="0">
                <a:effectLst/>
                <a:ea typeface="Courier New" panose="02070309020205020404" pitchFamily="49" charset="0"/>
              </a:rPr>
              <a:t> </a:t>
            </a:r>
            <a:r>
              <a:rPr lang="lt-LT" sz="1800" spc="0" dirty="0">
                <a:effectLst/>
                <a:ea typeface="Courier New" panose="02070309020205020404" pitchFamily="49" charset="0"/>
              </a:rPr>
              <a:t>kultūrą,</a:t>
            </a:r>
            <a:r>
              <a:rPr lang="lt-LT" sz="1800" spc="200" dirty="0">
                <a:effectLst/>
                <a:ea typeface="Courier New" panose="02070309020205020404" pitchFamily="49" charset="0"/>
              </a:rPr>
              <a:t> </a:t>
            </a:r>
            <a:r>
              <a:rPr lang="lt-LT" sz="1800" spc="0" dirty="0">
                <a:effectLst/>
                <a:ea typeface="Courier New" panose="02070309020205020404" pitchFamily="49" charset="0"/>
              </a:rPr>
              <a:t>kuri</a:t>
            </a:r>
            <a:r>
              <a:rPr lang="lt-LT" sz="1800" spc="200" dirty="0">
                <a:effectLst/>
                <a:ea typeface="Courier New" panose="02070309020205020404" pitchFamily="49" charset="0"/>
              </a:rPr>
              <a:t> </a:t>
            </a:r>
            <a:r>
              <a:rPr lang="lt-LT" sz="1800" spc="0" dirty="0">
                <a:effectLst/>
                <a:ea typeface="Courier New" panose="02070309020205020404" pitchFamily="49" charset="0"/>
              </a:rPr>
              <a:t>palaiko</a:t>
            </a:r>
            <a:r>
              <a:rPr lang="lt-LT" sz="1800" spc="200" dirty="0">
                <a:effectLst/>
                <a:ea typeface="Courier New" panose="02070309020205020404" pitchFamily="49" charset="0"/>
              </a:rPr>
              <a:t> </a:t>
            </a:r>
            <a:r>
              <a:rPr lang="lt-LT" sz="1800" spc="0" dirty="0">
                <a:effectLst/>
                <a:ea typeface="Courier New" panose="02070309020205020404" pitchFamily="49" charset="0"/>
              </a:rPr>
              <a:t>nuolatinį</a:t>
            </a:r>
            <a:r>
              <a:rPr lang="lt-LT" sz="1800" spc="400" dirty="0">
                <a:effectLst/>
                <a:ea typeface="Courier New" panose="02070309020205020404" pitchFamily="49" charset="0"/>
              </a:rPr>
              <a:t> </a:t>
            </a:r>
            <a:r>
              <a:rPr lang="lt-LT" sz="1800" spc="0" dirty="0">
                <a:effectLst/>
                <a:ea typeface="Courier New" panose="02070309020205020404" pitchFamily="49" charset="0"/>
              </a:rPr>
              <a:t>mokymąsi ir prisitaikymą.</a:t>
            </a:r>
            <a:endParaRPr lang="en-US" sz="1800" spc="0" dirty="0">
              <a:effectLst/>
              <a:ea typeface="Courier New" panose="02070309020205020404" pitchFamily="49" charset="0"/>
            </a:endParaRPr>
          </a:p>
          <a:p>
            <a:pPr marL="457200" marR="106680" lvl="1" indent="0">
              <a:lnSpc>
                <a:spcPct val="96000"/>
              </a:lnSpc>
              <a:spcBef>
                <a:spcPts val="650"/>
              </a:spcBef>
              <a:spcAft>
                <a:spcPts val="0"/>
              </a:spcAft>
              <a:buSzPts val="1200"/>
              <a:buNone/>
              <a:tabLst>
                <a:tab pos="1055370" algn="l"/>
              </a:tabLst>
            </a:pPr>
            <a:endParaRPr lang="lt-LT" sz="1800" spc="0" dirty="0">
              <a:effectLst/>
              <a:ea typeface="Courier New" panose="02070309020205020404" pitchFamily="49" charset="0"/>
            </a:endParaRPr>
          </a:p>
          <a:p>
            <a:pPr marL="342900" lvl="0" indent="-342900">
              <a:spcBef>
                <a:spcPts val="635"/>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Pažangios</a:t>
            </a:r>
            <a:r>
              <a:rPr lang="lt-LT" sz="1800" spc="5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technologijos</a:t>
            </a:r>
            <a:r>
              <a:rPr lang="lt-LT" sz="1800" spc="5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įsisavinimas</a:t>
            </a:r>
            <a:r>
              <a:rPr lang="lt-LT" sz="1800" spc="6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ir</a:t>
            </a:r>
            <a:r>
              <a:rPr lang="lt-LT" sz="1800" spc="4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inovacijos:</a:t>
            </a:r>
            <a:endParaRPr lang="lt-LT" sz="1800" spc="0" dirty="0">
              <a:effectLst/>
              <a:ea typeface="Symbol" panose="05050102010706020507" pitchFamily="18" charset="2"/>
              <a:cs typeface="Symbol" panose="05050102010706020507" pitchFamily="18" charset="2"/>
            </a:endParaRPr>
          </a:p>
          <a:p>
            <a:pPr marL="742950" marR="106680" lvl="1" indent="-285750">
              <a:lnSpc>
                <a:spcPct val="97000"/>
              </a:lnSpc>
              <a:spcBef>
                <a:spcPts val="625"/>
              </a:spcBef>
              <a:spcAft>
                <a:spcPts val="0"/>
              </a:spcAft>
              <a:buSzPts val="1200"/>
              <a:buFont typeface="Courier New" panose="02070309020205020404" pitchFamily="49" charset="0"/>
              <a:buChar char="o"/>
              <a:tabLst>
                <a:tab pos="1055370" algn="l"/>
              </a:tabLst>
            </a:pPr>
            <a:r>
              <a:rPr lang="lt-LT" sz="1800" spc="0" dirty="0">
                <a:effectLst/>
                <a:ea typeface="Courier New" panose="02070309020205020404" pitchFamily="49" charset="0"/>
              </a:rPr>
              <a:t>Gebėjimas</a:t>
            </a:r>
            <a:r>
              <a:rPr lang="lt-LT" sz="1800" spc="400" dirty="0">
                <a:effectLst/>
                <a:ea typeface="Courier New" panose="02070309020205020404" pitchFamily="49" charset="0"/>
              </a:rPr>
              <a:t> </a:t>
            </a:r>
            <a:r>
              <a:rPr lang="lt-LT" sz="1800" spc="0" dirty="0">
                <a:effectLst/>
                <a:ea typeface="Courier New" panose="02070309020205020404" pitchFamily="49" charset="0"/>
              </a:rPr>
              <a:t>inicijuoti</a:t>
            </a:r>
            <a:r>
              <a:rPr lang="lt-LT" sz="1800" spc="400" dirty="0">
                <a:effectLst/>
                <a:ea typeface="Courier New" panose="02070309020205020404" pitchFamily="49" charset="0"/>
              </a:rPr>
              <a:t> </a:t>
            </a:r>
            <a:r>
              <a:rPr lang="lt-LT" sz="1800" spc="0" dirty="0">
                <a:effectLst/>
                <a:ea typeface="Courier New" panose="02070309020205020404" pitchFamily="49" charset="0"/>
              </a:rPr>
              <a:t>ir</a:t>
            </a:r>
            <a:r>
              <a:rPr lang="lt-LT" sz="1800" spc="400" dirty="0">
                <a:effectLst/>
                <a:ea typeface="Courier New" panose="02070309020205020404" pitchFamily="49" charset="0"/>
              </a:rPr>
              <a:t> </a:t>
            </a:r>
            <a:r>
              <a:rPr lang="lt-LT" sz="1800" spc="0" dirty="0">
                <a:effectLst/>
                <a:ea typeface="Courier New" panose="02070309020205020404" pitchFamily="49" charset="0"/>
              </a:rPr>
              <a:t>įgyvendinti</a:t>
            </a:r>
            <a:r>
              <a:rPr lang="lt-LT" sz="1800" spc="400" dirty="0">
                <a:effectLst/>
                <a:ea typeface="Courier New" panose="02070309020205020404" pitchFamily="49" charset="0"/>
              </a:rPr>
              <a:t> </a:t>
            </a:r>
            <a:r>
              <a:rPr lang="lt-LT" sz="1800" spc="0" dirty="0">
                <a:effectLst/>
                <a:ea typeface="Courier New" panose="02070309020205020404" pitchFamily="49" charset="0"/>
              </a:rPr>
              <a:t>pažangių</a:t>
            </a:r>
            <a:r>
              <a:rPr lang="lt-LT" sz="1800" spc="400" dirty="0">
                <a:effectLst/>
                <a:ea typeface="Courier New" panose="02070309020205020404" pitchFamily="49" charset="0"/>
              </a:rPr>
              <a:t> </a:t>
            </a:r>
            <a:r>
              <a:rPr lang="lt-LT" sz="1800" spc="0" dirty="0">
                <a:effectLst/>
                <a:ea typeface="Courier New" panose="02070309020205020404" pitchFamily="49" charset="0"/>
              </a:rPr>
              <a:t>technologijų įsisavinimą,</a:t>
            </a:r>
            <a:r>
              <a:rPr lang="lt-LT" sz="1800" spc="400" dirty="0">
                <a:effectLst/>
                <a:ea typeface="Courier New" panose="02070309020205020404" pitchFamily="49" charset="0"/>
              </a:rPr>
              <a:t> </a:t>
            </a:r>
            <a:r>
              <a:rPr lang="lt-LT" sz="1800" spc="0" dirty="0">
                <a:effectLst/>
                <a:ea typeface="Courier New" panose="02070309020205020404" pitchFamily="49" charset="0"/>
              </a:rPr>
              <a:t>kuris</a:t>
            </a:r>
            <a:r>
              <a:rPr lang="lt-LT" sz="1800" spc="400" dirty="0">
                <a:effectLst/>
                <a:ea typeface="Courier New" panose="02070309020205020404" pitchFamily="49" charset="0"/>
              </a:rPr>
              <a:t> </a:t>
            </a:r>
            <a:r>
              <a:rPr lang="lt-LT" sz="1800" spc="0" dirty="0">
                <a:effectLst/>
                <a:ea typeface="Courier New" panose="02070309020205020404" pitchFamily="49" charset="0"/>
              </a:rPr>
              <a:t>skatintų </a:t>
            </a:r>
            <a:r>
              <a:rPr lang="lt-LT" sz="1800" spc="-10" dirty="0">
                <a:effectLst/>
                <a:ea typeface="Courier New" panose="02070309020205020404" pitchFamily="49" charset="0"/>
              </a:rPr>
              <a:t>inovacijas.</a:t>
            </a:r>
            <a:endParaRPr lang="lt-LT" sz="1800" spc="0" dirty="0">
              <a:effectLst/>
              <a:ea typeface="Courier New" panose="02070309020205020404" pitchFamily="49" charset="0"/>
            </a:endParaRPr>
          </a:p>
          <a:p>
            <a:pPr marL="742950" marR="102235" lvl="1" indent="-285750">
              <a:lnSpc>
                <a:spcPct val="96000"/>
              </a:lnSpc>
              <a:spcBef>
                <a:spcPts val="630"/>
              </a:spcBef>
              <a:spcAft>
                <a:spcPts val="0"/>
              </a:spcAft>
              <a:buSzPts val="1200"/>
              <a:buFont typeface="Courier New" panose="02070309020205020404" pitchFamily="49" charset="0"/>
              <a:buChar char="o"/>
              <a:tabLst>
                <a:tab pos="1055370" algn="l"/>
              </a:tabLst>
            </a:pPr>
            <a:r>
              <a:rPr lang="lt-LT" sz="1800" spc="0" dirty="0">
                <a:effectLst/>
                <a:ea typeface="Courier New" panose="02070309020205020404" pitchFamily="49" charset="0"/>
              </a:rPr>
              <a:t>Gebėjimas</a:t>
            </a:r>
            <a:r>
              <a:rPr lang="lt-LT" sz="1800" spc="75" dirty="0">
                <a:effectLst/>
                <a:ea typeface="Courier New" panose="02070309020205020404" pitchFamily="49" charset="0"/>
              </a:rPr>
              <a:t> </a:t>
            </a:r>
            <a:r>
              <a:rPr lang="lt-LT" sz="1800" spc="0" dirty="0">
                <a:effectLst/>
                <a:ea typeface="Courier New" panose="02070309020205020404" pitchFamily="49" charset="0"/>
              </a:rPr>
              <a:t>valdyti</a:t>
            </a:r>
            <a:r>
              <a:rPr lang="lt-LT" sz="1800" spc="70" dirty="0">
                <a:effectLst/>
                <a:ea typeface="Courier New" panose="02070309020205020404" pitchFamily="49" charset="0"/>
              </a:rPr>
              <a:t> </a:t>
            </a:r>
            <a:r>
              <a:rPr lang="lt-LT" sz="1800" spc="0" dirty="0">
                <a:effectLst/>
                <a:ea typeface="Courier New" panose="02070309020205020404" pitchFamily="49" charset="0"/>
              </a:rPr>
              <a:t>ir</a:t>
            </a:r>
            <a:r>
              <a:rPr lang="lt-LT" sz="1800" spc="80" dirty="0">
                <a:effectLst/>
                <a:ea typeface="Courier New" panose="02070309020205020404" pitchFamily="49" charset="0"/>
              </a:rPr>
              <a:t> </a:t>
            </a:r>
            <a:r>
              <a:rPr lang="lt-LT" sz="1800" spc="0" dirty="0">
                <a:effectLst/>
                <a:ea typeface="Courier New" panose="02070309020205020404" pitchFamily="49" charset="0"/>
              </a:rPr>
              <a:t>sumažinti</a:t>
            </a:r>
            <a:r>
              <a:rPr lang="lt-LT" sz="1800" spc="70" dirty="0">
                <a:effectLst/>
                <a:ea typeface="Courier New" panose="02070309020205020404" pitchFamily="49" charset="0"/>
              </a:rPr>
              <a:t> </a:t>
            </a:r>
            <a:r>
              <a:rPr lang="lt-LT" sz="1800" spc="0" dirty="0">
                <a:effectLst/>
                <a:ea typeface="Courier New" panose="02070309020205020404" pitchFamily="49" charset="0"/>
              </a:rPr>
              <a:t>rizikas,</a:t>
            </a:r>
            <a:r>
              <a:rPr lang="lt-LT" sz="1800" spc="75" dirty="0">
                <a:effectLst/>
                <a:ea typeface="Courier New" panose="02070309020205020404" pitchFamily="49" charset="0"/>
              </a:rPr>
              <a:t> </a:t>
            </a:r>
            <a:r>
              <a:rPr lang="lt-LT" sz="1800" spc="0" dirty="0">
                <a:effectLst/>
                <a:ea typeface="Courier New" panose="02070309020205020404" pitchFamily="49" charset="0"/>
              </a:rPr>
              <a:t>susijusias</a:t>
            </a:r>
            <a:r>
              <a:rPr lang="lt-LT" sz="1800" spc="75" dirty="0">
                <a:effectLst/>
                <a:ea typeface="Courier New" panose="02070309020205020404" pitchFamily="49" charset="0"/>
              </a:rPr>
              <a:t> </a:t>
            </a:r>
            <a:r>
              <a:rPr lang="lt-LT" sz="1800" spc="0" dirty="0">
                <a:effectLst/>
                <a:ea typeface="Courier New" panose="02070309020205020404" pitchFamily="49" charset="0"/>
              </a:rPr>
              <a:t>su</a:t>
            </a:r>
            <a:r>
              <a:rPr lang="lt-LT" sz="1800" spc="75" dirty="0">
                <a:effectLst/>
                <a:ea typeface="Courier New" panose="02070309020205020404" pitchFamily="49" charset="0"/>
              </a:rPr>
              <a:t> </a:t>
            </a:r>
            <a:r>
              <a:rPr lang="lt-LT" sz="1800" spc="0" dirty="0">
                <a:effectLst/>
                <a:ea typeface="Courier New" panose="02070309020205020404" pitchFamily="49" charset="0"/>
              </a:rPr>
              <a:t>skaitmeninės aplinkos</a:t>
            </a:r>
            <a:r>
              <a:rPr lang="lt-LT" sz="1800" spc="75" dirty="0">
                <a:effectLst/>
                <a:ea typeface="Courier New" panose="02070309020205020404" pitchFamily="49" charset="0"/>
              </a:rPr>
              <a:t> </a:t>
            </a:r>
            <a:r>
              <a:rPr lang="lt-LT" sz="1800" spc="0" dirty="0">
                <a:effectLst/>
                <a:ea typeface="Courier New" panose="02070309020205020404" pitchFamily="49" charset="0"/>
              </a:rPr>
              <a:t>ir dirbtinio intelekto</a:t>
            </a:r>
            <a:r>
              <a:rPr lang="lt-LT" sz="1800" spc="-30" dirty="0">
                <a:effectLst/>
                <a:ea typeface="Courier New" panose="02070309020205020404" pitchFamily="49" charset="0"/>
              </a:rPr>
              <a:t> </a:t>
            </a:r>
            <a:r>
              <a:rPr lang="lt-LT" sz="1800" spc="0" dirty="0">
                <a:effectLst/>
                <a:ea typeface="Courier New" panose="02070309020205020404" pitchFamily="49" charset="0"/>
              </a:rPr>
              <a:t>diegimu.</a:t>
            </a:r>
          </a:p>
          <a:p>
            <a:pPr marL="457200" marR="106045" lvl="1" indent="0">
              <a:lnSpc>
                <a:spcPct val="97000"/>
              </a:lnSpc>
              <a:spcBef>
                <a:spcPts val="625"/>
              </a:spcBef>
              <a:spcAft>
                <a:spcPts val="0"/>
              </a:spcAft>
              <a:buSzPts val="1200"/>
              <a:buNone/>
              <a:tabLst>
                <a:tab pos="1055370" algn="l"/>
              </a:tabLst>
            </a:pPr>
            <a:endParaRPr lang="lt-LT" sz="17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748966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TotalTime>
  <Words>660</Words>
  <Application>Microsoft Office PowerPoint</Application>
  <PresentationFormat>Widescreen</PresentationFormat>
  <Paragraphs>43</Paragraphs>
  <Slides>7</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Aptos</vt:lpstr>
      <vt:lpstr>Aptos Display</vt:lpstr>
      <vt:lpstr>Arial</vt:lpstr>
      <vt:lpstr>Calibri</vt:lpstr>
      <vt:lpstr>Courier New</vt:lpstr>
      <vt:lpstr>Symbol</vt:lpstr>
      <vt:lpstr>Times New Roman</vt:lpstr>
      <vt:lpstr>1_Office Theme</vt:lpstr>
      <vt:lpstr>SKAITMENINĖS KOMPETENCIJOS PAŽENGUSYSIS LYGMUO  EFEKTYVI SKAITMENINĖ TRANSFORMACIJA ORGANIZACIJOJE</vt:lpstr>
      <vt:lpstr>PowerPoint Presentation</vt:lpstr>
      <vt:lpstr>Programos moduliai</vt:lpstr>
      <vt:lpstr>I programos modulio turinys. Pažangios skaitmeninės strategijos ir inovacijos</vt:lpstr>
      <vt:lpstr>II programos modulio turinys. Skaitmeninė kultūra </vt:lpstr>
      <vt:lpstr>III programos modulio turinys. Vadovavimas skaitmeninės strategijos planavimui ir įgyvendinimui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Mingailis Bajorinas</dc:creator>
  <cp:lastModifiedBy>Mingailis Bajorinas</cp:lastModifiedBy>
  <cp:revision>5</cp:revision>
  <dcterms:created xsi:type="dcterms:W3CDTF">2024-08-26T12:27:21Z</dcterms:created>
  <dcterms:modified xsi:type="dcterms:W3CDTF">2024-08-27T08:32:05Z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2024-08-26T12:36:30Z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0e446f33-764d-4a0b-a530-5e84effabff2</vt:lpwstr>
  </property>
  <property fmtid="{D5CDD505-2E9C-101B-9397-08002B2CF9AE}" pid="8" name="MSIP_Label_fc169b65-f46a-4265-b5a1-5f9adb1dee0c_ContentBits">
    <vt:lpwstr>0</vt:lpwstr>
  </property>
</Properties>
</file>