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8" r:id="rId3"/>
    <p:sldId id="276" r:id="rId4"/>
    <p:sldId id="273" r:id="rId5"/>
    <p:sldId id="274" r:id="rId6"/>
    <p:sldId id="275" r:id="rId7"/>
    <p:sldId id="271" r:id="rId8"/>
  </p:sldIdLst>
  <p:sldSz cx="12192000" cy="6858000"/>
  <p:notesSz cx="6797675" cy="9926638"/>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varScale="1">
      <p:scale>
        <a:sx n="100" d="100"/>
        <a:sy n="100" d="100"/>
      </p:scale>
      <p:origin x="0" y="-10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1018461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12371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235261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3735241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504360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26302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5048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71237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677226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45874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33459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069924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414272" y="1655064"/>
            <a:ext cx="9144000" cy="3204015"/>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ANALITINĖS KOMPETENCIJOS STRATEGINIŲ KOMPETENCIJŲ UGDYMAS (SKUP)</a:t>
            </a: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r>
              <a:rPr lang="fi-FI" sz="3600" b="1" kern="100" dirty="0">
                <a:effectLst/>
                <a:latin typeface="Aptos" panose="020B0004020202020204" pitchFamily="34" charset="0"/>
                <a:ea typeface="Aptos" panose="020B0004020202020204" pitchFamily="34" charset="0"/>
                <a:cs typeface="Times New Roman" panose="02020603050405020304" pitchFamily="18" charset="0"/>
              </a:rPr>
              <a:t>DUOMENŲ ANALITIKA: TEORIJA IR TAIKYMAI</a:t>
            </a:r>
            <a:endParaRPr lang="lt-LT" sz="48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5082031"/>
            <a:ext cx="9144000" cy="1581181"/>
          </a:xfrm>
        </p:spPr>
        <p:txBody>
          <a:bodyPr>
            <a:normAutofit/>
          </a:bodyPr>
          <a:lstStyle/>
          <a:p>
            <a:pPr marL="140970" marR="104775">
              <a:spcBef>
                <a:spcPts val="5"/>
              </a:spcBef>
              <a:spcAft>
                <a:spcPts val="0"/>
              </a:spcAft>
            </a:pPr>
            <a:r>
              <a:rPr lang="lt-LT" sz="1800" b="1" dirty="0">
                <a:effectLst/>
                <a:latin typeface="Calibri" panose="020F0502020204030204" pitchFamily="34" charset="0"/>
                <a:ea typeface="Calibri" panose="020F0502020204030204" pitchFamily="34" charset="0"/>
              </a:rPr>
              <a:t>SKUP lygmuo</a:t>
            </a:r>
            <a:r>
              <a:rPr lang="lt-LT" sz="1800" dirty="0">
                <a:effectLst/>
                <a:latin typeface="Calibri" panose="020F0502020204030204" pitchFamily="34" charset="0"/>
                <a:ea typeface="Calibri" panose="020F0502020204030204" pitchFamily="34" charset="0"/>
              </a:rPr>
              <a:t>: sąveikos tarp individų, bendrovių, valstybės institucijų ir visuomenės analizė ir interpretacija, žinios apie ES; pagrindinių makroekonominių</a:t>
            </a:r>
            <a:r>
              <a:rPr lang="lt-LT" sz="1800" spc="165"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rodiklių</a:t>
            </a:r>
            <a:r>
              <a:rPr lang="lt-LT" sz="1800" spc="165"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skaitymas</a:t>
            </a:r>
            <a:r>
              <a:rPr lang="lt-LT" sz="1800" spc="165"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ir</a:t>
            </a:r>
            <a:r>
              <a:rPr lang="lt-LT" sz="1800" spc="160"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gebėjimas</a:t>
            </a:r>
            <a:r>
              <a:rPr lang="lt-LT" sz="1800" spc="165"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juos</a:t>
            </a:r>
            <a:r>
              <a:rPr lang="lt-LT" sz="1800" spc="170"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pritaikyti</a:t>
            </a:r>
            <a:r>
              <a:rPr lang="lt-LT" sz="1800" spc="160"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savo</a:t>
            </a:r>
            <a:r>
              <a:rPr lang="lt-LT" sz="1800" spc="160"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organizacijos</a:t>
            </a:r>
            <a:r>
              <a:rPr lang="lt-LT" sz="1800" spc="170" dirty="0">
                <a:effectLst/>
                <a:latin typeface="Calibri" panose="020F0502020204030204" pitchFamily="34" charset="0"/>
                <a:ea typeface="Calibri" panose="020F0502020204030204" pitchFamily="34" charset="0"/>
              </a:rPr>
              <a:t> </a:t>
            </a:r>
            <a:r>
              <a:rPr lang="lt-LT" sz="1800" dirty="0">
                <a:effectLst/>
                <a:latin typeface="Calibri" panose="020F0502020204030204" pitchFamily="34" charset="0"/>
                <a:ea typeface="Calibri" panose="020F0502020204030204" pitchFamily="34" charset="0"/>
              </a:rPr>
              <a:t>veiklai; konteksto supratimas — skirtingų institucijų ir šalies rodiklių duomenų apdorojimas ir </a:t>
            </a:r>
            <a:r>
              <a:rPr lang="lt-LT" sz="1800" spc="-10" dirty="0">
                <a:effectLst/>
                <a:latin typeface="Calibri" panose="020F0502020204030204" pitchFamily="34" charset="0"/>
                <a:ea typeface="Calibri" panose="020F0502020204030204" pitchFamily="34" charset="0"/>
              </a:rPr>
              <a:t>sistematizavimas; duomenų</a:t>
            </a:r>
            <a:r>
              <a:rPr lang="lt-LT" sz="1800" spc="-55" dirty="0">
                <a:effectLst/>
                <a:latin typeface="Calibri" panose="020F0502020204030204" pitchFamily="34" charset="0"/>
                <a:ea typeface="Calibri" panose="020F0502020204030204" pitchFamily="34" charset="0"/>
              </a:rPr>
              <a:t> </a:t>
            </a:r>
            <a:r>
              <a:rPr lang="lt-LT" sz="1800" spc="-10" dirty="0">
                <a:effectLst/>
                <a:latin typeface="Calibri" panose="020F0502020204030204" pitchFamily="34" charset="0"/>
                <a:ea typeface="Calibri" panose="020F0502020204030204" pitchFamily="34" charset="0"/>
              </a:rPr>
              <a:t>vizualizavimas</a:t>
            </a:r>
            <a:r>
              <a:rPr lang="lt-LT" sz="1800" spc="-50" dirty="0">
                <a:effectLst/>
                <a:latin typeface="Calibri" panose="020F0502020204030204" pitchFamily="34" charset="0"/>
                <a:ea typeface="Calibri" panose="020F0502020204030204" pitchFamily="34" charset="0"/>
              </a:rPr>
              <a:t> </a:t>
            </a:r>
            <a:r>
              <a:rPr lang="lt-LT" sz="1800" spc="-10" dirty="0">
                <a:effectLst/>
                <a:latin typeface="Calibri" panose="020F0502020204030204" pitchFamily="34" charset="0"/>
                <a:ea typeface="Calibri" panose="020F0502020204030204" pitchFamily="34" charset="0"/>
              </a:rPr>
              <a:t>ir</a:t>
            </a:r>
            <a:r>
              <a:rPr lang="lt-LT" sz="1800" spc="-60" dirty="0">
                <a:effectLst/>
                <a:latin typeface="Calibri" panose="020F0502020204030204" pitchFamily="34" charset="0"/>
                <a:ea typeface="Calibri" panose="020F0502020204030204" pitchFamily="34" charset="0"/>
              </a:rPr>
              <a:t> </a:t>
            </a:r>
            <a:r>
              <a:rPr lang="lt-LT" sz="1800" spc="-10" dirty="0">
                <a:effectLst/>
                <a:latin typeface="Calibri" panose="020F0502020204030204" pitchFamily="34" charset="0"/>
                <a:ea typeface="Calibri" panose="020F0502020204030204" pitchFamily="34" charset="0"/>
              </a:rPr>
              <a:t>duomenų</a:t>
            </a:r>
            <a:r>
              <a:rPr lang="lt-LT" sz="1800" spc="-55" dirty="0">
                <a:effectLst/>
                <a:latin typeface="Calibri" panose="020F0502020204030204" pitchFamily="34" charset="0"/>
                <a:ea typeface="Calibri" panose="020F0502020204030204" pitchFamily="34" charset="0"/>
              </a:rPr>
              <a:t> </a:t>
            </a:r>
            <a:r>
              <a:rPr lang="lt-LT" sz="1800" spc="-10" dirty="0">
                <a:effectLst/>
                <a:latin typeface="Calibri" panose="020F0502020204030204" pitchFamily="34" charset="0"/>
                <a:ea typeface="Calibri" panose="020F0502020204030204" pitchFamily="34" charset="0"/>
              </a:rPr>
              <a:t>komunikavimas.</a:t>
            </a:r>
            <a:endParaRPr lang="lt-LT"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01317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rmAutofit lnSpcReduction="10000"/>
          </a:bodyPr>
          <a:lstStyle/>
          <a:p>
            <a:pPr marL="0" marR="0" lvl="0" indent="0" algn="just" defTabSz="914400" rtl="0" eaLnBrk="1" fontAlgn="auto" latinLnBrk="0" hangingPunct="1">
              <a:lnSpc>
                <a:spcPct val="90000"/>
              </a:lnSpc>
              <a:spcBef>
                <a:spcPts val="1000"/>
              </a:spcBef>
              <a:spcAft>
                <a:spcPts val="0"/>
              </a:spcAft>
              <a:buClrTx/>
              <a:buSzTx/>
              <a:buNone/>
              <a:tabLst/>
              <a:defRPr/>
            </a:pPr>
            <a:r>
              <a:rPr lang="lt-LT" sz="1800" b="1" dirty="0">
                <a:effectLst/>
                <a:ea typeface="Calibri" panose="020F0502020204030204" pitchFamily="34" charset="0"/>
              </a:rPr>
              <a:t>Programos</a:t>
            </a:r>
            <a:r>
              <a:rPr lang="lt-LT" sz="1800" b="1" spc="400" dirty="0">
                <a:effectLst/>
                <a:ea typeface="Calibri" panose="020F0502020204030204" pitchFamily="34" charset="0"/>
              </a:rPr>
              <a:t> </a:t>
            </a:r>
            <a:r>
              <a:rPr lang="lt-LT" sz="1800" b="1" dirty="0">
                <a:effectLst/>
                <a:ea typeface="Calibri" panose="020F0502020204030204" pitchFamily="34" charset="0"/>
              </a:rPr>
              <a:t>tikslas</a:t>
            </a:r>
            <a:r>
              <a:rPr lang="lt-LT" sz="1800" b="1" spc="400" dirty="0">
                <a:effectLst/>
                <a:ea typeface="Calibri" panose="020F0502020204030204" pitchFamily="34" charset="0"/>
              </a:rPr>
              <a:t> </a:t>
            </a:r>
            <a:r>
              <a:rPr lang="lt-LT" sz="1800" b="1" dirty="0">
                <a:effectLst/>
                <a:ea typeface="Calibri" panose="020F0502020204030204" pitchFamily="34" charset="0"/>
              </a:rPr>
              <a:t>-</a:t>
            </a:r>
            <a:r>
              <a:rPr lang="lt-LT" sz="1800" b="1" spc="400" dirty="0">
                <a:effectLst/>
                <a:ea typeface="Calibri" panose="020F0502020204030204" pitchFamily="34" charset="0"/>
              </a:rPr>
              <a:t> </a:t>
            </a:r>
            <a:r>
              <a:rPr lang="lt-LT" sz="1800" dirty="0">
                <a:ea typeface="Symbol" panose="05050102010706020507" pitchFamily="18" charset="2"/>
                <a:cs typeface="Symbol" panose="05050102010706020507" pitchFamily="18" charset="2"/>
              </a:rPr>
              <a:t>lavinti gebėjimus efektyviai analizuoti ir interpretuoti duomenis, siekiant išvengti su duomenų skaitymu susijusių klaidų (rodiklio skaičiavimo pasikeitimai, trūkstamų duomenų interpretacija ir pan.),  ir priimti informuotus sprendimus tarptautinės aplinkos kontekste. Moduliai orientuoti į pažangių analitinių įrankių ir metodų taikymą, padedantį valdyti informaciją, prognozuoti tarptautinius pokyčius ir užtikrinti šalies interesų apsaugą bei ilgalaikį saugumą ir stabilumą</a:t>
            </a:r>
            <a:r>
              <a:rPr kumimoji="0" lang="lt-LT" sz="1800" b="0" i="0" u="none" strike="noStrike" kern="1200" cap="none" spc="0" normalizeH="0" baseline="0" noProof="0" dirty="0">
                <a:ln>
                  <a:noFill/>
                </a:ln>
                <a:solidFill>
                  <a:prstClr val="black"/>
                </a:solidFill>
                <a:effectLst/>
                <a:uLnTx/>
                <a:uFillTx/>
                <a:ea typeface="Calibri" panose="020F0502020204030204" pitchFamily="34" charset="0"/>
                <a:cs typeface="+mn-cs"/>
              </a:rPr>
              <a:t>.</a:t>
            </a:r>
          </a:p>
          <a:p>
            <a:pPr marL="0" indent="0">
              <a:buNone/>
            </a:pPr>
            <a:r>
              <a:rPr lang="lt-LT" sz="1800" b="1" spc="-20" dirty="0">
                <a:effectLst/>
                <a:ea typeface="Calibri" panose="020F0502020204030204" pitchFamily="34" charset="0"/>
              </a:rPr>
              <a:t>Programos</a:t>
            </a:r>
            <a:r>
              <a:rPr lang="lt-LT" sz="1800" b="1" spc="15" dirty="0">
                <a:effectLst/>
                <a:ea typeface="Calibri" panose="020F0502020204030204" pitchFamily="34" charset="0"/>
              </a:rPr>
              <a:t> </a:t>
            </a:r>
            <a:r>
              <a:rPr lang="lt-LT" sz="1800" b="1" spc="-10" dirty="0">
                <a:effectLst/>
                <a:ea typeface="Calibri" panose="020F0502020204030204" pitchFamily="34" charset="0"/>
              </a:rPr>
              <a:t>uždaviniai:</a:t>
            </a:r>
            <a:endParaRPr lang="lt-LT" sz="1800" b="1" dirty="0">
              <a:ea typeface="Calibri" panose="020F0502020204030204" pitchFamily="34" charset="0"/>
            </a:endParaRPr>
          </a:p>
          <a:p>
            <a:pPr lvl="1"/>
            <a:r>
              <a:rPr lang="lt-LT" sz="1800" dirty="0">
                <a:ea typeface="Symbol" panose="05050102010706020507" pitchFamily="18" charset="2"/>
                <a:cs typeface="Symbol" panose="05050102010706020507" pitchFamily="18" charset="2"/>
              </a:rPr>
              <a:t>lavinti gebėjimą kritiškai vertinti ir interpretuoti įvairius duomenis bei informaciją, </a:t>
            </a:r>
          </a:p>
          <a:p>
            <a:pPr lvl="1"/>
            <a:r>
              <a:rPr lang="lt-LT" sz="1800" dirty="0">
                <a:ea typeface="Symbol" panose="05050102010706020507" pitchFamily="18" charset="2"/>
                <a:cs typeface="Symbol" panose="05050102010706020507" pitchFamily="18" charset="2"/>
              </a:rPr>
              <a:t>stiprinti supratimą apie sąveikas tarp individų, organizacijų, valstybės institucijų ir visuomenės, ypač ES kontekste, </a:t>
            </a:r>
          </a:p>
          <a:p>
            <a:pPr lvl="1"/>
            <a:r>
              <a:rPr lang="lt-LT" sz="1800" dirty="0">
                <a:ea typeface="Symbol" panose="05050102010706020507" pitchFamily="18" charset="2"/>
                <a:cs typeface="Symbol" panose="05050102010706020507" pitchFamily="18" charset="2"/>
              </a:rPr>
              <a:t>mokyti pagrindinių duomenų valdymo principų, įskaitant bazinį duomenų raštingumą ir makroekonominių rodiklių skaitymą bei taikymą, </a:t>
            </a:r>
          </a:p>
          <a:p>
            <a:pPr lvl="1"/>
            <a:r>
              <a:rPr lang="lt-LT" sz="1800" dirty="0">
                <a:ea typeface="Symbol" panose="05050102010706020507" pitchFamily="18" charset="2"/>
                <a:cs typeface="Symbol" panose="05050102010706020507" pitchFamily="18" charset="2"/>
              </a:rPr>
              <a:t>ugdyti gebėjimą taikyti pažangius analitinius įrankius ir dirbtinį intelektą tarptautinių pokyčių prognozavimui ir strateginių sprendimų priėmimui.</a:t>
            </a:r>
          </a:p>
          <a:p>
            <a:pPr marL="0" indent="0" algn="just">
              <a:lnSpc>
                <a:spcPct val="107000"/>
              </a:lnSpc>
              <a:spcBef>
                <a:spcPts val="0"/>
              </a:spcBef>
              <a:buNone/>
            </a:pPr>
            <a:r>
              <a:rPr lang="lt-LT" sz="18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ea typeface="Times New Roman" panose="02020603050405020304" pitchFamily="18" charset="0"/>
                <a:cs typeface="Times New Roman" panose="02020603050405020304" pitchFamily="18" charset="0"/>
              </a:rPr>
              <a:t>– </a:t>
            </a:r>
            <a:r>
              <a:rPr lang="lt-LT" sz="1800" kern="100" dirty="0">
                <a:solidFill>
                  <a:srgbClr val="000000"/>
                </a:solidFill>
                <a:cs typeface="Times New Roman" panose="02020603050405020304" pitchFamily="18" charset="0"/>
              </a:rPr>
              <a:t>nuo </a:t>
            </a:r>
            <a:r>
              <a:rPr lang="en-US" sz="1800" kern="100" dirty="0">
                <a:solidFill>
                  <a:srgbClr val="000000"/>
                </a:solidFill>
                <a:cs typeface="Times New Roman" panose="02020603050405020304" pitchFamily="18" charset="0"/>
              </a:rPr>
              <a:t>2 iki 8</a:t>
            </a:r>
            <a:r>
              <a:rPr lang="lt-LT" sz="1800" kern="100" dirty="0">
                <a:solidFill>
                  <a:srgbClr val="000000"/>
                </a:solidFill>
                <a:cs typeface="Times New Roman" panose="02020603050405020304" pitchFamily="18" charset="0"/>
              </a:rPr>
              <a:t> ak.val. e-mokymosi forma ir nuo </a:t>
            </a:r>
            <a:r>
              <a:rPr lang="en-US" sz="1800" kern="100" dirty="0">
                <a:solidFill>
                  <a:srgbClr val="000000"/>
                </a:solidFill>
                <a:cs typeface="Times New Roman" panose="02020603050405020304" pitchFamily="18" charset="0"/>
              </a:rPr>
              <a:t>4 iki </a:t>
            </a:r>
            <a:r>
              <a:rPr lang="lt-LT" sz="1800" kern="100" dirty="0">
                <a:solidFill>
                  <a:srgbClr val="000000"/>
                </a:solidFill>
                <a:cs typeface="Times New Roman" panose="02020603050405020304" pitchFamily="18" charset="0"/>
              </a:rPr>
              <a:t>16 ak.val. kontaktinio mokymosi.</a:t>
            </a:r>
            <a:endParaRPr lang="en-US" sz="1800" kern="100" dirty="0">
              <a:solidFill>
                <a:srgbClr val="000000"/>
              </a:solidFill>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cs typeface="Times New Roman" panose="02020603050405020304" pitchFamily="18" charset="0"/>
              </a:rPr>
              <a:t>Trukmė gali būti nustatyta pagal užsakovo poreikius ir galimybes. O</a:t>
            </a:r>
            <a:r>
              <a:rPr lang="en-US" sz="1800" kern="100" dirty="0" err="1">
                <a:solidFill>
                  <a:srgbClr val="000000"/>
                </a:solidFill>
                <a:cs typeface="Times New Roman" panose="02020603050405020304" pitchFamily="18" charset="0"/>
              </a:rPr>
              <a:t>rganizacija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yra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laisva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rinktis</a:t>
            </a:r>
            <a:r>
              <a:rPr lang="en-US" sz="1800" kern="100" dirty="0">
                <a:solidFill>
                  <a:srgbClr val="000000"/>
                </a:solidFill>
                <a:cs typeface="Times New Roman" panose="02020603050405020304" pitchFamily="18" charset="0"/>
              </a:rPr>
              <a:t> </a:t>
            </a:r>
            <a:r>
              <a:rPr lang="lt-LT" sz="1800" kern="100" dirty="0">
                <a:solidFill>
                  <a:srgbClr val="000000"/>
                </a:solidFill>
                <a:cs typeface="Times New Roman" panose="02020603050405020304" pitchFamily="18" charset="0"/>
              </a:rPr>
              <a:t>trukmę,</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atsižvelgiant</a:t>
            </a:r>
            <a:r>
              <a:rPr lang="en-US" sz="1800" kern="100" dirty="0">
                <a:solidFill>
                  <a:srgbClr val="000000"/>
                </a:solidFill>
                <a:cs typeface="Times New Roman" panose="02020603050405020304" pitchFamily="18" charset="0"/>
              </a:rPr>
              <a:t> į tai </a:t>
            </a:r>
            <a:r>
              <a:rPr lang="en-US" sz="1800" kern="100" dirty="0" err="1">
                <a:solidFill>
                  <a:srgbClr val="000000"/>
                </a:solidFill>
                <a:cs typeface="Times New Roman" panose="02020603050405020304" pitchFamily="18" charset="0"/>
              </a:rPr>
              <a:t>kaip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toliau</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planuos</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pirkti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dirbti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ar</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kitaip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veikti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šių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dokumentų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pagrindu</a:t>
            </a:r>
            <a:endParaRPr lang="lt-LT" sz="1800" kern="100"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D2C5B-F6B9-39E3-A2C1-2F70C1D83F0F}"/>
              </a:ext>
            </a:extLst>
          </p:cNvPr>
          <p:cNvSpPr>
            <a:spLocks noGrp="1"/>
          </p:cNvSpPr>
          <p:nvPr>
            <p:ph type="title"/>
          </p:nvPr>
        </p:nvSpPr>
        <p:spPr>
          <a:xfrm>
            <a:off x="629920" y="1238505"/>
            <a:ext cx="11094720" cy="1525960"/>
          </a:xfrm>
        </p:spPr>
        <p:txBody>
          <a:bodyPr>
            <a:normAutofit/>
          </a:bodyPr>
          <a:lstStyle/>
          <a:p>
            <a:r>
              <a:rPr lang="lt-LT" sz="3600" dirty="0"/>
              <a:t>Esminių sąvokų praplėtimas</a:t>
            </a:r>
          </a:p>
        </p:txBody>
      </p:sp>
      <p:sp>
        <p:nvSpPr>
          <p:cNvPr id="3" name="Content Placeholder 2">
            <a:extLst>
              <a:ext uri="{FF2B5EF4-FFF2-40B4-BE49-F238E27FC236}">
                <a16:creationId xmlns:a16="http://schemas.microsoft.com/office/drawing/2014/main" id="{67DC6C15-1E46-4736-CA41-86C0F774AD0D}"/>
              </a:ext>
            </a:extLst>
          </p:cNvPr>
          <p:cNvSpPr>
            <a:spLocks noGrp="1"/>
          </p:cNvSpPr>
          <p:nvPr>
            <p:ph idx="1"/>
          </p:nvPr>
        </p:nvSpPr>
        <p:spPr>
          <a:xfrm>
            <a:off x="629920" y="2349795"/>
            <a:ext cx="11094720" cy="4188165"/>
          </a:xfrm>
        </p:spPr>
        <p:txBody>
          <a:bodyPr>
            <a:noAutofit/>
          </a:bodyPr>
          <a:lstStyle/>
          <a:p>
            <a:pPr>
              <a:lnSpc>
                <a:spcPct val="100000"/>
              </a:lnSpc>
              <a:spcBef>
                <a:spcPts val="600"/>
              </a:spcBef>
              <a:spcAft>
                <a:spcPts val="600"/>
              </a:spcAft>
            </a:pPr>
            <a:r>
              <a:rPr lang="lt-LT" sz="1800" b="1" dirty="0"/>
              <a:t>Matematinis-analitinis mąstymas</a:t>
            </a:r>
            <a:r>
              <a:rPr lang="lt-LT" sz="1800" dirty="0"/>
              <a:t>: gebėjimas spręsti problemas logiškai ir sistematiškai, naudojant matematinį pagrindimą, sutelkiant dėmesį į dėsningumų ir ryšių nustatymą, siekiant daryti išvadas arba spręsti problemas.</a:t>
            </a:r>
          </a:p>
          <a:p>
            <a:pPr>
              <a:lnSpc>
                <a:spcPct val="100000"/>
              </a:lnSpc>
              <a:spcBef>
                <a:spcPts val="600"/>
              </a:spcBef>
              <a:spcAft>
                <a:spcPts val="600"/>
              </a:spcAft>
            </a:pPr>
            <a:r>
              <a:rPr lang="lt-LT" sz="1800" b="1" dirty="0"/>
              <a:t>Duomenų analitika: procesas</a:t>
            </a:r>
            <a:r>
              <a:rPr lang="lt-LT" sz="1800" dirty="0"/>
              <a:t>, kurio metu duomenys yra analizuojami, valomi, transformuojami ir modeliuojami, siekiant atrasti naudingą informaciją, daryti išvadas ir paremti sprendimų priėmimą.</a:t>
            </a:r>
          </a:p>
          <a:p>
            <a:pPr>
              <a:lnSpc>
                <a:spcPct val="100000"/>
              </a:lnSpc>
              <a:spcBef>
                <a:spcPts val="600"/>
              </a:spcBef>
              <a:spcAft>
                <a:spcPts val="600"/>
              </a:spcAft>
            </a:pPr>
            <a:r>
              <a:rPr lang="lt-LT" sz="1800" b="1" dirty="0"/>
              <a:t>Duomenų mokslas: statistiniai metodai</a:t>
            </a:r>
            <a:r>
              <a:rPr lang="lt-LT" sz="1800" dirty="0"/>
              <a:t>. Matematikos sritis, kuri skirtingai nei matematika susiduria su neapibrėžtumu, kadangi modeliuojami rezultatai iš riboto kiekio ar kitaip ydingų duomenų. Formaliau, ši mokslo sritis fokusuojasi į duomenų rinkimą, analizę, interpretavimą, pateikimą ir organizavimą. Ji suteikia įrankius, leidžiančius daryti išvadas ar prognozes, remiantis duomenų pavyzdžiais.</a:t>
            </a:r>
          </a:p>
          <a:p>
            <a:pPr>
              <a:lnSpc>
                <a:spcPct val="100000"/>
              </a:lnSpc>
              <a:spcBef>
                <a:spcPts val="600"/>
              </a:spcBef>
              <a:spcAft>
                <a:spcPts val="600"/>
              </a:spcAft>
            </a:pPr>
            <a:r>
              <a:rPr lang="lt-LT" sz="1800" b="1" dirty="0"/>
              <a:t>Duomenų mokslas: dirbtinis intelektas ir mašininis mokymąsis</a:t>
            </a:r>
            <a:r>
              <a:rPr lang="lt-LT" sz="1800" dirty="0"/>
              <a:t>.</a:t>
            </a:r>
            <a:br>
              <a:rPr lang="lt-LT" sz="1800" dirty="0"/>
            </a:br>
            <a:r>
              <a:rPr lang="lt-LT" sz="1800" dirty="0"/>
              <a:t>* </a:t>
            </a:r>
            <a:r>
              <a:rPr lang="lt-LT" sz="1800" u="sng" dirty="0"/>
              <a:t>Dirbtinis intelektas: </a:t>
            </a:r>
            <a:r>
              <a:rPr lang="lt-LT" sz="1800" dirty="0"/>
              <a:t>kompiuterių mokslo sritis, kuri siekia kurti sistemas, galinčias atlikti užduotis, kurios paprastai reikalauja žmogaus intelekto, tokias kaip mąstymas, mokymasis ir sprendimų priėmimas.  </a:t>
            </a:r>
            <a:br>
              <a:rPr lang="lt-LT" sz="1800" dirty="0"/>
            </a:br>
            <a:r>
              <a:rPr lang="lt-LT" sz="1800" dirty="0"/>
              <a:t>* </a:t>
            </a:r>
            <a:r>
              <a:rPr lang="lt-LT" sz="1800" u="sng" dirty="0"/>
              <a:t>Mašininis mokymasis: </a:t>
            </a:r>
            <a:r>
              <a:rPr lang="lt-LT" sz="1800" dirty="0"/>
              <a:t>DI sritis, kurioje kuriami algoritmai ir statistiniai modeliai, leidžiantys kompiuteriams mokytis iš duomenų ir gerinti savo užduočių atlikimą laikui bėgant.</a:t>
            </a:r>
          </a:p>
        </p:txBody>
      </p:sp>
    </p:spTree>
    <p:extLst>
      <p:ext uri="{BB962C8B-B14F-4D97-AF65-F5344CB8AC3E}">
        <p14:creationId xmlns:p14="http://schemas.microsoft.com/office/powerpoint/2010/main" val="1003951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22552"/>
            <a:ext cx="11094720" cy="1065783"/>
          </a:xfrm>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88336"/>
            <a:ext cx="11094720" cy="3801141"/>
          </a:xfrm>
        </p:spPr>
        <p:txBody>
          <a:bodyPr>
            <a:normAutofit/>
          </a:bodyPr>
          <a:lstStyle/>
          <a:p>
            <a:pPr lvl="0" algn="just">
              <a:lnSpc>
                <a:spcPct val="100000"/>
              </a:lnSpc>
              <a:spcBef>
                <a:spcPts val="600"/>
              </a:spcBef>
              <a:spcAft>
                <a:spcPts val="600"/>
              </a:spcAft>
            </a:pPr>
            <a:r>
              <a:rPr lang="lt-LT" sz="2000" b="1" dirty="0"/>
              <a:t>I modulis</a:t>
            </a:r>
            <a:r>
              <a:rPr lang="en-US" sz="2000" b="1" dirty="0"/>
              <a:t> (e-</a:t>
            </a:r>
            <a:r>
              <a:rPr lang="en-US" sz="2000" b="1" dirty="0" err="1"/>
              <a:t>mokymai</a:t>
            </a:r>
            <a:r>
              <a:rPr lang="en-US" sz="2000" b="1" dirty="0"/>
              <a:t>)</a:t>
            </a:r>
            <a:r>
              <a:rPr lang="lt-LT" sz="2000" b="1" dirty="0"/>
              <a:t>. Pažangios analitikos kompetencijos tarptautinėje aplinkoje.</a:t>
            </a:r>
            <a:r>
              <a:rPr lang="en-US" sz="2000" b="1" dirty="0"/>
              <a:t> </a:t>
            </a:r>
            <a:r>
              <a:rPr lang="lt-LT" sz="2000" dirty="0"/>
              <a:t>Efektyvus duomenų analizavimas ir duomenų tarptautinėje aplinkoje interpretavimas. Kritinio mąstymo svarba sąveikų tarp individų, organizacijų, valstybės institucijų ir visuomenės, ypač ES kontekste, supratime. Pagrindiniai duomenų valdymo principai, įskaitant bazinį duomenų raštingumą ir makroekonominių rodiklių taikymą. </a:t>
            </a:r>
            <a:endParaRPr lang="en-US" sz="2000" dirty="0"/>
          </a:p>
          <a:p>
            <a:pPr lvl="0" algn="just">
              <a:lnSpc>
                <a:spcPct val="100000"/>
              </a:lnSpc>
              <a:spcBef>
                <a:spcPts val="600"/>
              </a:spcBef>
              <a:spcAft>
                <a:spcPts val="600"/>
              </a:spcAft>
            </a:pPr>
            <a:r>
              <a:rPr lang="lt-LT" sz="2000" b="1" dirty="0"/>
              <a:t>II modulis</a:t>
            </a:r>
            <a:r>
              <a:rPr lang="en-US" sz="2000" b="1" dirty="0"/>
              <a:t> (e-</a:t>
            </a:r>
            <a:r>
              <a:rPr lang="en-US" sz="2000" b="1" dirty="0" err="1"/>
              <a:t>mokymai</a:t>
            </a:r>
            <a:r>
              <a:rPr lang="en-US" sz="2000" b="1" dirty="0"/>
              <a:t>)</a:t>
            </a:r>
            <a:r>
              <a:rPr lang="lt-LT" sz="2000" b="1" dirty="0"/>
              <a:t>. Duomenų mokslo principai ir taikymas tarptautinėse aplinkoje. </a:t>
            </a:r>
            <a:r>
              <a:rPr lang="lt-LT" sz="2000" dirty="0"/>
              <a:t>Supratimas esminių duomenų mokslo ir vizualizacijos principų ir jų pritaikymas tarptautinėse institucijose ir viešajame sektoriuje. Duomenų komunikacijos pagrindai</a:t>
            </a:r>
            <a:r>
              <a:rPr lang="en-US" sz="2000" dirty="0"/>
              <a:t>.</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411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41424"/>
            <a:ext cx="11094720" cy="1193161"/>
          </a:xfrm>
        </p:spPr>
        <p:txBody>
          <a:bodyPr>
            <a:noAutofit/>
          </a:bodyPr>
          <a:lstStyle/>
          <a:p>
            <a:r>
              <a:rPr lang="lt-LT" sz="2800" b="1" dirty="0"/>
              <a:t>I programos modulio turinys. Pažangios analitikos kompetencijos tarptautinėje aplinkoje</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43562"/>
            <a:ext cx="11094720" cy="3645916"/>
          </a:xfrm>
        </p:spPr>
        <p:txBody>
          <a:bodyPr>
            <a:normAutofit fontScale="85000" lnSpcReduction="20000"/>
          </a:bodyPr>
          <a:lstStyle/>
          <a:p>
            <a:pPr lvl="0" algn="just">
              <a:lnSpc>
                <a:spcPct val="100000"/>
              </a:lnSpc>
              <a:spcBef>
                <a:spcPts val="600"/>
              </a:spcBef>
              <a:spcAft>
                <a:spcPts val="600"/>
              </a:spcAft>
            </a:pPr>
            <a:r>
              <a:rPr lang="lt-LT" sz="2100" dirty="0"/>
              <a:t>Kritinio mąstymo svarba sąveikų tarp individų, organizacijų, valstybės institucijų ir visuomenės, ypač Europos Sąjungos kontekste, supratime. </a:t>
            </a:r>
          </a:p>
          <a:p>
            <a:pPr lvl="0" algn="just">
              <a:lnSpc>
                <a:spcPct val="100000"/>
              </a:lnSpc>
              <a:spcBef>
                <a:spcPts val="600"/>
              </a:spcBef>
              <a:spcAft>
                <a:spcPts val="600"/>
              </a:spcAft>
            </a:pPr>
            <a:r>
              <a:rPr lang="lt-LT" sz="2100" dirty="0"/>
              <a:t>Pagrindiniai duomenų valdymo principai, įskaitant bazinį duomenų raštingumą ir makroekonominių rodiklių taikymą. Duomenų skaitymo ir palyginimo principai, analizuojant skirtingų Europos Sąjungos šalių makroekonominius, socioekonominius ir lyginamosios politikos duomenis. Duomenų skaitymas iš duomenų bazių: efektyvumas (ištraukti reikiamus duomenis naudojant optimizuotas užklausas, kad sumažinti apdorojimo laiką), tikslumas (patikrinimas ištrauktų duomenų, kad įsitikinti, jog jie atitinka šaltinio vientisumą), nuoseklumas (išlaikymas vienodų duomenų formatų ir struktūrų, kad būtų lengviau atlikti analizę).</a:t>
            </a:r>
          </a:p>
          <a:p>
            <a:pPr lvl="0" algn="just">
              <a:lnSpc>
                <a:spcPct val="100000"/>
              </a:lnSpc>
              <a:spcBef>
                <a:spcPts val="600"/>
              </a:spcBef>
              <a:spcAft>
                <a:spcPts val="600"/>
              </a:spcAft>
            </a:pPr>
            <a:r>
              <a:rPr lang="lt-LT" sz="2100" dirty="0"/>
              <a:t>Makroekonominių duomenų iš skirtingų ES šalių palyginimas: reikšmingumas (pasirinkimas pagrindinių ekonominių rodiklių), aiškumas (naudojimas aiškios ir glaustos vizualizacijos, kad išryškinti tendencijas ir skirtumus tarp šalių), kontekstualumas (duomenų intepretavimas, atsižvelgiant į ekonominius, socialinius ir politinius veiksnius, kad būtų galima pateikti tikslius palyginimus). </a:t>
            </a:r>
            <a:endParaRPr lang="en-US" sz="2100" dirty="0"/>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29318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733296"/>
            <a:ext cx="11094720" cy="955040"/>
          </a:xfrm>
        </p:spPr>
        <p:txBody>
          <a:bodyPr>
            <a:noAutofit/>
          </a:bodyPr>
          <a:lstStyle/>
          <a:p>
            <a:r>
              <a:rPr lang="lt-LT" sz="2800" b="1" dirty="0"/>
              <a:t>II programos modulio turinys. Duomenų mokslo principai ir taikymas tarptautinėje aplinkoje</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88336"/>
            <a:ext cx="11094720" cy="3801141"/>
          </a:xfrm>
        </p:spPr>
        <p:txBody>
          <a:bodyPr>
            <a:normAutofit/>
          </a:bodyPr>
          <a:lstStyle/>
          <a:p>
            <a:pPr lvl="0" algn="just">
              <a:lnSpc>
                <a:spcPct val="100000"/>
              </a:lnSpc>
              <a:spcBef>
                <a:spcPts val="600"/>
              </a:spcBef>
              <a:spcAft>
                <a:spcPts val="600"/>
              </a:spcAft>
            </a:pPr>
            <a:r>
              <a:rPr lang="lt-LT" sz="1800" dirty="0"/>
              <a:t>Naujausios duomenų mokslo tendencijos viešajame sektoriuje. Gerųjų Europos Sąjungos šalių praktikų pavyzdžiai ir analizė. </a:t>
            </a:r>
          </a:p>
          <a:p>
            <a:pPr lvl="0" algn="just">
              <a:lnSpc>
                <a:spcPct val="100000"/>
              </a:lnSpc>
              <a:spcBef>
                <a:spcPts val="600"/>
              </a:spcBef>
              <a:spcAft>
                <a:spcPts val="600"/>
              </a:spcAft>
            </a:pPr>
            <a:r>
              <a:rPr lang="lt-LT" sz="1800" dirty="0"/>
              <a:t>Supratimas esminių duomenų mokslo ir vizualizacijos principų ir jų pritaikymas Europos Sąjungos ir tarptautinėse institucijose. Kas daro vizualizaciją gera? Geros vizualizacijos charakteristikos: grafinis meistriškumas, vizualinis vientisumas, maksimalus duomenų ir pateikiamos informacijos santykis, estetinė elegancija. Duomenų komunikacijos pagrindai: kontekstas, tikslas, turinys, klausytojai, laikas ir trukmė.</a:t>
            </a:r>
          </a:p>
          <a:p>
            <a:pPr lvl="0" algn="just">
              <a:lnSpc>
                <a:spcPct val="100000"/>
              </a:lnSpc>
              <a:spcBef>
                <a:spcPts val="600"/>
              </a:spcBef>
              <a:spcAft>
                <a:spcPts val="600"/>
              </a:spcAft>
            </a:pPr>
            <a:r>
              <a:rPr lang="lt-LT" sz="1800" dirty="0"/>
              <a:t>Duomenų etika ir jautrumas. Etikos principai: pagarba asmenims (</a:t>
            </a:r>
            <a:r>
              <a:rPr lang="lt-LT" sz="1800" b="0" i="0" u="none" strike="noStrike" baseline="0" dirty="0">
                <a:solidFill>
                  <a:srgbClr val="000000"/>
                </a:solidFill>
              </a:rPr>
              <a:t>atspindi pagrindinį etinį reikalavimą, kad su žmonėmis būtų elgiamasi taip, kad būtų gerbiamas jų, kaip žmonių, orumas ir savarankiškumas), pranašumas (susideda iš dviejų elementų: pirma, nedarykite žalos; antra, maksimaliai padidinkite galimą naudą ir sumažinkite galimą žalą), teisingumas (reiškia sąžiningą ir nešališką elgesį su žmonėmis). Etinis duomenų tvarkymas turi užtikrinti pagarbą teisėms į privatumą ir duomenų apsaugą, susijusių su privatumu duomenų apdorojimo įrankių ir paslaugų inžineriją ir projektavimą.</a:t>
            </a:r>
            <a:endParaRPr lang="lt-LT" sz="1800" dirty="0"/>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551204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73304" y="2190307"/>
            <a:ext cx="11094720" cy="4667693"/>
          </a:xfrm>
        </p:spPr>
        <p:txBody>
          <a:bodyPr>
            <a:noAutofit/>
          </a:bodyPr>
          <a:lstStyle/>
          <a:p>
            <a:pPr marL="0" indent="0" algn="just">
              <a:lnSpc>
                <a:spcPct val="107000"/>
              </a:lnSpc>
              <a:spcBef>
                <a:spcPts val="0"/>
              </a:spcBef>
              <a:buNone/>
            </a:pPr>
            <a:r>
              <a:rPr lang="lt-LT" sz="1800" kern="0" dirty="0">
                <a:solidFill>
                  <a:srgbClr val="000000"/>
                </a:solidFill>
                <a:effectLst/>
                <a:ea typeface="Aptos" panose="020B0004020202020204" pitchFamily="34" charset="0"/>
                <a:cs typeface="Times New Roman" panose="02020603050405020304" pitchFamily="18" charset="0"/>
              </a:rPr>
              <a:t> </a:t>
            </a:r>
            <a:r>
              <a:rPr lang="lt-LT" sz="1800" b="1" dirty="0"/>
              <a:t>Įgyjamos ir plėtojamos kompetencijos:</a:t>
            </a:r>
            <a:endParaRPr lang="en-US" sz="1800" b="1" dirty="0"/>
          </a:p>
          <a:p>
            <a:pPr marL="0" indent="0" algn="just">
              <a:lnSpc>
                <a:spcPct val="107000"/>
              </a:lnSpc>
              <a:spcBef>
                <a:spcPts val="0"/>
              </a:spcBef>
              <a:buNone/>
            </a:pPr>
            <a:endParaRPr lang="lt-LT" sz="1800" b="1" dirty="0"/>
          </a:p>
          <a:p>
            <a:pPr algn="just">
              <a:lnSpc>
                <a:spcPct val="100000"/>
              </a:lnSpc>
              <a:spcBef>
                <a:spcPts val="600"/>
              </a:spcBef>
            </a:pPr>
            <a:r>
              <a:rPr lang="lt-LT" sz="1800" kern="100" dirty="0">
                <a:ea typeface="Aptos" panose="020B0004020202020204" pitchFamily="34" charset="0"/>
                <a:cs typeface="Times New Roman" panose="02020603050405020304" pitchFamily="18" charset="0"/>
              </a:rPr>
              <a:t>U</a:t>
            </a:r>
            <a:r>
              <a:rPr lang="lt-LT" sz="1800" kern="100" dirty="0">
                <a:effectLst/>
                <a:ea typeface="Aptos" panose="020B0004020202020204" pitchFamily="34" charset="0"/>
                <a:cs typeface="Times New Roman" panose="02020603050405020304" pitchFamily="18" charset="0"/>
              </a:rPr>
              <a:t>gdomas gebėjimas efektyviai spręsti įvairias krizes ir vesti derybas, pagrįstas objektyviais duomenimis;</a:t>
            </a:r>
          </a:p>
          <a:p>
            <a:pPr algn="just">
              <a:lnSpc>
                <a:spcPct val="100000"/>
              </a:lnSpc>
              <a:spcBef>
                <a:spcPts val="600"/>
              </a:spcBef>
            </a:pPr>
            <a:r>
              <a:rPr lang="lt-LT" sz="1800" kern="100" dirty="0">
                <a:ea typeface="Aptos" panose="020B0004020202020204" pitchFamily="34" charset="0"/>
                <a:cs typeface="Times New Roman" panose="02020603050405020304" pitchFamily="18" charset="0"/>
              </a:rPr>
              <a:t>L</a:t>
            </a:r>
            <a:r>
              <a:rPr lang="lt-LT" sz="1800" kern="100" dirty="0">
                <a:effectLst/>
                <a:ea typeface="Aptos" panose="020B0004020202020204" pitchFamily="34" charset="0"/>
                <a:cs typeface="Times New Roman" panose="02020603050405020304" pitchFamily="18" charset="0"/>
              </a:rPr>
              <a:t>avinamas efektyvesnis informacijos srauto valdymas, gebėjimas numatyti galimus grėsmių scenarijus ir rengti strategijas tarptautinėms problemoms spręsti.</a:t>
            </a:r>
          </a:p>
          <a:p>
            <a:pPr marL="0" indent="0" algn="just">
              <a:lnSpc>
                <a:spcPct val="107000"/>
              </a:lnSpc>
              <a:spcBef>
                <a:spcPts val="0"/>
              </a:spcBef>
              <a:buNone/>
            </a:pPr>
            <a:endParaRPr lang="lt-LT" sz="1600" kern="0" dirty="0">
              <a:solidFill>
                <a:srgbClr val="000000"/>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151</TotalTime>
  <Words>921</Words>
  <Application>Microsoft Office PowerPoint</Application>
  <PresentationFormat>Widescreen</PresentationFormat>
  <Paragraphs>30</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Aptos Display</vt:lpstr>
      <vt:lpstr>Arial</vt:lpstr>
      <vt:lpstr>Calibri</vt:lpstr>
      <vt:lpstr>Symbol</vt:lpstr>
      <vt:lpstr>Times New Roman</vt:lpstr>
      <vt:lpstr>1_Office Theme</vt:lpstr>
      <vt:lpstr>ANALITINĖS KOMPETENCIJOS STRATEGINIŲ KOMPETENCIJŲ UGDYMAS (SKUP)  DUOMENŲ ANALITIKA: TEORIJA IR TAIKYMAI</vt:lpstr>
      <vt:lpstr>PowerPoint Presentation</vt:lpstr>
      <vt:lpstr>Esminių sąvokų praplėtimas</vt:lpstr>
      <vt:lpstr>Programos moduliai</vt:lpstr>
      <vt:lpstr>I programos modulio turinys. Pažangios analitikos kompetencijos tarptautinėje aplinkoje</vt:lpstr>
      <vt:lpstr>II programos modulio turinys. Duomenų mokslo principai ir taikymas tarptautinėje aplinkoje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18</cp:revision>
  <cp:lastPrinted>2024-08-26T06:22:05Z</cp:lastPrinted>
  <dcterms:created xsi:type="dcterms:W3CDTF">2024-08-22T08:27:55Z</dcterms:created>
  <dcterms:modified xsi:type="dcterms:W3CDTF">2024-08-27T07:55:54Z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2024-08-22T08:46:04Z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f4973a47-0172-41f4-bad7-5aaee54f244e</vt:lpwstr>
  </property>
  <property fmtid="{D5CDD505-2E9C-101B-9397-08002B2CF9AE}" pid="8" name="MSIP_Label_fc169b65-f46a-4265-b5a1-5f9adb1dee0c_ContentBits">
    <vt:lpwstr>0</vt:lpwstr>
  </property>
</Properties>
</file>