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fr-FR"/>
    </a:defPPr>
    <a:lvl1pPr marL="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8B99C-032E-4132-8706-8AF429BB90E6}" v="22" dt="2025-08-06T07:58:46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10" autoAdjust="0"/>
  </p:normalViewPr>
  <p:slideViewPr>
    <p:cSldViewPr>
      <p:cViewPr varScale="1">
        <p:scale>
          <a:sx n="18" d="100"/>
          <a:sy n="18" d="100"/>
        </p:scale>
        <p:origin x="3186" y="96"/>
      </p:cViewPr>
      <p:guideLst>
        <p:guide orient="horz" pos="1360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tarė Šidlauskaitė" userId="0d7471f8-81a5-4633-94fd-2cfb80ff8953" providerId="ADAL" clId="{6298B99C-032E-4132-8706-8AF429BB90E6}"/>
    <pc:docChg chg="undo redo custSel modSld">
      <pc:chgData name="Gintarė Šidlauskaitė" userId="0d7471f8-81a5-4633-94fd-2cfb80ff8953" providerId="ADAL" clId="{6298B99C-032E-4132-8706-8AF429BB90E6}" dt="2025-08-06T07:59:05.643" v="1098" actId="1076"/>
      <pc:docMkLst>
        <pc:docMk/>
      </pc:docMkLst>
      <pc:sldChg chg="addSp delSp modSp mod">
        <pc:chgData name="Gintarė Šidlauskaitė" userId="0d7471f8-81a5-4633-94fd-2cfb80ff8953" providerId="ADAL" clId="{6298B99C-032E-4132-8706-8AF429BB90E6}" dt="2025-08-06T07:59:05.643" v="1098" actId="1076"/>
        <pc:sldMkLst>
          <pc:docMk/>
          <pc:sldMk cId="777124645" sldId="256"/>
        </pc:sldMkLst>
        <pc:picChg chg="add mod">
          <ac:chgData name="Gintarė Šidlauskaitė" userId="0d7471f8-81a5-4633-94fd-2cfb80ff8953" providerId="ADAL" clId="{6298B99C-032E-4132-8706-8AF429BB90E6}" dt="2025-08-06T07:59:05.643" v="1098" actId="1076"/>
          <ac:picMkLst>
            <pc:docMk/>
            <pc:sldMk cId="777124645" sldId="256"/>
            <ac:picMk id="5" creationId="{20F3BCF7-328B-10F0-99B2-E3854F7A7080}"/>
          </ac:picMkLst>
        </pc:picChg>
      </pc:sldChg>
    </pc:docChg>
  </pc:docChgLst>
  <pc:docChgLst>
    <pc:chgData name="Gintarė Šidlauskaitė" userId="0d7471f8-81a5-4633-94fd-2cfb80ff8953" providerId="ADAL" clId="{23C44D25-9771-4937-81EB-D62895FA66A6}"/>
    <pc:docChg chg="undo redo custSel modSld">
      <pc:chgData name="Gintarė Šidlauskaitė" userId="0d7471f8-81a5-4633-94fd-2cfb80ff8953" providerId="ADAL" clId="{23C44D25-9771-4937-81EB-D62895FA66A6}" dt="2022-06-15T10:38:07.367" v="668" actId="20577"/>
      <pc:docMkLst>
        <pc:docMk/>
      </pc:docMkLst>
      <pc:sldChg chg="addSp delSp modSp mod modClrScheme chgLayout">
        <pc:chgData name="Gintarė Šidlauskaitė" userId="0d7471f8-81a5-4633-94fd-2cfb80ff8953" providerId="ADAL" clId="{23C44D25-9771-4937-81EB-D62895FA66A6}" dt="2022-06-15T10:38:07.367" v="668" actId="20577"/>
        <pc:sldMkLst>
          <pc:docMk/>
          <pc:sldMk cId="777124645" sldId="256"/>
        </pc:sldMkLst>
      </pc:sldChg>
    </pc:docChg>
  </pc:docChgLst>
  <pc:docChgLst>
    <pc:chgData name="Gintarė Šidlauskaitė" userId="0d7471f8-81a5-4633-94fd-2cfb80ff8953" providerId="ADAL" clId="{3228E083-BAB9-4BEC-B7A5-2CB9EFF7A757}"/>
    <pc:docChg chg="modSld">
      <pc:chgData name="Gintarė Šidlauskaitė" userId="0d7471f8-81a5-4633-94fd-2cfb80ff8953" providerId="ADAL" clId="{3228E083-BAB9-4BEC-B7A5-2CB9EFF7A757}" dt="2023-06-01T09:09:37.532" v="0" actId="20577"/>
      <pc:docMkLst>
        <pc:docMk/>
      </pc:docMkLst>
      <pc:sldChg chg="modSp mod">
        <pc:chgData name="Gintarė Šidlauskaitė" userId="0d7471f8-81a5-4633-94fd-2cfb80ff8953" providerId="ADAL" clId="{3228E083-BAB9-4BEC-B7A5-2CB9EFF7A757}" dt="2023-06-01T09:09:37.532" v="0" actId="20577"/>
        <pc:sldMkLst>
          <pc:docMk/>
          <pc:sldMk cId="777124645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6"/>
            <a:ext cx="24483060" cy="92611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28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04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7" y="2310295"/>
            <a:ext cx="4860610" cy="4914614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8" y="2310295"/>
            <a:ext cx="14101764" cy="4914614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72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4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2"/>
            <a:ext cx="24483060" cy="8581072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8"/>
            <a:ext cx="24483060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1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37" y="13441682"/>
            <a:ext cx="9481186" cy="3801475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1383" y="13441682"/>
            <a:ext cx="9481186" cy="3801475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3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20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2" y="9671210"/>
            <a:ext cx="12726592" cy="40305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2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2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3" y="9671210"/>
            <a:ext cx="12731590" cy="4030500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2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3" y="13701713"/>
            <a:ext cx="12731590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7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12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22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6"/>
            <a:ext cx="9476188" cy="7320916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9" y="1720219"/>
            <a:ext cx="16102014" cy="36874614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5"/>
            <a:ext cx="9476188" cy="29553698"/>
          </a:xfrm>
        </p:spPr>
        <p:txBody>
          <a:bodyPr/>
          <a:lstStyle>
            <a:lvl1pPr marL="0" indent="0">
              <a:buNone/>
              <a:defRPr sz="6400"/>
            </a:lvl1pPr>
            <a:lvl2pPr marL="2057400" indent="0">
              <a:buNone/>
              <a:defRPr sz="5400"/>
            </a:lvl2pPr>
            <a:lvl3pPr marL="4114800" indent="0">
              <a:buNone/>
              <a:defRPr sz="4600"/>
            </a:lvl3pPr>
            <a:lvl4pPr marL="6172200" indent="0">
              <a:buNone/>
              <a:defRPr sz="4000"/>
            </a:lvl4pPr>
            <a:lvl5pPr marL="8229600" indent="0">
              <a:buNone/>
              <a:defRPr sz="4000"/>
            </a:lvl5pPr>
            <a:lvl6pPr marL="10287000" indent="0">
              <a:buNone/>
              <a:defRPr sz="4000"/>
            </a:lvl6pPr>
            <a:lvl7pPr marL="12344400" indent="0">
              <a:buNone/>
              <a:defRPr sz="4000"/>
            </a:lvl7pPr>
            <a:lvl8pPr marL="14401800" indent="0">
              <a:buNone/>
              <a:defRPr sz="4000"/>
            </a:lvl8pPr>
            <a:lvl9pPr marL="16459200" indent="0">
              <a:buNone/>
              <a:defRPr sz="4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25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8" y="30243783"/>
            <a:ext cx="17282160" cy="357045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8" y="3860480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8" y="33814233"/>
            <a:ext cx="17282160" cy="5070630"/>
          </a:xfrm>
        </p:spPr>
        <p:txBody>
          <a:bodyPr/>
          <a:lstStyle>
            <a:lvl1pPr marL="0" indent="0">
              <a:buNone/>
              <a:defRPr sz="6400"/>
            </a:lvl1pPr>
            <a:lvl2pPr marL="2057400" indent="0">
              <a:buNone/>
              <a:defRPr sz="5400"/>
            </a:lvl2pPr>
            <a:lvl3pPr marL="4114800" indent="0">
              <a:buNone/>
              <a:defRPr sz="4600"/>
            </a:lvl3pPr>
            <a:lvl4pPr marL="6172200" indent="0">
              <a:buNone/>
              <a:defRPr sz="4000"/>
            </a:lvl4pPr>
            <a:lvl5pPr marL="8229600" indent="0">
              <a:buNone/>
              <a:defRPr sz="4000"/>
            </a:lvl5pPr>
            <a:lvl6pPr marL="10287000" indent="0">
              <a:buNone/>
              <a:defRPr sz="4000"/>
            </a:lvl6pPr>
            <a:lvl7pPr marL="12344400" indent="0">
              <a:buNone/>
              <a:defRPr sz="4000"/>
            </a:lvl7pPr>
            <a:lvl8pPr marL="14401800" indent="0">
              <a:buNone/>
              <a:defRPr sz="4000"/>
            </a:lvl8pPr>
            <a:lvl9pPr marL="16459200" indent="0">
              <a:buNone/>
              <a:defRPr sz="4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56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20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7"/>
            <a:ext cx="25923240" cy="28513566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11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95C0-46AB-4066-8250-100DDC622B22}" type="datetimeFigureOut">
              <a:rPr lang="fr-FR" smtClean="0"/>
              <a:t>06/08/2025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11"/>
            <a:ext cx="91211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11"/>
            <a:ext cx="6720840" cy="230028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3710A-A715-4688-88CB-2E52A0514A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18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6" indent="-1285876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H="1">
            <a:off x="1296341" y="22034748"/>
            <a:ext cx="1" cy="1584000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1737504" y="41366449"/>
            <a:ext cx="15840000" cy="13561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96341" y="665526"/>
            <a:ext cx="22507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the herbage productivity for winter fodder during the 4-year of sward use</a:t>
            </a:r>
            <a:endParaRPr lang="fr-FR" sz="7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63ECE-9A7B-BB48-AB83-56A489AEE7E2}"/>
              </a:ext>
            </a:extLst>
          </p:cNvPr>
          <p:cNvSpPr txBox="1"/>
          <p:nvPr/>
        </p:nvSpPr>
        <p:spPr>
          <a:xfrm>
            <a:off x="1323655" y="3479003"/>
            <a:ext cx="20015901" cy="222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Šidlauskaitė G., Jaškūnė K., Kemešytė V., Šarūnaitė L., Kadžiulienė 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Lithuanian Research Centre for Agriculture and Forestry </a:t>
            </a:r>
            <a:endParaRPr lang="lt-LT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Instituto al. 1,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Akademija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LT-58344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Kėdainiai</a:t>
            </a:r>
            <a:r>
              <a:rPr lang="en-GB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distr., Lithuania</a:t>
            </a:r>
            <a:endParaRPr lang="lt-LT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EC15D-8904-BDC7-60D0-F91A91383AE4}"/>
              </a:ext>
            </a:extLst>
          </p:cNvPr>
          <p:cNvSpPr txBox="1"/>
          <p:nvPr/>
        </p:nvSpPr>
        <p:spPr>
          <a:xfrm flipH="1">
            <a:off x="1323655" y="5844421"/>
            <a:ext cx="260683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5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lt-LT" sz="5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Grasslands are a vital component of the food supply chain, providing feed for livestock, contributing to soil health, promoting biodiversity, and offering climate-related benefits. Plant specific diversity can influence swards characteristics and ecosystem processes. In this experiment were investigated the effect of N fertilization (N</a:t>
            </a:r>
            <a:r>
              <a:rPr lang="lt-LT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lt-LT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 ha</a:t>
            </a:r>
            <a:r>
              <a:rPr lang="lt-LT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different plant species composition on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feedstock for winter forage. 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aveikslėlis 12" descr="Paveikslėlis, kuriame yra asmuo, moteris&#10;&#10;Automatiškai sugeneruotas aprašymas">
            <a:extLst>
              <a:ext uri="{FF2B5EF4-FFF2-40B4-BE49-F238E27FC236}">
                <a16:creationId xmlns:a16="http://schemas.microsoft.com/office/drawing/2014/main" id="{7DEED76C-7E31-BB1C-8A2F-8BB959D91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167" y="968366"/>
            <a:ext cx="3403402" cy="51063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578987D-56C5-D06C-F0AA-B280F76CFF6E}"/>
              </a:ext>
            </a:extLst>
          </p:cNvPr>
          <p:cNvSpPr txBox="1"/>
          <p:nvPr/>
        </p:nvSpPr>
        <p:spPr>
          <a:xfrm>
            <a:off x="262279" y="18917946"/>
            <a:ext cx="28279039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GB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Herbage yield in 2019-2022 years in the first cuts</a:t>
            </a:r>
            <a:endParaRPr lang="lt-L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Treatments: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—G1,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—G2,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—L1 + L2/G1,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—L1 + L2/G2,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—L1 + L2/G1 + G2,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—L1 + L2/G1 + G2 + G3 + G4,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—L3 + L1/G1 + G2,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—L3 + L1/G1 + G2 + G3 + G4,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—L4 + L1/G1 + G2,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—L4 + L1/ G1 + G2 + G3 + G4,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—L1 + L2 + L3 + L4/G1 + G2, </a:t>
            </a:r>
            <a:r>
              <a:rPr lang="en-GB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—L1 + L2 + L3 + L4/G1 + G2 + G3 + G4. </a:t>
            </a:r>
            <a:endParaRPr lang="lt-L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lowercase letters indicate significant differences between the treatments (N</a:t>
            </a:r>
            <a:r>
              <a:rPr lang="lt-LT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uppercase letters (N</a:t>
            </a:r>
            <a:r>
              <a:rPr lang="lt-LT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p &lt; 0.05.</a:t>
            </a:r>
            <a:endParaRPr lang="lt-L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AC80F1-D4A2-CE1C-9F99-709F78603A70}"/>
              </a:ext>
            </a:extLst>
          </p:cNvPr>
          <p:cNvSpPr txBox="1"/>
          <p:nvPr/>
        </p:nvSpPr>
        <p:spPr>
          <a:xfrm>
            <a:off x="1367624" y="9571287"/>
            <a:ext cx="260683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5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lt-LT" sz="5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agrochemical characteristics of the top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layer (0-25 cm) before this experiment was: neutral soil (pH 7.0), relatively high organic matter content (3.06 %) with high plant available </a:t>
            </a:r>
            <a:r>
              <a:rPr lang="lt-L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t-LT" sz="4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t-L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lt-LT" sz="4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(220 mg kg</a:t>
            </a:r>
            <a:r>
              <a:rPr lang="lt-LT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K</a:t>
            </a:r>
            <a:r>
              <a:rPr lang="lt-LT" sz="4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(173 mg kg</a:t>
            </a:r>
            <a:r>
              <a:rPr lang="lt-LT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legume/grass ratio in the sown mixtures was 40:60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G1-Perennial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ryegrass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G2-x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Festulolium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G3-Meadow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fescue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G4-Timothy; L1-White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clover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L2-Red </a:t>
            </a:r>
            <a:r>
              <a:rPr lang="lt-LT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clover</a:t>
            </a:r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L3-Lucerne, L4-Sainfoin.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C04EBF-3887-0190-05FA-68FE0AAA4ECD}"/>
              </a:ext>
            </a:extLst>
          </p:cNvPr>
          <p:cNvSpPr txBox="1"/>
          <p:nvPr/>
        </p:nvSpPr>
        <p:spPr>
          <a:xfrm>
            <a:off x="1425663" y="32968023"/>
            <a:ext cx="13086085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lt-LT" sz="5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four-year experiment showed that N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application reduced the total biomass of legume grasses in the sward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thus reducing the quality and the overall </a:t>
            </a:r>
            <a:r>
              <a:rPr lang="lt-LT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swards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productivity. </a:t>
            </a: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three years of swards use, mineral nitrogen </a:t>
            </a:r>
            <a:r>
              <a:rPr lang="en-US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</a:t>
            </a:r>
            <a:r>
              <a:rPr lang="lt-LT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significantly increased the biomass of the first cut but did not have a significant effect on the overall sward productivity. </a:t>
            </a: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fertilizers results in the 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 contributing, on average, 66.6% of the total </a:t>
            </a:r>
            <a:r>
              <a:rPr lang="lt-LT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swards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biomass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contrast, without the use of nitrogen fertilizers, the 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 accounts for 51.6% of the total biomass.</a:t>
            </a: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04362F-D928-E5C3-1968-E54924BDBD1A}"/>
              </a:ext>
            </a:extLst>
          </p:cNvPr>
          <p:cNvSpPr txBox="1"/>
          <p:nvPr/>
        </p:nvSpPr>
        <p:spPr>
          <a:xfrm>
            <a:off x="15108607" y="32987940"/>
            <a:ext cx="1288389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5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lt-LT" sz="5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 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fertilizer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yield of the 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 but do not significantly affect the overall annual productivity of the swards.</a:t>
            </a: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lt-LT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legume </a:t>
            </a:r>
            <a:r>
              <a:rPr lang="lt-LT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grasses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a significantly influence on the overall productivity of the sward than the number of </a:t>
            </a:r>
            <a:r>
              <a:rPr lang="lt-LT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mixture.</a:t>
            </a: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biomass of the </a:t>
            </a:r>
            <a:r>
              <a:rPr lang="lt-LT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depends on the growing conditions and the age of the grasses.</a:t>
            </a:r>
            <a:endParaRPr lang="lt-LT" sz="4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86AEC649-1B03-5FEC-ADC7-DDB5D4ABF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0" t="9788" r="12137" b="46513"/>
          <a:stretch/>
        </p:blipFill>
        <p:spPr bwMode="auto">
          <a:xfrm>
            <a:off x="179700" y="13820464"/>
            <a:ext cx="7091330" cy="5340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AB3BE6DF-2257-CF60-449F-5DB153E7C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86" t="9736" r="12486" b="46845"/>
          <a:stretch/>
        </p:blipFill>
        <p:spPr bwMode="auto">
          <a:xfrm>
            <a:off x="7310468" y="13846875"/>
            <a:ext cx="7091330" cy="535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70FDBD05-413A-566D-A74B-C75E2B210D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4" t="9304" r="12256" b="46577"/>
          <a:stretch/>
        </p:blipFill>
        <p:spPr bwMode="auto">
          <a:xfrm>
            <a:off x="14410791" y="13692517"/>
            <a:ext cx="7091330" cy="5371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" descr="A screenshot of a graph&#10;&#10;Description automatically generated">
            <a:extLst>
              <a:ext uri="{FF2B5EF4-FFF2-40B4-BE49-F238E27FC236}">
                <a16:creationId xmlns:a16="http://schemas.microsoft.com/office/drawing/2014/main" id="{C8AE99A8-8BD9-D6FF-2A89-0FD8B16F09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86" t="9908" r="12486" b="46751"/>
          <a:stretch/>
        </p:blipFill>
        <p:spPr bwMode="auto">
          <a:xfrm>
            <a:off x="21550554" y="13820464"/>
            <a:ext cx="7091328" cy="5300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Turinio vietos rezervavimo ženklas 5" descr="Paveikslėlis, kuriame yra žolė, laukas, augalas, žalia&#10;&#10;Automatiškai sugeneruotas aprašymas">
            <a:extLst>
              <a:ext uri="{FF2B5EF4-FFF2-40B4-BE49-F238E27FC236}">
                <a16:creationId xmlns:a16="http://schemas.microsoft.com/office/drawing/2014/main" id="{4B54A4EB-7E41-FE24-F65A-B8253AEC3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65" y="27668589"/>
            <a:ext cx="4421831" cy="4924308"/>
          </a:xfrm>
          <a:prstGeom prst="rect">
            <a:avLst/>
          </a:prstGeom>
        </p:spPr>
      </p:pic>
      <p:pic>
        <p:nvPicPr>
          <p:cNvPr id="38" name="Paveikslėlis 37" descr="Paveikslėlis, kuriame yra žolė, laukas, augalas, žalia&#10;&#10;Automatiškai sugeneruotas aprašymas">
            <a:extLst>
              <a:ext uri="{FF2B5EF4-FFF2-40B4-BE49-F238E27FC236}">
                <a16:creationId xmlns:a16="http://schemas.microsoft.com/office/drawing/2014/main" id="{FBB4D661-0A59-86B5-194C-44247DE70A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746" y="27687001"/>
            <a:ext cx="4223540" cy="489691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55AD6E-BEC5-469E-E412-D8EA36485003}"/>
              </a:ext>
            </a:extLst>
          </p:cNvPr>
          <p:cNvSpPr txBox="1"/>
          <p:nvPr/>
        </p:nvSpPr>
        <p:spPr>
          <a:xfrm>
            <a:off x="18826562" y="27615640"/>
            <a:ext cx="44960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2020, </a:t>
            </a:r>
            <a:r>
              <a:rPr lang="lt-L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</a:t>
            </a:r>
            <a:r>
              <a:rPr lang="lt-LT" sz="1800" b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lt-LT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G1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L1+L2</a:t>
            </a:r>
          </a:p>
          <a:p>
            <a:r>
              <a:rPr lang="lt-LT" sz="1800" dirty="0" err="1"/>
              <a:t>Annual</a:t>
            </a:r>
            <a:r>
              <a:rPr lang="lt-LT" sz="1800" dirty="0"/>
              <a:t> DMY: 8954 kg ha</a:t>
            </a:r>
            <a:r>
              <a:rPr lang="lt-LT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lt-LT" sz="1800" dirty="0"/>
              <a:t> </a:t>
            </a:r>
          </a:p>
          <a:p>
            <a:r>
              <a:rPr lang="lt-LT" sz="1800" dirty="0"/>
              <a:t>CP:21,1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CCAD71-A4B6-7C7F-ACB5-605ABE8B7F2D}"/>
              </a:ext>
            </a:extLst>
          </p:cNvPr>
          <p:cNvSpPr txBox="1"/>
          <p:nvPr/>
        </p:nvSpPr>
        <p:spPr>
          <a:xfrm>
            <a:off x="23543503" y="27696235"/>
            <a:ext cx="44218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2020, </a:t>
            </a:r>
            <a:r>
              <a:rPr lang="lt-L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</a:t>
            </a:r>
            <a:r>
              <a:rPr lang="lt-LT" sz="1800" b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150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lt-LT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G1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L1+L2</a:t>
            </a:r>
          </a:p>
          <a:p>
            <a:r>
              <a:rPr lang="lt-LT" sz="1800" dirty="0" err="1"/>
              <a:t>Annual</a:t>
            </a:r>
            <a:r>
              <a:rPr lang="lt-LT" sz="1800" dirty="0"/>
              <a:t> DMY: 9160 kg ha</a:t>
            </a:r>
            <a:r>
              <a:rPr lang="lt-LT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lt-LT" sz="1800" dirty="0"/>
              <a:t> </a:t>
            </a:r>
          </a:p>
          <a:p>
            <a:r>
              <a:rPr lang="lt-LT" sz="1800" dirty="0"/>
              <a:t>CP:10,6</a:t>
            </a:r>
          </a:p>
          <a:p>
            <a:endParaRPr lang="lt-LT" sz="1200" dirty="0"/>
          </a:p>
        </p:txBody>
      </p:sp>
      <p:pic>
        <p:nvPicPr>
          <p:cNvPr id="43" name="Paveikslėlis 42" descr="Paveikslėlis, kuriame yra žolė, laukas, medis, augalas&#10;&#10;Automatiškai sugeneruotas aprašymas">
            <a:extLst>
              <a:ext uri="{FF2B5EF4-FFF2-40B4-BE49-F238E27FC236}">
                <a16:creationId xmlns:a16="http://schemas.microsoft.com/office/drawing/2014/main" id="{1E5DB19F-F5C9-B505-7786-5989CA19BC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63" y="21832087"/>
            <a:ext cx="8433032" cy="1080295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B9B5DDC-53CF-11C9-B532-AE2D2C2F61CC}"/>
              </a:ext>
            </a:extLst>
          </p:cNvPr>
          <p:cNvSpPr txBox="1"/>
          <p:nvPr/>
        </p:nvSpPr>
        <p:spPr>
          <a:xfrm>
            <a:off x="1367624" y="21835573"/>
            <a:ext cx="84330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2020, </a:t>
            </a:r>
            <a:r>
              <a:rPr lang="lt-LT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lt-LT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</a:t>
            </a:r>
            <a:r>
              <a:rPr lang="lt-L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</a:t>
            </a:r>
            <a:r>
              <a:rPr lang="lt-LT" sz="2400" b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lt-LT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lt-L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G1 + G2 + G3 + G4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L1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+L3</a:t>
            </a:r>
          </a:p>
          <a:p>
            <a:r>
              <a:rPr lang="lt-LT" sz="2400" dirty="0" err="1"/>
              <a:t>Annual</a:t>
            </a:r>
            <a:r>
              <a:rPr lang="lt-LT" sz="2400" dirty="0"/>
              <a:t> DMY: 9904 kg ha</a:t>
            </a:r>
            <a:r>
              <a:rPr lang="lt-LT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lt-LT" sz="2400" dirty="0"/>
              <a:t> </a:t>
            </a:r>
          </a:p>
          <a:p>
            <a:r>
              <a:rPr lang="lt-LT" sz="2400" dirty="0"/>
              <a:t>CP: 15,8</a:t>
            </a:r>
          </a:p>
          <a:p>
            <a:endParaRPr lang="lt-LT" sz="1200" dirty="0"/>
          </a:p>
        </p:txBody>
      </p:sp>
      <p:pic>
        <p:nvPicPr>
          <p:cNvPr id="46" name="Paveikslėlis 45" descr="Paveikslėlis, kuriame yra žolė, laukas, augalas, sodrus&#10;&#10;Automatiškai sugeneruotas aprašymas">
            <a:extLst>
              <a:ext uri="{FF2B5EF4-FFF2-40B4-BE49-F238E27FC236}">
                <a16:creationId xmlns:a16="http://schemas.microsoft.com/office/drawing/2014/main" id="{E88D4A7E-554A-DCC5-5C62-384DA518A9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56" y="21830378"/>
            <a:ext cx="8122989" cy="1080295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0624066-B1B0-E6C7-C8E1-6B11B489789C}"/>
              </a:ext>
            </a:extLst>
          </p:cNvPr>
          <p:cNvSpPr txBox="1"/>
          <p:nvPr/>
        </p:nvSpPr>
        <p:spPr>
          <a:xfrm>
            <a:off x="10019556" y="21803622"/>
            <a:ext cx="81101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2020, </a:t>
            </a:r>
            <a:r>
              <a:rPr lang="lt-LT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lt-LT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</a:t>
            </a:r>
            <a:r>
              <a:rPr lang="lt-LT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</a:t>
            </a:r>
            <a:r>
              <a:rPr lang="lt-LT" sz="2400" b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lt-LT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lt-L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  <a:r>
              <a:rPr lang="lt-L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G1 + G2 + G3 + G4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L1</a:t>
            </a:r>
            <a:r>
              <a:rPr lang="lt-L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+L3</a:t>
            </a:r>
          </a:p>
          <a:p>
            <a:r>
              <a:rPr lang="lt-LT" sz="2400" dirty="0" err="1"/>
              <a:t>Annual</a:t>
            </a:r>
            <a:r>
              <a:rPr lang="lt-LT" sz="2400" dirty="0"/>
              <a:t> DMY: 8931 kg ha</a:t>
            </a:r>
            <a:r>
              <a:rPr lang="lt-LT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lt-LT" sz="2400" dirty="0"/>
              <a:t> </a:t>
            </a:r>
          </a:p>
          <a:p>
            <a:r>
              <a:rPr lang="lt-LT" sz="2400" dirty="0"/>
              <a:t>CP: 11,9</a:t>
            </a:r>
          </a:p>
        </p:txBody>
      </p:sp>
      <p:pic>
        <p:nvPicPr>
          <p:cNvPr id="50" name="Paveikslėlis 49" descr="Paveikslėlis, kuriame yra žolė, laukas, augalas, žalia&#10;&#10;Automatiškai sugeneruotas aprašymas">
            <a:extLst>
              <a:ext uri="{FF2B5EF4-FFF2-40B4-BE49-F238E27FC236}">
                <a16:creationId xmlns:a16="http://schemas.microsoft.com/office/drawing/2014/main" id="{193ED713-9824-6F9A-98FD-3F810D68B9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624" y="21841809"/>
            <a:ext cx="4411372" cy="56339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B7058D2-D200-7A95-867F-D4E3715DEF4A}"/>
              </a:ext>
            </a:extLst>
          </p:cNvPr>
          <p:cNvSpPr txBox="1"/>
          <p:nvPr/>
        </p:nvSpPr>
        <p:spPr>
          <a:xfrm>
            <a:off x="18826562" y="21830378"/>
            <a:ext cx="4419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2020, </a:t>
            </a:r>
            <a:r>
              <a:rPr lang="lt-L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</a:t>
            </a:r>
            <a:r>
              <a:rPr lang="lt-LT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</a:t>
            </a:r>
            <a:r>
              <a:rPr lang="lt-L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</a:t>
            </a:r>
            <a:r>
              <a:rPr lang="lt-LT" sz="1800" b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lt-LT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G1 + G2 + G3 + G4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L1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+L3+L3+L4</a:t>
            </a:r>
          </a:p>
          <a:p>
            <a:r>
              <a:rPr lang="lt-LT" sz="1800" dirty="0" err="1"/>
              <a:t>Annual</a:t>
            </a:r>
            <a:r>
              <a:rPr lang="lt-LT" sz="1800" dirty="0"/>
              <a:t> DMY: 9047 kg ha</a:t>
            </a:r>
            <a:r>
              <a:rPr lang="lt-LT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lt-LT" sz="1800" dirty="0"/>
              <a:t> </a:t>
            </a:r>
          </a:p>
        </p:txBody>
      </p:sp>
      <p:pic>
        <p:nvPicPr>
          <p:cNvPr id="56" name="Paveikslėlis 55" descr="Paveikslėlis, kuriame yra žolė, laukas, augalas, žalia&#10;&#10;Automatiškai sugeneruotas aprašymas">
            <a:extLst>
              <a:ext uri="{FF2B5EF4-FFF2-40B4-BE49-F238E27FC236}">
                <a16:creationId xmlns:a16="http://schemas.microsoft.com/office/drawing/2014/main" id="{EC2F09A8-5D45-68F0-7940-04E8994614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416" y="21841809"/>
            <a:ext cx="4295870" cy="554205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2335642-5509-E2BF-E0C2-A91A7F83F69E}"/>
              </a:ext>
            </a:extLst>
          </p:cNvPr>
          <p:cNvSpPr txBox="1"/>
          <p:nvPr/>
        </p:nvSpPr>
        <p:spPr>
          <a:xfrm>
            <a:off x="23474416" y="21876288"/>
            <a:ext cx="4223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2020, </a:t>
            </a:r>
            <a:r>
              <a:rPr lang="lt-L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</a:t>
            </a:r>
            <a:r>
              <a:rPr lang="lt-LT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cut</a:t>
            </a:r>
            <a:r>
              <a:rPr lang="lt-LT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</a:t>
            </a:r>
            <a:r>
              <a:rPr lang="lt-LT" sz="1800" b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105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lt-LT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Treatment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</a:t>
            </a:r>
            <a:r>
              <a:rPr lang="lt-LT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lt-LT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G1 + G2 + G3 + G4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L1</a:t>
            </a:r>
            <a:r>
              <a:rPr lang="lt-L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+L3+L3+L4</a:t>
            </a:r>
          </a:p>
          <a:p>
            <a:r>
              <a:rPr lang="lt-LT" sz="1800" dirty="0" err="1"/>
              <a:t>Annual</a:t>
            </a:r>
            <a:r>
              <a:rPr lang="lt-LT" sz="1800" dirty="0"/>
              <a:t> DMY: 9270 kg ha</a:t>
            </a:r>
            <a:r>
              <a:rPr lang="lt-LT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r>
              <a:rPr lang="lt-LT" sz="1800" dirty="0"/>
              <a:t> </a:t>
            </a:r>
          </a:p>
        </p:txBody>
      </p:sp>
      <p:pic>
        <p:nvPicPr>
          <p:cNvPr id="5" name="Paveikslėlis 4" descr="Paveikslėlis, kuriame yra tekstas, Šriftas, Elektrinė mėlyna spalva, ekrano kopija&#10;&#10;Dirbtinio intelekto sugeneruotas turinys gali būti neteisingas.">
            <a:extLst>
              <a:ext uri="{FF2B5EF4-FFF2-40B4-BE49-F238E27FC236}">
                <a16:creationId xmlns:a16="http://schemas.microsoft.com/office/drawing/2014/main" id="{20F3BCF7-328B-10F0-99B2-E3854F7A70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990" y="41417444"/>
            <a:ext cx="7128300" cy="17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46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8F6F7404F888ED4C81E5046C8EC65CEF" ma:contentTypeVersion="15" ma:contentTypeDescription="Kurkite naują dokumentą." ma:contentTypeScope="" ma:versionID="e6e5ed13aaab9d6e6a9d42e13752fb98">
  <xsd:schema xmlns:xsd="http://www.w3.org/2001/XMLSchema" xmlns:xs="http://www.w3.org/2001/XMLSchema" xmlns:p="http://schemas.microsoft.com/office/2006/metadata/properties" xmlns:ns2="43b0af05-4b4a-42cd-8fc9-10c4e62b1239" xmlns:ns3="d7669e8d-9bde-4b87-9016-9b0f5b105dc9" targetNamespace="http://schemas.microsoft.com/office/2006/metadata/properties" ma:root="true" ma:fieldsID="1873a8885ef93d9530f314d1643ed5fc" ns2:_="" ns3:_="">
    <xsd:import namespace="43b0af05-4b4a-42cd-8fc9-10c4e62b1239"/>
    <xsd:import namespace="d7669e8d-9bde-4b87-9016-9b0f5b105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0af05-4b4a-42cd-8fc9-10c4e62b1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Vaizdų žymės" ma:readOnly="false" ma:fieldId="{5cf76f15-5ced-4ddc-b409-7134ff3c332f}" ma:taxonomyMulti="true" ma:sspId="28b8f7f2-c0d1-4810-971d-ea6a1a4f27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69e8d-9bde-4b87-9016-9b0f5b105dc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3fb28b-5076-4b33-a669-5ef7c9c8eddf}" ma:internalName="TaxCatchAll" ma:showField="CatchAllData" ma:web="d7669e8d-9bde-4b87-9016-9b0f5b105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b0af05-4b4a-42cd-8fc9-10c4e62b1239">
      <Terms xmlns="http://schemas.microsoft.com/office/infopath/2007/PartnerControls"/>
    </lcf76f155ced4ddcb4097134ff3c332f>
    <TaxCatchAll xmlns="d7669e8d-9bde-4b87-9016-9b0f5b105dc9" xsi:nil="true"/>
  </documentManagement>
</p:properties>
</file>

<file path=customXml/itemProps1.xml><?xml version="1.0" encoding="utf-8"?>
<ds:datastoreItem xmlns:ds="http://schemas.openxmlformats.org/officeDocument/2006/customXml" ds:itemID="{12B6469B-46F7-416A-A605-29A7C2301CD8}"/>
</file>

<file path=customXml/itemProps2.xml><?xml version="1.0" encoding="utf-8"?>
<ds:datastoreItem xmlns:ds="http://schemas.openxmlformats.org/officeDocument/2006/customXml" ds:itemID="{43745CF6-ECC2-4DF8-8A01-CF3F79229F24}"/>
</file>

<file path=customXml/itemProps3.xml><?xml version="1.0" encoding="utf-8"?>
<ds:datastoreItem xmlns:ds="http://schemas.openxmlformats.org/officeDocument/2006/customXml" ds:itemID="{DBF8F0F5-EB31-4302-9B9F-A6FC4182A0B8}"/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750</Words>
  <Application>Microsoft Office PowerPoint</Application>
  <PresentationFormat>Pasirinktinai</PresentationFormat>
  <Paragraphs>41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Thème Office</vt:lpstr>
      <vt:lpstr>„PowerPoint“ pateiktis</vt:lpstr>
    </vt:vector>
  </TitlesOfParts>
  <Company>ici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Fourrages</dc:creator>
  <cp:lastModifiedBy>Gintarė Šidlauskaitė</cp:lastModifiedBy>
  <cp:revision>22</cp:revision>
  <dcterms:created xsi:type="dcterms:W3CDTF">2022-04-29T13:58:35Z</dcterms:created>
  <dcterms:modified xsi:type="dcterms:W3CDTF">2025-08-06T07:59:07Z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0x0101008F6F7404F888ED4C81E5046C8EC65CEF</vt:lpwstr>
  </property>
</Properties>
</file>