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406" r:id="rId2"/>
    <p:sldId id="286" r:id="rId3"/>
    <p:sldId id="2412" r:id="rId4"/>
    <p:sldId id="2413" r:id="rId5"/>
    <p:sldId id="2414" r:id="rId6"/>
    <p:sldId id="2415" r:id="rId7"/>
    <p:sldId id="289" r:id="rId8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E1ADA-F276-4847-A4D5-055C156DA277}" type="datetimeFigureOut">
              <a:rPr lang="en-GB" smtClean="0"/>
              <a:t>27/08/2024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419E86-4FC1-431F-AB24-440DFC152E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09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53EE93-B6AF-48F7-BF35-C3831D693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739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53EE93-B6AF-48F7-BF35-C3831D693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581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53EE93-B6AF-48F7-BF35-C3831D693463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2186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C10BF-C167-E27D-3DB6-26D68215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20240"/>
            <a:ext cx="9144000" cy="22047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52671C-5B93-F628-1365-23ED3988CE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77360"/>
            <a:ext cx="9144000" cy="9804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04851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FE131-81C6-BB3A-B5BA-0D7B097D8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07AC6-8923-A3A9-77FC-F9A725D4F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29354-6874-625A-0EF9-CF73EBF1FE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45E85-8BAB-F39F-0329-6DD03FB35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EAFE5-FBB1-547C-DD42-8415DF81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03447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F52A06-2E19-0B9E-E2A1-42BDA63300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85CEB-FE24-5346-AE5F-12B27D7AD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07785-0CED-498A-6A35-CCD9E5FA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9066C-9050-30DE-EF00-5F6EEA83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63353-2EF9-348F-21E6-0BFE6667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8719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044A3-616A-3E73-4974-7B02FA0E9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869441"/>
            <a:ext cx="11094720" cy="95504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417EF-A84A-33DD-94E9-D6330E0F8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905760"/>
            <a:ext cx="11094720" cy="35871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62411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869B3-9868-370A-0D57-ED72AA085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CCBE53-9B62-E142-AF3E-16AFDF1E6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7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013D6-4E07-9149-E5E3-4355F43C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47520"/>
            <a:ext cx="10614507" cy="99405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ADED-0E33-5AF5-E4E5-9D40EABB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2922678"/>
            <a:ext cx="5256211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85933-F149-DDAB-3E38-8FDAE0431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3690482"/>
            <a:ext cx="5343246" cy="29673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52A2F9-727E-E05F-5325-7E35B029E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2922678"/>
            <a:ext cx="5282097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7C74B1-D0CF-1E0A-C9DB-1F90B0280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90479"/>
            <a:ext cx="5369560" cy="2967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0318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9038E-EA2C-8D6C-88A3-46B96077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64744-BF54-C468-6B29-64D29696C4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0BF30-BD09-C28D-DA1B-BF64B32A73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DD8FD2-8A90-C092-3BD1-C102F914E8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B9C078-9ADE-B3DA-D0BF-65081D5AC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84F7D-05EB-EBCE-6E33-217263EEC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5046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5C2AC-915A-2EED-618E-2F3D023CE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E484C1-F9FB-55CC-ECF8-24ABAA1A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5E74F8-9B6A-37F2-4C71-9C7D1D2F3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3F2B88-0670-99D4-2C0D-9659357A0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338648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6A16F6-7D25-705C-6953-0064EFE7E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01C9D-929A-E0AC-03C5-832CD155E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AE17C-5E42-3327-45FD-F131B0A8C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44402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1BA1D-E094-2B2D-30E1-2390AD6C8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46598-8DE8-D1FE-C610-41EE360B5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E0582-AE4B-F203-A467-577641AA9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9CB8F-D8A9-2869-1A00-606084D3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B5F9A-913F-A68F-4F05-724255343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FFD-3278-4CFA-16B6-F4FC2335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09088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2981-7AC8-7546-F9C7-474B2001D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67AAE-56DD-F0A8-3874-EB2D05614F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3FF2A-4F0E-CDC0-1F02-07E4CC946E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C5680-F4D8-232A-EB3E-A6AE5FAE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91C0F-A32A-70B1-B1C8-7ADF10036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1DBF6A-C308-D1FC-EA64-AAE5BE70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516815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3A8386-CDBF-FE90-8A31-670D04CE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560" y="1791535"/>
            <a:ext cx="10342880" cy="836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12EAA-D800-2A96-8B1E-7A19AD56C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4560" y="2793999"/>
            <a:ext cx="10342880" cy="3698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5887E10C-CA8C-E009-3FDB-CF9BFDA3DB1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70" y="365125"/>
            <a:ext cx="3341180" cy="1187286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C3E654B-AC3E-1E4B-35AA-59AC47050E0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174" y="491555"/>
            <a:ext cx="3718826" cy="93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5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2827-C00E-017F-BAEF-85AC44F5A5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799" y="2105991"/>
            <a:ext cx="11582401" cy="2646018"/>
          </a:xfrm>
        </p:spPr>
        <p:txBody>
          <a:bodyPr>
            <a:noAutofit/>
          </a:bodyPr>
          <a:lstStyle/>
          <a:p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SKAITMENIN</a:t>
            </a:r>
            <a: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ĖS KOMPETENCIJOS </a:t>
            </a:r>
            <a:r>
              <a:rPr lang="lt-LT" sz="24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PAGRINDINIS LYGMUO</a:t>
            </a:r>
            <a:br>
              <a:rPr lang="lt-LT" sz="24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lt-LT" sz="3600" b="1" spc="30" dirty="0">
                <a:latin typeface="Calibri" panose="020F0502020204030204" pitchFamily="34" charset="0"/>
              </a:rPr>
              <a:t>SKAITMENINIŲ ĮRANKIŲ TAIKYMAS VEIKLOS PROCESUOSE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EE50C-7845-739E-24E1-AC951CA9C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4469" y="5246624"/>
            <a:ext cx="10883590" cy="980440"/>
          </a:xfrm>
        </p:spPr>
        <p:txBody>
          <a:bodyPr>
            <a:noAutofit/>
          </a:bodyPr>
          <a:lstStyle/>
          <a:p>
            <a:r>
              <a:rPr lang="en-US" sz="1800" b="1" dirty="0" err="1"/>
              <a:t>Pagrindinis</a:t>
            </a:r>
            <a:r>
              <a:rPr lang="en-US" sz="1800" b="1" dirty="0"/>
              <a:t> </a:t>
            </a:r>
            <a:r>
              <a:rPr lang="en-US" sz="1800" b="1" dirty="0" err="1"/>
              <a:t>lygmuo</a:t>
            </a:r>
            <a:r>
              <a:rPr lang="en-US" sz="1800" b="1" dirty="0"/>
              <a:t>:</a:t>
            </a:r>
            <a:r>
              <a:rPr lang="lt-LT" sz="1800" b="1" dirty="0"/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dalyvavimas kuriant skaitmeninės strategijos iniciatyvas, kurios veikia jų skyrių; daugiakanalio bendravimo praktikavimas ir atsiliepimų rinkimas per skaitmenines platformas; skaitmeninių sprendimų integravimas į reguliarias darbo procesų eigas, siekiant efektyvumo; komandinės aplinkos, palankios skaitmeninių įrankių taikymui, skatinimas; naujų technologijų, įskaitant DI, kurios didina efektyvumą ir veiksmingumą, tyrinėjimas ir </a:t>
            </a:r>
            <a:r>
              <a:rPr lang="lt-LT" sz="1800" spc="-10" dirty="0">
                <a:effectLst/>
                <a:ea typeface="Calibri" panose="020F0502020204030204" pitchFamily="34" charset="0"/>
              </a:rPr>
              <a:t>įsisavinimas.</a:t>
            </a: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2276208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1817649"/>
            <a:ext cx="11094720" cy="4528287"/>
          </a:xfrm>
        </p:spPr>
        <p:txBody>
          <a:bodyPr>
            <a:normAutofit lnSpcReduction="10000"/>
          </a:bodyPr>
          <a:lstStyle/>
          <a:p>
            <a:pPr marL="0" marR="104140" indent="0" algn="just">
              <a:lnSpc>
                <a:spcPct val="100000"/>
              </a:lnSpc>
              <a:spcBef>
                <a:spcPts val="590"/>
              </a:spcBef>
              <a:spcAft>
                <a:spcPts val="0"/>
              </a:spcAft>
              <a:buNone/>
            </a:pPr>
            <a:r>
              <a:rPr lang="lt-LT" sz="1800" b="1" dirty="0">
                <a:effectLst/>
                <a:ea typeface="Calibri" panose="020F0502020204030204" pitchFamily="34" charset="0"/>
              </a:rPr>
              <a:t>Programos tikslas </a:t>
            </a:r>
            <a:r>
              <a:rPr lang="lt-LT" sz="1800" dirty="0">
                <a:effectLst/>
                <a:ea typeface="Calibri" panose="020F0502020204030204" pitchFamily="34" charset="0"/>
              </a:rPr>
              <a:t>- skatinti aktyvų dalyvavimą ir skaitmeninių sprendimų integravimą į veiklos </a:t>
            </a:r>
            <a:r>
              <a:rPr lang="lt-LT" sz="1800" spc="-10" dirty="0">
                <a:effectLst/>
                <a:ea typeface="Calibri" panose="020F0502020204030204" pitchFamily="34" charset="0"/>
              </a:rPr>
              <a:t>procesus.</a:t>
            </a:r>
            <a:endParaRPr lang="lt-LT" sz="1800" dirty="0">
              <a:effectLst/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spc="-20" dirty="0">
                <a:effectLst/>
                <a:ea typeface="Calibri" panose="020F0502020204030204" pitchFamily="34" charset="0"/>
              </a:rPr>
              <a:t>Programos</a:t>
            </a:r>
            <a:r>
              <a:rPr lang="lt-LT" sz="1800" b="1" spc="15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uždaviniai</a:t>
            </a:r>
            <a:endParaRPr lang="lt-LT" sz="1800" b="1" dirty="0">
              <a:effectLst/>
              <a:ea typeface="Calibri" panose="020F0502020204030204" pitchFamily="34" charset="0"/>
            </a:endParaRPr>
          </a:p>
          <a:p>
            <a:pPr marL="342900" marR="104775" lvl="0" indent="-342900">
              <a:spcBef>
                <a:spcPts val="620"/>
              </a:spcBef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 žinių apie skaitmeninės transformacijos pokyčio naudą ir pagrindinius elementus leidžiančius užtikrinti aukštą organizacijos skaitmeninę brandą</a:t>
            </a:r>
          </a:p>
          <a:p>
            <a:pPr marL="342900" lvl="0" indent="-342900">
              <a:spcBef>
                <a:spcPts val="620"/>
              </a:spcBef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</a:t>
            </a:r>
            <a:r>
              <a:rPr lang="lt-LT" sz="1800" spc="-3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žinių</a:t>
            </a:r>
            <a:r>
              <a:rPr lang="lt-LT" sz="1800" spc="-2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kaip</a:t>
            </a:r>
            <a:r>
              <a:rPr lang="lt-LT" sz="1800" spc="-2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integruoti</a:t>
            </a:r>
            <a:r>
              <a:rPr lang="lt-LT" sz="1800" spc="-2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skaitmeninius</a:t>
            </a:r>
            <a:r>
              <a:rPr lang="lt-LT" sz="1800" spc="-2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sprendimus</a:t>
            </a:r>
            <a:r>
              <a:rPr lang="lt-LT" sz="1800" spc="-1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darbo</a:t>
            </a:r>
            <a:r>
              <a:rPr lang="lt-LT" sz="1800" spc="-3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procesuose, siekiant veiklos efektyvumo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103505" lvl="0" indent="-342900">
              <a:spcBef>
                <a:spcPts val="60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 žinių, kokios yra kompleksinės kibernetinės rizikos ir jų išvengimo būdai</a:t>
            </a:r>
          </a:p>
          <a:p>
            <a:pPr marL="342900" marR="103505" lvl="0" indent="-342900">
              <a:spcBef>
                <a:spcPts val="60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 žinių apie duomenų strategijos svarbą ir pagrindinius elementus, leidžiančius </a:t>
            </a:r>
            <a:r>
              <a:rPr lang="lt-LT" sz="1800" spc="0" dirty="0" err="1">
                <a:effectLst/>
                <a:ea typeface="Symbol" panose="05050102010706020507" pitchFamily="18" charset="2"/>
                <a:cs typeface="Symbol" panose="05050102010706020507" pitchFamily="18" charset="2"/>
              </a:rPr>
              <a:t>įveiklinti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pažangią analitiką ir DI sprendimus</a:t>
            </a:r>
          </a:p>
          <a:p>
            <a:pPr marL="342900" marR="103505" lvl="0" indent="-342900">
              <a:spcBef>
                <a:spcPts val="60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  žinių  bei  motyvacijos  specialistams  ir  vadovams  kurti  ir  įgyvendinti skaitmeninės strategijos iniciatyvas</a:t>
            </a:r>
          </a:p>
          <a:p>
            <a:pPr marL="342900" lvl="0" indent="-342900" algn="just">
              <a:spcBef>
                <a:spcPts val="600"/>
              </a:spcBef>
              <a:buSzPts val="1200"/>
              <a:buFont typeface="Arial" panose="020B0604020202020204" pitchFamily="34" charset="0"/>
              <a:buChar char="•"/>
            </a:pPr>
            <a:endParaRPr lang="lt-LT" sz="1800" b="1" kern="1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lt-LT" sz="1800" b="1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Rekomenduojama mokymų trukmė </a:t>
            </a:r>
            <a:r>
              <a:rPr lang="lt-LT" sz="1800" kern="1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nuo 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2 iki 8</a:t>
            </a: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ak.val. e-mokymosi forma ir nuo 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4 iki </a:t>
            </a: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16 ak.val. kontaktinio mokymosi.</a:t>
            </a:r>
            <a:endParaRPr lang="en-US" sz="1800" kern="1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buNone/>
            </a:pP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Trukmė gali būti nustatyta pagal užsakovo poreikius ir galimybes. O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rganizacija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yra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laisva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rinktis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trukmę,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atsižvelgiant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į tai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kaip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toliau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planuos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pirkti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dirbti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ar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kitaip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veikti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šių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dokumentų</a:t>
            </a:r>
            <a:r>
              <a:rPr lang="en-US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pagrindu</a:t>
            </a:r>
            <a:r>
              <a:rPr lang="lt-LT" sz="1800" kern="1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 marL="0" marR="103505" indent="0" algn="just">
              <a:spcAft>
                <a:spcPts val="0"/>
              </a:spcAft>
              <a:buNone/>
            </a:pPr>
            <a:endParaRPr lang="lt-LT" sz="18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0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/>
              <a:t>Programos moduliai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pPr marL="140970" marR="102870" algn="just">
              <a:spcBef>
                <a:spcPts val="600"/>
              </a:spcBef>
            </a:pPr>
            <a:r>
              <a:rPr lang="lt-LT" sz="1800" b="1" dirty="0"/>
              <a:t>I modulis</a:t>
            </a:r>
            <a:r>
              <a:rPr lang="en-US" sz="1800" b="1" dirty="0"/>
              <a:t> </a:t>
            </a:r>
            <a:r>
              <a:rPr lang="lt-LT" sz="1800" b="1" dirty="0">
                <a:effectLst/>
                <a:ea typeface="Calibri" panose="020F0502020204030204" pitchFamily="34" charset="0"/>
              </a:rPr>
              <a:t>(e-mokymai)</a:t>
            </a:r>
            <a:r>
              <a:rPr lang="lt-LT" sz="1800" b="1" dirty="0"/>
              <a:t>. Skaitmeninių strategijų įgyvendinimas ir efektyvumas</a:t>
            </a:r>
            <a:r>
              <a:rPr lang="en-US" sz="1800" b="1" dirty="0"/>
              <a:t>. </a:t>
            </a:r>
            <a:r>
              <a:rPr lang="lt-LT" sz="1800" dirty="0"/>
              <a:t>Tikslas įsisavinti ir taikyti skaitmenines strategijas savo organizacijoje. Skaitmeninių strategijų kūrimas, daugiakanalio bendravimo praktikos, skaitmeninių sprendimų integravimas į kasdienius darbo procesus. </a:t>
            </a:r>
            <a:endParaRPr lang="en-US" sz="1800" dirty="0"/>
          </a:p>
          <a:p>
            <a:pPr lvl="0"/>
            <a:r>
              <a:rPr lang="lt-LT" sz="1800" b="1" dirty="0"/>
              <a:t>II modulis</a:t>
            </a:r>
            <a:r>
              <a:rPr lang="en-US" sz="1800" b="1" dirty="0"/>
              <a:t> </a:t>
            </a:r>
            <a:r>
              <a:rPr lang="lt-LT" sz="1800" b="1" dirty="0"/>
              <a:t>(e-mokymai). Inovatyvūs darbo metodai</a:t>
            </a:r>
            <a:r>
              <a:rPr lang="en-US" sz="1800" b="1" dirty="0"/>
              <a:t>. </a:t>
            </a:r>
            <a:r>
              <a:rPr lang="lt-LT" sz="1800" dirty="0"/>
              <a:t>Palankios skaitmeninių įrankių taikymui bei naujų technologijų, įskaitant dirbtinį intelektą, tyrinėjimą ir įsisavinimą, siekiant padidinti efektyvumą ir veiksmingumą, skatinančios atmosferos kūrimas komandoje. </a:t>
            </a:r>
            <a:endParaRPr lang="en-US" sz="1800" dirty="0"/>
          </a:p>
          <a:p>
            <a:r>
              <a:rPr lang="lt-LT" sz="1800" b="1" dirty="0"/>
              <a:t>III modulis</a:t>
            </a:r>
            <a:r>
              <a:rPr lang="en-US" sz="1800" b="1" dirty="0"/>
              <a:t> </a:t>
            </a:r>
            <a:r>
              <a:rPr lang="lt-LT" sz="1800" b="1" dirty="0">
                <a:effectLst/>
                <a:ea typeface="Calibri" panose="020F0502020204030204" pitchFamily="34" charset="0"/>
              </a:rPr>
              <a:t>(</a:t>
            </a:r>
            <a:r>
              <a:rPr lang="en-US" sz="1800" b="1" dirty="0" err="1">
                <a:effectLst/>
                <a:ea typeface="Calibri" panose="020F0502020204030204" pitchFamily="34" charset="0"/>
              </a:rPr>
              <a:t>kontaktiniai</a:t>
            </a:r>
            <a:r>
              <a:rPr lang="en-US" sz="1800" b="1" dirty="0">
                <a:effectLst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ea typeface="Calibri" panose="020F0502020204030204" pitchFamily="34" charset="0"/>
              </a:rPr>
              <a:t>mokymai</a:t>
            </a:r>
            <a:r>
              <a:rPr lang="lt-LT" sz="1800" b="1" dirty="0">
                <a:effectLst/>
                <a:ea typeface="Calibri" panose="020F0502020204030204" pitchFamily="34" charset="0"/>
              </a:rPr>
              <a:t>).</a:t>
            </a:r>
            <a:r>
              <a:rPr lang="lt-LT" sz="1800" b="1" dirty="0"/>
              <a:t> Skaitmeninių iniciatyvų įgyvendinimas</a:t>
            </a:r>
            <a:r>
              <a:rPr lang="en-US" sz="1800" b="1" dirty="0"/>
              <a:t>. </a:t>
            </a:r>
            <a:r>
              <a:rPr lang="lt-LT" sz="1800" dirty="0"/>
              <a:t>Skaitmenin</a:t>
            </a:r>
            <a:r>
              <a:rPr lang="en-US" sz="1800" dirty="0" err="1"/>
              <a:t>i</a:t>
            </a:r>
            <a:r>
              <a:rPr lang="lt-LT" sz="1800" dirty="0"/>
              <a:t>ų iniciatyvų įgyvendinimo principai ir žinios, padedantys jas kurti ir valdyti. Viešojo sektoriaus skaitmeninės transformacijos pavyzdžių analizė. </a:t>
            </a:r>
            <a:endParaRPr lang="en-US" sz="1800" dirty="0"/>
          </a:p>
          <a:p>
            <a:pPr marL="0" lvl="0" indent="0">
              <a:buNone/>
            </a:pPr>
            <a:endParaRPr lang="en-US" sz="1800" dirty="0"/>
          </a:p>
          <a:p>
            <a:pPr marL="140970" marR="102870" algn="just">
              <a:spcBef>
                <a:spcPts val="600"/>
              </a:spcBef>
            </a:pPr>
            <a:endParaRPr lang="lt-LT" sz="1800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1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 programos modulio turinys. </a:t>
            </a:r>
            <a:r>
              <a:rPr lang="lt-LT" sz="2800" b="1" dirty="0"/>
              <a:t>Skaitmeninių strategijų įgyvendinimas ir efektyvumas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lt-LT" sz="1800" dirty="0"/>
              <a:t>Praktinės žinios kaip kurti ir įgyvendinti skaitmenines strategijas, atliepiančias organizacijos tikslus ir poreikius, savo organizacijoje. Strategijos formavimo metodikos, organizacijos tikslų ir technologinių sprendimų derinimas, ilgalaikės vizijos kūrimas. Skaitmeninės strategijos </a:t>
            </a:r>
            <a:r>
              <a:rPr lang="lt-LT" sz="1800" dirty="0" err="1"/>
              <a:t>kaskadavimas</a:t>
            </a:r>
            <a:r>
              <a:rPr lang="lt-LT" sz="1800" dirty="0"/>
              <a:t> žemyn ir integravimas į kasdienius darbo procesus.</a:t>
            </a:r>
          </a:p>
          <a:p>
            <a:r>
              <a:rPr lang="lt-LT" sz="1800" dirty="0"/>
              <a:t>Įvairių skaitmeninių kanalų efektyvus panaudojimas vidinei ir išorinei komunikacijai gerinti. Skaitmeninių įrankių pasitelkimas integruotai komunikacijai valdyti.</a:t>
            </a:r>
          </a:p>
          <a:p>
            <a:r>
              <a:rPr lang="lt-LT" sz="1800" dirty="0"/>
              <a:t>Įvairių skaitmeninių įrankių ir technologijų parinktis, diegimas ir taikymas duomenų, dokumentų valdyme, procesų automatizavime ir kt., siekiant veiklos ir procesų optimizavimo. </a:t>
            </a:r>
          </a:p>
        </p:txBody>
      </p:sp>
    </p:spTree>
    <p:extLst>
      <p:ext uri="{BB962C8B-B14F-4D97-AF65-F5344CB8AC3E}">
        <p14:creationId xmlns:p14="http://schemas.microsoft.com/office/powerpoint/2010/main" val="26008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II programos modulio turinys. </a:t>
            </a:r>
            <a:r>
              <a:rPr lang="lt-LT" sz="2800" b="1" dirty="0"/>
              <a:t>Inovatyvūs darbo metodai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lt-LT" sz="1800" dirty="0"/>
              <a:t>Naujovių, skatinančių kūrybingos ir inovatyvios atmosferos kūrimą, diegimas viešojo sektoriaus organizacijose. </a:t>
            </a:r>
            <a:r>
              <a:rPr lang="lt-LT" sz="1800" dirty="0" err="1"/>
              <a:t>Ekspermentavimą</a:t>
            </a:r>
            <a:r>
              <a:rPr lang="lt-LT" sz="1800" dirty="0"/>
              <a:t> su naujomis technologijomis ir metodais skatinančios aplinkos kūrimas. Skaitmeninės pirmenybės ir inovacijų kultūros palaikymas. Viešojo sektoriaus organizacijos efektyvus veikimas sparčiai besivystančiame technologijų pasaulyje.  </a:t>
            </a:r>
          </a:p>
          <a:p>
            <a:r>
              <a:rPr lang="lt-LT" sz="1800" dirty="0"/>
              <a:t>Pažangiausių technologijų, tokių kaip dirbtinis intelektas (DI), blokų grandinės ir kt. tyrinėjimas bei diegimo galimybės veiklos procesų efektyvinimui organizacijose. Praktiniai pavyzdžiai, kaip technologijos gali keisti ir efektyvinti veiklos procesus. </a:t>
            </a:r>
          </a:p>
          <a:p>
            <a:r>
              <a:rPr lang="lt-LT" sz="1800" dirty="0"/>
              <a:t>Kibernetinio saugumo aspektai ir skaitmeninio saugumo užtikrinimas viešojo sektoriaus organizacijose. </a:t>
            </a:r>
          </a:p>
          <a:p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774206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III programos modulio turinys. </a:t>
            </a:r>
            <a:r>
              <a:rPr lang="lt-LT" sz="2800" b="1" dirty="0"/>
              <a:t>Skaitmeninių iniciatyvų įgyvendinimas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lt-LT" sz="1800" dirty="0"/>
              <a:t>Nuo skaitmeninės strategijos tikslų ir uždavinių iki konkrečių veiksmų. Skaitmenizacijos iniciatyvų valdymo metodikos, išteklių paskirstymas ir veiksmų planavimas, siekiant sėkmingai įgyvendinti strateginius skaitmeninius projektus. </a:t>
            </a:r>
          </a:p>
          <a:p>
            <a:r>
              <a:rPr lang="lt-LT" sz="1800" dirty="0"/>
              <a:t>Skaitmeninis raštingumas yra mąstysena ir požiūris, o ne tik įgūdžių rinkinys, apimantis galimybę naudotis technologijomis, gebėjimą kritiškai ir veiksmingai veikti skaitmeniniu požiūriu nuolat kintančioje aplinkoje. Skaitmeninė transformacija yra ne tik technologinė – tai susiję su visuotinėmis socialinėmis ekonominėmis transformacijomis ir strateginėmis reformomis svarbiausiose valstybės gyvenimo ir valdymo srityse, atliepiant pasaulines tendencijas. (Rezoliucija dėl Lietuvos skaitmeninės ateities transformacijos ir skaitmeninio suverenumo </a:t>
            </a:r>
            <a:r>
              <a:rPr lang="lt-LT" sz="1400" dirty="0"/>
              <a:t>(https://e-seimas.lrs.lt/portal/legalAct/lt/TAD/d8cd7a80582211ecacf0d54306d0ca27?jfwid=orwcinghf)</a:t>
            </a:r>
          </a:p>
          <a:p>
            <a:r>
              <a:rPr lang="lt-LT" sz="1800" dirty="0"/>
              <a:t>Realių situacijų ir organizacijų atvejų analizė. Kokie veiklos procesai ar jų dalys pas mūsų organizacijoje yra analoginiai, skaitmeninti, skaitmenizuoti ir skaitmeniškai transformuoti? Dizaino mąstysenos pagrindai skaitmeninių iniciatyvų kūrimui ir įgyvendinimui. </a:t>
            </a:r>
          </a:p>
          <a:p>
            <a:endParaRPr lang="lt-LT" sz="1800" dirty="0"/>
          </a:p>
          <a:p>
            <a:endParaRPr lang="lt-LT" sz="1800" dirty="0"/>
          </a:p>
          <a:p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664930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458" y="1795347"/>
            <a:ext cx="11731083" cy="515601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580"/>
              </a:spcBef>
              <a:spcAft>
                <a:spcPts val="0"/>
              </a:spcAft>
              <a:buNone/>
            </a:pPr>
            <a:r>
              <a:rPr lang="lt-LT" sz="1800" b="1" spc="20" dirty="0">
                <a:effectLst/>
                <a:ea typeface="Calibri" panose="020F0502020204030204" pitchFamily="34" charset="0"/>
              </a:rPr>
              <a:t>Įgyjamos</a:t>
            </a:r>
            <a:r>
              <a:rPr lang="lt-LT" sz="1800" b="1" spc="165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20" dirty="0">
                <a:effectLst/>
                <a:ea typeface="Calibri" panose="020F0502020204030204" pitchFamily="34" charset="0"/>
              </a:rPr>
              <a:t>ir</a:t>
            </a:r>
            <a:r>
              <a:rPr lang="lt-LT" sz="1800" b="1" spc="16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20" dirty="0">
                <a:effectLst/>
                <a:ea typeface="Calibri" panose="020F0502020204030204" pitchFamily="34" charset="0"/>
              </a:rPr>
              <a:t>plėtojamos</a:t>
            </a:r>
            <a:r>
              <a:rPr lang="lt-LT" sz="1800" b="1" spc="16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kompetencijos:</a:t>
            </a:r>
          </a:p>
          <a:p>
            <a:pPr marL="0" indent="0" algn="just">
              <a:spcBef>
                <a:spcPts val="580"/>
              </a:spcBef>
              <a:spcAft>
                <a:spcPts val="0"/>
              </a:spcAft>
              <a:buNone/>
            </a:pPr>
            <a:endParaRPr lang="lt-LT" sz="18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spcBef>
                <a:spcPts val="42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3689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Skaitmeninės</a:t>
            </a:r>
            <a:r>
              <a:rPr lang="lt-LT" sz="1800" spc="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strategijos</a:t>
            </a:r>
            <a:r>
              <a:rPr lang="lt-LT" sz="1800" spc="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iniciatyvų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kūrimas: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742950" marR="107950" lvl="1" indent="-285750">
              <a:lnSpc>
                <a:spcPct val="97000"/>
              </a:lnSpc>
              <a:spcBef>
                <a:spcPts val="61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7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Gebėjimas prisidėti prie skaitmeninės strategijos iniciatyvų kūrimo ir įgyvendinimo savo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skyriuje/įstaigoje.</a:t>
            </a:r>
          </a:p>
          <a:p>
            <a:pPr marL="742950" marR="106045" lvl="1" indent="-285750">
              <a:lnSpc>
                <a:spcPct val="96000"/>
              </a:lnSpc>
              <a:spcBef>
                <a:spcPts val="645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7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Gebėjimas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integruoti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skaitmeninius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sprendimus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į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reguliarius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darbo</a:t>
            </a:r>
            <a:r>
              <a:rPr lang="lt-LT" sz="1800" spc="4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procesus siekiant padidinti efektyvumą.</a:t>
            </a:r>
          </a:p>
          <a:p>
            <a:pPr marL="342900" lvl="0" indent="-342900">
              <a:spcBef>
                <a:spcPts val="63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3689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Procesų optimizavimas</a:t>
            </a:r>
            <a:r>
              <a:rPr lang="lt-LT" sz="1800" spc="2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ir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inovacijos: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742950" marR="107315" lvl="1" indent="-285750">
              <a:lnSpc>
                <a:spcPct val="97000"/>
              </a:lnSpc>
              <a:spcBef>
                <a:spcPts val="61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770" algn="l"/>
                <a:tab pos="1690370" algn="l"/>
                <a:tab pos="2619375" algn="l"/>
                <a:tab pos="2856865" algn="l"/>
                <a:tab pos="3712845" algn="l"/>
                <a:tab pos="4788535" algn="l"/>
                <a:tab pos="5722620" algn="l"/>
              </a:tabLst>
            </a:pPr>
            <a:r>
              <a:rPr lang="lt-LT" sz="1800" spc="-10" dirty="0">
                <a:effectLst/>
                <a:ea typeface="Courier New" panose="02070309020205020404" pitchFamily="49" charset="0"/>
              </a:rPr>
              <a:t>Gebėjimas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identifikuoti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30" dirty="0">
                <a:effectLst/>
                <a:ea typeface="Courier New" panose="02070309020205020404" pitchFamily="49" charset="0"/>
              </a:rPr>
              <a:t>ir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įgyvendinti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skaitmeninius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sprendimus</a:t>
            </a:r>
            <a:r>
              <a:rPr lang="lt-LT" sz="1800" dirty="0"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procesų optimizavimui.</a:t>
            </a:r>
            <a:endParaRPr lang="lt-LT" sz="1800" spc="0" dirty="0">
              <a:effectLst/>
              <a:ea typeface="Courier New" panose="02070309020205020404" pitchFamily="49" charset="0"/>
            </a:endParaRPr>
          </a:p>
          <a:p>
            <a:pPr marL="742950" marR="106680" lvl="1" indent="-285750">
              <a:lnSpc>
                <a:spcPct val="96000"/>
              </a:lnSpc>
              <a:spcBef>
                <a:spcPts val="64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7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Gebėjimas skatinti bendradarbiavimo aplinką, kuri palaiko skaitmenines inovacijas ir</a:t>
            </a:r>
            <a:r>
              <a:rPr lang="lt-LT" sz="1800" spc="-2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eksperimentus.</a:t>
            </a:r>
          </a:p>
          <a:p>
            <a:pPr marL="742950" marR="105410" lvl="1" indent="-285750">
              <a:lnSpc>
                <a:spcPct val="96000"/>
              </a:lnSpc>
              <a:spcBef>
                <a:spcPts val="65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7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Gebėjimas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tyrinėti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ir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įsisavinti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naujas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technologijas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organizacijos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efektyvumo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ir veiksmingumo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didinimui.</a:t>
            </a:r>
          </a:p>
          <a:p>
            <a:pPr marL="342900" lvl="0" indent="-342900">
              <a:spcBef>
                <a:spcPts val="63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3689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Inovacijų</a:t>
            </a:r>
            <a:r>
              <a:rPr lang="lt-LT" sz="1800" spc="-3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ir</a:t>
            </a:r>
            <a:r>
              <a:rPr lang="lt-LT" sz="1800" spc="-4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pokyčių</a:t>
            </a:r>
            <a:r>
              <a:rPr lang="lt-LT" sz="1800" spc="-4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valdymas: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742950" lvl="1" indent="-285750">
              <a:spcBef>
                <a:spcPts val="60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135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Supratimas</a:t>
            </a:r>
            <a:r>
              <a:rPr lang="lt-LT" sz="1800" spc="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apie</a:t>
            </a:r>
            <a:r>
              <a:rPr lang="lt-LT" sz="1800" spc="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inovacijų</a:t>
            </a:r>
            <a:r>
              <a:rPr lang="lt-LT" sz="1800" spc="2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svarbą</a:t>
            </a:r>
            <a:r>
              <a:rPr lang="lt-LT" sz="1800" spc="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skaitmeniniame</a:t>
            </a:r>
            <a:r>
              <a:rPr lang="lt-LT" sz="1800" spc="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amžiuje.</a:t>
            </a:r>
            <a:endParaRPr lang="lt-LT" sz="1800" spc="0" dirty="0">
              <a:effectLst/>
              <a:ea typeface="Courier New" panose="02070309020205020404" pitchFamily="49" charset="0"/>
            </a:endParaRPr>
          </a:p>
          <a:p>
            <a:pPr marL="742950" lvl="1" indent="-285750">
              <a:spcBef>
                <a:spcPts val="56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135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Gebėjimas</a:t>
            </a:r>
            <a:r>
              <a:rPr lang="lt-LT" sz="1800" spc="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palaikyti</a:t>
            </a:r>
            <a:r>
              <a:rPr lang="lt-LT" sz="1800" spc="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ir</a:t>
            </a:r>
            <a:r>
              <a:rPr lang="lt-LT" sz="1800" spc="-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dalyvauti</a:t>
            </a:r>
            <a:r>
              <a:rPr lang="lt-LT" sz="1800" spc="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skaitmeninės</a:t>
            </a:r>
            <a:r>
              <a:rPr lang="lt-LT" sz="1800" spc="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transformacijos</a:t>
            </a:r>
            <a:r>
              <a:rPr lang="lt-LT" sz="1800" spc="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iniciatyvose.</a:t>
            </a:r>
            <a:endParaRPr lang="lt-LT" sz="1800" spc="0" dirty="0">
              <a:effectLst/>
              <a:ea typeface="Courier New" panose="02070309020205020404" pitchFamily="49" charset="0"/>
            </a:endParaRPr>
          </a:p>
          <a:p>
            <a:pPr marL="742950" lvl="1" indent="-285750">
              <a:spcBef>
                <a:spcPts val="560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826135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Pagrindiniai</a:t>
            </a:r>
            <a:r>
              <a:rPr lang="lt-LT" sz="1800" spc="-7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gebėjimai</a:t>
            </a:r>
            <a:r>
              <a:rPr lang="lt-LT" sz="1800" spc="-7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prisitaikyti</a:t>
            </a:r>
            <a:r>
              <a:rPr lang="lt-LT" sz="1800" spc="-7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prie</a:t>
            </a:r>
            <a:r>
              <a:rPr lang="lt-LT" sz="1800" spc="-6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naujų</a:t>
            </a:r>
            <a:r>
              <a:rPr lang="lt-LT" sz="1800" spc="-6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skaitmeninių</a:t>
            </a:r>
            <a:r>
              <a:rPr lang="lt-LT" sz="1800" spc="-6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įrankių</a:t>
            </a:r>
            <a:r>
              <a:rPr lang="lt-LT" sz="1800" spc="-7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ir</a:t>
            </a:r>
            <a:r>
              <a:rPr lang="lt-LT" sz="1800" spc="-7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procesų.</a:t>
            </a:r>
            <a:endParaRPr lang="lt-LT" sz="1800" spc="0" dirty="0">
              <a:effectLst/>
              <a:ea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966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787</Words>
  <Application>Microsoft Office PowerPoint</Application>
  <PresentationFormat>Widescreen</PresentationFormat>
  <Paragraphs>45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Courier New</vt:lpstr>
      <vt:lpstr>Symbol</vt:lpstr>
      <vt:lpstr>Times New Roman</vt:lpstr>
      <vt:lpstr>1_Office Theme</vt:lpstr>
      <vt:lpstr>SKAITMENINĖS KOMPETENCIJOS PAGRINDINIS LYGMUO  SKAITMENINIŲ ĮRANKIŲ TAIKYMAS VEIKLOS PROCESUOSE</vt:lpstr>
      <vt:lpstr>PowerPoint Presentation</vt:lpstr>
      <vt:lpstr>Programos moduliai</vt:lpstr>
      <vt:lpstr>I programos modulio turinys. Skaitmeninių strategijų įgyvendinimas ir efektyvumas</vt:lpstr>
      <vt:lpstr>II programos modulio turinys. Inovatyvūs darbo metodai</vt:lpstr>
      <vt:lpstr>III programos modulio turinys. Skaitmeninių iniciatyvų įgyvendinimas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Mingailis Bajorinas</dc:creator>
  <cp:lastModifiedBy>Mingailis Bajorinas</cp:lastModifiedBy>
  <cp:revision>8</cp:revision>
  <dcterms:created xsi:type="dcterms:W3CDTF">2024-08-26T12:24:44Z</dcterms:created>
  <dcterms:modified xsi:type="dcterms:W3CDTF">2024-08-27T08:31:15Z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69b65-f46a-4265-b5a1-5f9adb1dee0c_Enabled">
    <vt:lpwstr>true</vt:lpwstr>
  </property>
  <property fmtid="{D5CDD505-2E9C-101B-9397-08002B2CF9AE}" pid="3" name="MSIP_Label_fc169b65-f46a-4265-b5a1-5f9adb1dee0c_SetDate">
    <vt:lpwstr>2024-08-26T12:26:03Z</vt:lpwstr>
  </property>
  <property fmtid="{D5CDD505-2E9C-101B-9397-08002B2CF9AE}" pid="4" name="MSIP_Label_fc169b65-f46a-4265-b5a1-5f9adb1dee0c_Method">
    <vt:lpwstr>Standard</vt:lpwstr>
  </property>
  <property fmtid="{D5CDD505-2E9C-101B-9397-08002B2CF9AE}" pid="5" name="MSIP_Label_fc169b65-f46a-4265-b5a1-5f9adb1dee0c_Name">
    <vt:lpwstr>defa4170-0d19-0005-0004-bc88714345d2</vt:lpwstr>
  </property>
  <property fmtid="{D5CDD505-2E9C-101B-9397-08002B2CF9AE}" pid="6" name="MSIP_Label_fc169b65-f46a-4265-b5a1-5f9adb1dee0c_SiteId">
    <vt:lpwstr>9ad8e586-ef09-4504-a3db-4f7ea34a4883</vt:lpwstr>
  </property>
  <property fmtid="{D5CDD505-2E9C-101B-9397-08002B2CF9AE}" pid="7" name="MSIP_Label_fc169b65-f46a-4265-b5a1-5f9adb1dee0c_ActionId">
    <vt:lpwstr>4149b48b-cee6-4124-836b-413a6bc20cd7</vt:lpwstr>
  </property>
  <property fmtid="{D5CDD505-2E9C-101B-9397-08002B2CF9AE}" pid="8" name="MSIP_Label_fc169b65-f46a-4265-b5a1-5f9adb1dee0c_ContentBits">
    <vt:lpwstr>0</vt:lpwstr>
  </property>
</Properties>
</file>