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handoutMasterIdLst>
    <p:handoutMasterId r:id="rId22"/>
  </p:handoutMasterIdLst>
  <p:sldIdLst>
    <p:sldId id="794" r:id="rId5"/>
    <p:sldId id="630" r:id="rId6"/>
    <p:sldId id="795" r:id="rId7"/>
    <p:sldId id="631" r:id="rId8"/>
    <p:sldId id="796" r:id="rId9"/>
    <p:sldId id="807" r:id="rId10"/>
    <p:sldId id="590" r:id="rId11"/>
    <p:sldId id="793" r:id="rId12"/>
    <p:sldId id="798" r:id="rId13"/>
    <p:sldId id="615" r:id="rId14"/>
    <p:sldId id="803" r:id="rId15"/>
    <p:sldId id="804" r:id="rId16"/>
    <p:sldId id="805" r:id="rId17"/>
    <p:sldId id="546" r:id="rId18"/>
    <p:sldId id="799" r:id="rId19"/>
    <p:sldId id="549" r:id="rId20"/>
  </p:sldIdLst>
  <p:sldSz cx="9144000" cy="5143500" type="screen16x9"/>
  <p:notesSz cx="6858000" cy="9144000"/>
  <p:embeddedFontLst>
    <p:embeddedFont>
      <p:font typeface="Cambria Math" panose="02040503050406030204" pitchFamily="18" charset="0"/>
      <p:regular r:id="rId23"/>
    </p:embeddedFont>
    <p:embeddedFont>
      <p:font typeface="HP Simplified" panose="020B0604020204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žanginės skaidrės" id="{6AA4A592-09C2-4BDA-AEE8-680958EFE34D}">
          <p14:sldIdLst>
            <p14:sldId id="794"/>
            <p14:sldId id="630"/>
            <p14:sldId id="795"/>
            <p14:sldId id="631"/>
            <p14:sldId id="796"/>
            <p14:sldId id="807"/>
            <p14:sldId id="590"/>
            <p14:sldId id="793"/>
            <p14:sldId id="798"/>
            <p14:sldId id="615"/>
            <p14:sldId id="803"/>
            <p14:sldId id="804"/>
            <p14:sldId id="805"/>
          </p14:sldIdLst>
        </p14:section>
        <p14:section name="Pagrindinės dalies skaidrės" id="{CECDF310-2124-4368-B0C5-8EB02F29D6C8}">
          <p14:sldIdLst>
            <p14:sldId id="546"/>
            <p14:sldId id="799"/>
            <p14:sldId id="54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C2A"/>
    <a:srgbClr val="161F28"/>
    <a:srgbClr val="2D3E50"/>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6E33C9-E09D-4D92-8370-71D40DA05BCB}" v="766" dt="2024-04-10T14:36:21.967"/>
    <p1510:client id="{A4D6A112-0052-41BF-AEBF-032DB4EE11D6}" v="1" dt="2024-04-11T08:02:07.135"/>
    <p1510:client id="{AA5A3B26-AE56-4FE4-8867-540399FBF2DE}" v="13" dt="2024-04-11T06:21:22.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363" autoAdjust="0"/>
  </p:normalViewPr>
  <p:slideViewPr>
    <p:cSldViewPr>
      <p:cViewPr varScale="1">
        <p:scale>
          <a:sx n="81" d="100"/>
          <a:sy n="81" d="100"/>
        </p:scale>
        <p:origin x="884" y="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926"/>
    </p:cViewPr>
  </p:sorterViewPr>
  <p:notesViewPr>
    <p:cSldViewPr>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ma Poškutė" userId="c3ff2105-3448-47a2-aba9-74cf9e830bfd" providerId="ADAL" clId="{AA5A3B26-AE56-4FE4-8867-540399FBF2DE}"/>
    <pc:docChg chg="undo custSel modSld">
      <pc:chgData name="Irma Poškutė" userId="c3ff2105-3448-47a2-aba9-74cf9e830bfd" providerId="ADAL" clId="{AA5A3B26-AE56-4FE4-8867-540399FBF2DE}" dt="2024-04-11T06:21:22.386" v="22" actId="20577"/>
      <pc:docMkLst>
        <pc:docMk/>
      </pc:docMkLst>
      <pc:sldChg chg="modSp mod">
        <pc:chgData name="Irma Poškutė" userId="c3ff2105-3448-47a2-aba9-74cf9e830bfd" providerId="ADAL" clId="{AA5A3B26-AE56-4FE4-8867-540399FBF2DE}" dt="2024-04-11T06:18:35.264" v="16" actId="790"/>
        <pc:sldMkLst>
          <pc:docMk/>
          <pc:sldMk cId="549696260" sldId="615"/>
        </pc:sldMkLst>
        <pc:spChg chg="mod">
          <ac:chgData name="Irma Poškutė" userId="c3ff2105-3448-47a2-aba9-74cf9e830bfd" providerId="ADAL" clId="{AA5A3B26-AE56-4FE4-8867-540399FBF2DE}" dt="2024-04-11T06:18:35.264" v="16" actId="790"/>
          <ac:spMkLst>
            <pc:docMk/>
            <pc:sldMk cId="549696260" sldId="615"/>
            <ac:spMk id="15" creationId="{00000000-0000-0000-0000-000000000000}"/>
          </ac:spMkLst>
        </pc:spChg>
      </pc:sldChg>
      <pc:sldChg chg="modSp">
        <pc:chgData name="Irma Poškutė" userId="c3ff2105-3448-47a2-aba9-74cf9e830bfd" providerId="ADAL" clId="{AA5A3B26-AE56-4FE4-8867-540399FBF2DE}" dt="2024-04-11T06:16:22.565" v="11" actId="20577"/>
        <pc:sldMkLst>
          <pc:docMk/>
          <pc:sldMk cId="860782591" sldId="631"/>
        </pc:sldMkLst>
        <pc:spChg chg="mod">
          <ac:chgData name="Irma Poškutė" userId="c3ff2105-3448-47a2-aba9-74cf9e830bfd" providerId="ADAL" clId="{AA5A3B26-AE56-4FE4-8867-540399FBF2DE}" dt="2024-04-11T06:16:22.565" v="11" actId="20577"/>
          <ac:spMkLst>
            <pc:docMk/>
            <pc:sldMk cId="860782591" sldId="631"/>
            <ac:spMk id="12" creationId="{8F627FDB-BD4D-CD93-5B42-260A8E8032ED}"/>
          </ac:spMkLst>
        </pc:spChg>
      </pc:sldChg>
      <pc:sldChg chg="modSp mod">
        <pc:chgData name="Irma Poškutė" userId="c3ff2105-3448-47a2-aba9-74cf9e830bfd" providerId="ADAL" clId="{AA5A3B26-AE56-4FE4-8867-540399FBF2DE}" dt="2024-04-11T06:17:58.848" v="14" actId="20577"/>
        <pc:sldMkLst>
          <pc:docMk/>
          <pc:sldMk cId="1554476271" sldId="798"/>
        </pc:sldMkLst>
        <pc:spChg chg="mod">
          <ac:chgData name="Irma Poškutė" userId="c3ff2105-3448-47a2-aba9-74cf9e830bfd" providerId="ADAL" clId="{AA5A3B26-AE56-4FE4-8867-540399FBF2DE}" dt="2024-04-11T06:17:47.065" v="12" actId="20577"/>
          <ac:spMkLst>
            <pc:docMk/>
            <pc:sldMk cId="1554476271" sldId="798"/>
            <ac:spMk id="15" creationId="{00000000-0000-0000-0000-000000000000}"/>
          </ac:spMkLst>
        </pc:spChg>
        <pc:spChg chg="mod">
          <ac:chgData name="Irma Poškutė" userId="c3ff2105-3448-47a2-aba9-74cf9e830bfd" providerId="ADAL" clId="{AA5A3B26-AE56-4FE4-8867-540399FBF2DE}" dt="2024-04-11T06:17:58.848" v="14" actId="20577"/>
          <ac:spMkLst>
            <pc:docMk/>
            <pc:sldMk cId="1554476271" sldId="798"/>
            <ac:spMk id="17" creationId="{00000000-0000-0000-0000-000000000000}"/>
          </ac:spMkLst>
        </pc:spChg>
      </pc:sldChg>
      <pc:sldChg chg="modSp">
        <pc:chgData name="Irma Poškutė" userId="c3ff2105-3448-47a2-aba9-74cf9e830bfd" providerId="ADAL" clId="{AA5A3B26-AE56-4FE4-8867-540399FBF2DE}" dt="2024-04-11T06:21:22.386" v="22" actId="20577"/>
        <pc:sldMkLst>
          <pc:docMk/>
          <pc:sldMk cId="1484377351" sldId="799"/>
        </pc:sldMkLst>
        <pc:spChg chg="mod">
          <ac:chgData name="Irma Poškutė" userId="c3ff2105-3448-47a2-aba9-74cf9e830bfd" providerId="ADAL" clId="{AA5A3B26-AE56-4FE4-8867-540399FBF2DE}" dt="2024-04-11T06:21:22.386" v="22" actId="20577"/>
          <ac:spMkLst>
            <pc:docMk/>
            <pc:sldMk cId="1484377351" sldId="799"/>
            <ac:spMk id="52" creationId="{00000000-0000-0000-0000-000000000000}"/>
          </ac:spMkLst>
        </pc:spChg>
      </pc:sldChg>
      <pc:sldChg chg="modSp mod">
        <pc:chgData name="Irma Poškutė" userId="c3ff2105-3448-47a2-aba9-74cf9e830bfd" providerId="ADAL" clId="{AA5A3B26-AE56-4FE4-8867-540399FBF2DE}" dt="2024-04-11T06:19:47.126" v="18" actId="1076"/>
        <pc:sldMkLst>
          <pc:docMk/>
          <pc:sldMk cId="2077893451" sldId="804"/>
        </pc:sldMkLst>
        <pc:spChg chg="mod">
          <ac:chgData name="Irma Poškutė" userId="c3ff2105-3448-47a2-aba9-74cf9e830bfd" providerId="ADAL" clId="{AA5A3B26-AE56-4FE4-8867-540399FBF2DE}" dt="2024-04-11T06:19:47.126" v="18" actId="1076"/>
          <ac:spMkLst>
            <pc:docMk/>
            <pc:sldMk cId="2077893451" sldId="804"/>
            <ac:spMk id="4" creationId="{6023CBCB-0F88-D791-8688-1862683FE496}"/>
          </ac:spMkLst>
        </pc:spChg>
      </pc:sldChg>
      <pc:sldChg chg="modSp mod">
        <pc:chgData name="Irma Poškutė" userId="c3ff2105-3448-47a2-aba9-74cf9e830bfd" providerId="ADAL" clId="{AA5A3B26-AE56-4FE4-8867-540399FBF2DE}" dt="2024-04-11T06:20:20.152" v="21" actId="20577"/>
        <pc:sldMkLst>
          <pc:docMk/>
          <pc:sldMk cId="3820768556" sldId="805"/>
        </pc:sldMkLst>
        <pc:spChg chg="mod">
          <ac:chgData name="Irma Poškutė" userId="c3ff2105-3448-47a2-aba9-74cf9e830bfd" providerId="ADAL" clId="{AA5A3B26-AE56-4FE4-8867-540399FBF2DE}" dt="2024-04-11T06:20:20.152" v="21" actId="20577"/>
          <ac:spMkLst>
            <pc:docMk/>
            <pc:sldMk cId="3820768556" sldId="805"/>
            <ac:spMk id="4" creationId="{6023CBCB-0F88-D791-8688-1862683FE496}"/>
          </ac:spMkLst>
        </pc:spChg>
      </pc:sldChg>
    </pc:docChg>
  </pc:docChgLst>
  <pc:docChgLst>
    <pc:chgData name="Urtė Morozovaitė" userId="c2d80f2b-4ce7-487f-88eb-e7d6edb65cdc" providerId="ADAL" clId="{A4D6A112-0052-41BF-AEBF-032DB4EE11D6}"/>
    <pc:docChg chg="custSel modSld">
      <pc:chgData name="Urtė Morozovaitė" userId="c2d80f2b-4ce7-487f-88eb-e7d6edb65cdc" providerId="ADAL" clId="{A4D6A112-0052-41BF-AEBF-032DB4EE11D6}" dt="2024-04-11T08:02:13.536" v="5" actId="1076"/>
      <pc:docMkLst>
        <pc:docMk/>
      </pc:docMkLst>
      <pc:sldChg chg="addSp delSp modSp mod">
        <pc:chgData name="Urtė Morozovaitė" userId="c2d80f2b-4ce7-487f-88eb-e7d6edb65cdc" providerId="ADAL" clId="{A4D6A112-0052-41BF-AEBF-032DB4EE11D6}" dt="2024-04-11T08:02:13.536" v="5" actId="1076"/>
        <pc:sldMkLst>
          <pc:docMk/>
          <pc:sldMk cId="4179157178" sldId="794"/>
        </pc:sldMkLst>
        <pc:picChg chg="add mod">
          <ac:chgData name="Urtė Morozovaitė" userId="c2d80f2b-4ce7-487f-88eb-e7d6edb65cdc" providerId="ADAL" clId="{A4D6A112-0052-41BF-AEBF-032DB4EE11D6}" dt="2024-04-11T08:02:13.536" v="5" actId="1076"/>
          <ac:picMkLst>
            <pc:docMk/>
            <pc:sldMk cId="4179157178" sldId="794"/>
            <ac:picMk id="3" creationId="{3041D8D0-5083-3239-AEF5-2A5CD1D3BD6B}"/>
          </ac:picMkLst>
        </pc:picChg>
        <pc:picChg chg="del">
          <ac:chgData name="Urtė Morozovaitė" userId="c2d80f2b-4ce7-487f-88eb-e7d6edb65cdc" providerId="ADAL" clId="{A4D6A112-0052-41BF-AEBF-032DB4EE11D6}" dt="2024-04-11T08:00:37.464" v="0" actId="478"/>
          <ac:picMkLst>
            <pc:docMk/>
            <pc:sldMk cId="4179157178" sldId="794"/>
            <ac:picMk id="12"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0CDCF-B072-4CC6-B2A3-B1C4F4AE3FFA}" type="datetimeFigureOut">
              <a:rPr lang="en-US" smtClean="0"/>
              <a:pPr/>
              <a:t>4/11/2024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8A0187-CA69-4ACB-9811-75164F281DE0}" type="slidenum">
              <a:rPr lang="en-US" smtClean="0"/>
              <a:pPr/>
              <a:t>‹#›</a:t>
            </a:fld>
            <a:endParaRPr lang="en-US"/>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4/11/2024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3</a:t>
            </a:fld>
            <a:endParaRPr lang="en-US" dirty="0"/>
          </a:p>
        </p:txBody>
      </p:sp>
    </p:spTree>
    <p:extLst>
      <p:ext uri="{BB962C8B-B14F-4D97-AF65-F5344CB8AC3E}">
        <p14:creationId xmlns:p14="http://schemas.microsoft.com/office/powerpoint/2010/main" val="379346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13</a:t>
            </a:fld>
            <a:endParaRPr lang="en-US" dirty="0"/>
          </a:p>
        </p:txBody>
      </p:sp>
    </p:spTree>
    <p:extLst>
      <p:ext uri="{BB962C8B-B14F-4D97-AF65-F5344CB8AC3E}">
        <p14:creationId xmlns:p14="http://schemas.microsoft.com/office/powerpoint/2010/main" val="235976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16</a:t>
            </a:fld>
            <a:endParaRPr lang="en-US" dirty="0"/>
          </a:p>
        </p:txBody>
      </p:sp>
    </p:spTree>
    <p:extLst>
      <p:ext uri="{BB962C8B-B14F-4D97-AF65-F5344CB8AC3E}">
        <p14:creationId xmlns:p14="http://schemas.microsoft.com/office/powerpoint/2010/main" val="239054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6836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381000" y="337687"/>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381000" y="770021"/>
            <a:ext cx="8368364" cy="173255"/>
          </a:xfrm>
          <a:prstGeom prst="rect">
            <a:avLst/>
          </a:prstGeom>
        </p:spPr>
        <p:txBody>
          <a:bodyPr wrap="none" lIns="0" tIns="0" rIns="0" bIns="0" anchor="ctr">
            <a:noAutofit/>
          </a:bodyPr>
          <a:lstStyle>
            <a:lvl1pPr marL="0" indent="0" algn="l" rtl="0">
              <a:buNone/>
              <a:defRPr sz="1600" b="0" baseline="0">
                <a:solidFill>
                  <a:schemeClr val="bg1"/>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13"/>
          <p:cNvSpPr>
            <a:spLocks noGrp="1"/>
          </p:cNvSpPr>
          <p:nvPr>
            <p:ph type="title" hasCustomPrompt="1"/>
          </p:nvPr>
        </p:nvSpPr>
        <p:spPr>
          <a:xfrm>
            <a:off x="381000" y="337687"/>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bg1"/>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3035430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0" y="1378484"/>
            <a:ext cx="4914900"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3810000" y="946150"/>
            <a:ext cx="491490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2" name="Rectangle 1"/>
          <p:cNvSpPr/>
          <p:nvPr userDrawn="1"/>
        </p:nvSpPr>
        <p:spPr>
          <a:xfrm>
            <a:off x="0" y="0"/>
            <a:ext cx="21336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7"/>
          <p:cNvSpPr>
            <a:spLocks noGrp="1"/>
          </p:cNvSpPr>
          <p:nvPr>
            <p:ph type="pic" sz="quarter" idx="13" hasCustomPrompt="1"/>
          </p:nvPr>
        </p:nvSpPr>
        <p:spPr>
          <a:xfrm>
            <a:off x="774700" y="1212850"/>
            <a:ext cx="2717800" cy="2717800"/>
          </a:xfrm>
          <a:prstGeom prst="ellipse">
            <a:avLst/>
          </a:prstGeom>
          <a:solidFill>
            <a:schemeClr val="tx2">
              <a:lumMod val="10000"/>
              <a:lumOff val="90000"/>
            </a:schemeClr>
          </a:solidFill>
          <a:ln w="19050">
            <a:noFill/>
          </a:ln>
          <a:effectLst/>
        </p:spPr>
        <p:txBody>
          <a:bodyPr lIns="0" tIns="91440" rIns="0" bIns="182880" anchor="b"/>
          <a:lstStyle>
            <a:lvl1pPr algn="ctr" rtl="0">
              <a:buNone/>
              <a:defRPr sz="1000">
                <a:solidFill>
                  <a:schemeClr val="tx1">
                    <a:lumMod val="75000"/>
                    <a:lumOff val="25000"/>
                  </a:schemeClr>
                </a:solidFill>
              </a:defRPr>
            </a:lvl1pPr>
          </a:lstStyle>
          <a:p>
            <a:r>
              <a:rPr lang="en-US" dirty="0"/>
              <a:t>Image Holder</a:t>
            </a:r>
          </a:p>
        </p:txBody>
      </p:sp>
      <p:sp>
        <p:nvSpPr>
          <p:cNvPr id="4" name="Text Placeholder 3"/>
          <p:cNvSpPr>
            <a:spLocks noGrp="1"/>
          </p:cNvSpPr>
          <p:nvPr>
            <p:ph type="body" sz="quarter" idx="14"/>
          </p:nvPr>
        </p:nvSpPr>
        <p:spPr>
          <a:xfrm>
            <a:off x="3810000" y="1733550"/>
            <a:ext cx="4914900" cy="1066800"/>
          </a:xfrm>
          <a:prstGeom prst="rect">
            <a:avLst/>
          </a:prstGeom>
        </p:spPr>
        <p:txBody>
          <a:bodyPr lIns="0" tIns="0" rIns="0" bIns="0"/>
          <a:lstStyle>
            <a:lvl1pPr marL="0" indent="0" algn="l">
              <a:buFont typeface="Arial" panose="020B0604020202020204" pitchFamily="34" charset="0"/>
              <a:buNone/>
              <a:defRPr sz="120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edit Master text styles</a:t>
            </a:r>
          </a:p>
        </p:txBody>
      </p:sp>
    </p:spTree>
    <p:extLst>
      <p:ext uri="{BB962C8B-B14F-4D97-AF65-F5344CB8AC3E}">
        <p14:creationId xmlns:p14="http://schemas.microsoft.com/office/powerpoint/2010/main" val="151442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Oval 47"/>
          <p:cNvSpPr/>
          <p:nvPr userDrawn="1"/>
        </p:nvSpPr>
        <p:spPr>
          <a:xfrm>
            <a:off x="641158" y="1625800"/>
            <a:ext cx="1521994" cy="152199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7"/>
          <p:cNvSpPr>
            <a:spLocks noGrp="1"/>
          </p:cNvSpPr>
          <p:nvPr>
            <p:ph type="pic" sz="quarter" idx="19" hasCustomPrompt="1"/>
          </p:nvPr>
        </p:nvSpPr>
        <p:spPr>
          <a:xfrm>
            <a:off x="765868"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491123" y="3239772"/>
            <a:ext cx="1822064"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29" name="Text Placeholder 3"/>
          <p:cNvSpPr>
            <a:spLocks noGrp="1"/>
          </p:cNvSpPr>
          <p:nvPr>
            <p:ph type="body" sz="quarter" idx="17" hasCustomPrompt="1"/>
          </p:nvPr>
        </p:nvSpPr>
        <p:spPr>
          <a:xfrm>
            <a:off x="491123" y="3520723"/>
            <a:ext cx="1822064"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35" name="Oval 34"/>
          <p:cNvSpPr/>
          <p:nvPr userDrawn="1"/>
        </p:nvSpPr>
        <p:spPr>
          <a:xfrm>
            <a:off x="2787426" y="1625800"/>
            <a:ext cx="1521994" cy="152199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7"/>
          <p:cNvSpPr>
            <a:spLocks noGrp="1"/>
          </p:cNvSpPr>
          <p:nvPr>
            <p:ph type="pic" sz="quarter" idx="20" hasCustomPrompt="1"/>
          </p:nvPr>
        </p:nvSpPr>
        <p:spPr>
          <a:xfrm>
            <a:off x="2912136"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2637391" y="3239772"/>
            <a:ext cx="1822064"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40" name="Text Placeholder 3"/>
          <p:cNvSpPr>
            <a:spLocks noGrp="1"/>
          </p:cNvSpPr>
          <p:nvPr>
            <p:ph type="body" sz="quarter" idx="22" hasCustomPrompt="1"/>
          </p:nvPr>
        </p:nvSpPr>
        <p:spPr>
          <a:xfrm>
            <a:off x="2637391" y="3520723"/>
            <a:ext cx="1822064"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52" name="Oval 51"/>
          <p:cNvSpPr/>
          <p:nvPr userDrawn="1"/>
        </p:nvSpPr>
        <p:spPr>
          <a:xfrm>
            <a:off x="4894505" y="1625800"/>
            <a:ext cx="1521994" cy="152199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3" name="Picture Placeholder 7"/>
          <p:cNvSpPr>
            <a:spLocks noGrp="1"/>
          </p:cNvSpPr>
          <p:nvPr>
            <p:ph type="pic" sz="quarter" idx="23" hasCustomPrompt="1"/>
          </p:nvPr>
        </p:nvSpPr>
        <p:spPr>
          <a:xfrm>
            <a:off x="5019215"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4744470" y="3239772"/>
            <a:ext cx="1822064"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55" name="Text Placeholder 3"/>
          <p:cNvSpPr>
            <a:spLocks noGrp="1"/>
          </p:cNvSpPr>
          <p:nvPr>
            <p:ph type="body" sz="quarter" idx="25" hasCustomPrompt="1"/>
          </p:nvPr>
        </p:nvSpPr>
        <p:spPr>
          <a:xfrm>
            <a:off x="4744470" y="3520723"/>
            <a:ext cx="1822064"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61" name="Oval 60"/>
          <p:cNvSpPr/>
          <p:nvPr userDrawn="1"/>
        </p:nvSpPr>
        <p:spPr>
          <a:xfrm>
            <a:off x="6996229" y="1625800"/>
            <a:ext cx="1521994" cy="152199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2" name="Picture Placeholder 7"/>
          <p:cNvSpPr>
            <a:spLocks noGrp="1"/>
          </p:cNvSpPr>
          <p:nvPr>
            <p:ph type="pic" sz="quarter" idx="26" hasCustomPrompt="1"/>
          </p:nvPr>
        </p:nvSpPr>
        <p:spPr>
          <a:xfrm>
            <a:off x="7120939"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6846194" y="3239772"/>
            <a:ext cx="1822064"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64" name="Text Placeholder 3"/>
          <p:cNvSpPr>
            <a:spLocks noGrp="1"/>
          </p:cNvSpPr>
          <p:nvPr>
            <p:ph type="body" sz="quarter" idx="28" hasCustomPrompt="1"/>
          </p:nvPr>
        </p:nvSpPr>
        <p:spPr>
          <a:xfrm>
            <a:off x="6846194" y="3520723"/>
            <a:ext cx="1822064"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Tree>
    <p:extLst>
      <p:ext uri="{BB962C8B-B14F-4D97-AF65-F5344CB8AC3E}">
        <p14:creationId xmlns:p14="http://schemas.microsoft.com/office/powerpoint/2010/main" val="413079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Diamond 47"/>
          <p:cNvSpPr/>
          <p:nvPr userDrawn="1"/>
        </p:nvSpPr>
        <p:spPr>
          <a:xfrm>
            <a:off x="390525" y="1625800"/>
            <a:ext cx="1521994" cy="1521994"/>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7"/>
          <p:cNvSpPr>
            <a:spLocks noGrp="1"/>
          </p:cNvSpPr>
          <p:nvPr>
            <p:ph type="pic" sz="quarter" idx="19" hasCustomPrompt="1"/>
          </p:nvPr>
        </p:nvSpPr>
        <p:spPr>
          <a:xfrm>
            <a:off x="51523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444324" y="3239772"/>
            <a:ext cx="1414396"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a:t>
            </a:r>
          </a:p>
        </p:txBody>
      </p:sp>
      <p:sp>
        <p:nvSpPr>
          <p:cNvPr id="29" name="Text Placeholder 3"/>
          <p:cNvSpPr>
            <a:spLocks noGrp="1"/>
          </p:cNvSpPr>
          <p:nvPr>
            <p:ph type="body" sz="quarter" idx="17" hasCustomPrompt="1"/>
          </p:nvPr>
        </p:nvSpPr>
        <p:spPr>
          <a:xfrm>
            <a:off x="444324" y="3520723"/>
            <a:ext cx="1414396"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35" name="Diamond 34"/>
          <p:cNvSpPr/>
          <p:nvPr userDrawn="1"/>
        </p:nvSpPr>
        <p:spPr>
          <a:xfrm>
            <a:off x="2143125" y="1625800"/>
            <a:ext cx="1521994" cy="1521994"/>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7"/>
          <p:cNvSpPr>
            <a:spLocks noGrp="1"/>
          </p:cNvSpPr>
          <p:nvPr>
            <p:ph type="pic" sz="quarter" idx="20" hasCustomPrompt="1"/>
          </p:nvPr>
        </p:nvSpPr>
        <p:spPr>
          <a:xfrm>
            <a:off x="226783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2196924" y="3239772"/>
            <a:ext cx="1414396"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a:t>
            </a:r>
          </a:p>
        </p:txBody>
      </p:sp>
      <p:sp>
        <p:nvSpPr>
          <p:cNvPr id="40" name="Text Placeholder 3"/>
          <p:cNvSpPr>
            <a:spLocks noGrp="1"/>
          </p:cNvSpPr>
          <p:nvPr>
            <p:ph type="body" sz="quarter" idx="22" hasCustomPrompt="1"/>
          </p:nvPr>
        </p:nvSpPr>
        <p:spPr>
          <a:xfrm>
            <a:off x="2196924" y="3520723"/>
            <a:ext cx="1414396"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52" name="Diamond 51"/>
          <p:cNvSpPr/>
          <p:nvPr userDrawn="1"/>
        </p:nvSpPr>
        <p:spPr>
          <a:xfrm>
            <a:off x="3867150" y="1625800"/>
            <a:ext cx="1521994" cy="152199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3" name="Picture Placeholder 7"/>
          <p:cNvSpPr>
            <a:spLocks noGrp="1"/>
          </p:cNvSpPr>
          <p:nvPr>
            <p:ph type="pic" sz="quarter" idx="23" hasCustomPrompt="1"/>
          </p:nvPr>
        </p:nvSpPr>
        <p:spPr>
          <a:xfrm>
            <a:off x="3991860"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3920949"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a:t>
            </a:r>
          </a:p>
        </p:txBody>
      </p:sp>
      <p:sp>
        <p:nvSpPr>
          <p:cNvPr id="55" name="Text Placeholder 3"/>
          <p:cNvSpPr>
            <a:spLocks noGrp="1"/>
          </p:cNvSpPr>
          <p:nvPr>
            <p:ph type="body" sz="quarter" idx="25" hasCustomPrompt="1"/>
          </p:nvPr>
        </p:nvSpPr>
        <p:spPr>
          <a:xfrm>
            <a:off x="3920949"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61" name="Diamond 60"/>
          <p:cNvSpPr/>
          <p:nvPr userDrawn="1"/>
        </p:nvSpPr>
        <p:spPr>
          <a:xfrm>
            <a:off x="5562600" y="1625800"/>
            <a:ext cx="1521994" cy="1521994"/>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2" name="Picture Placeholder 7"/>
          <p:cNvSpPr>
            <a:spLocks noGrp="1"/>
          </p:cNvSpPr>
          <p:nvPr>
            <p:ph type="pic" sz="quarter" idx="26" hasCustomPrompt="1"/>
          </p:nvPr>
        </p:nvSpPr>
        <p:spPr>
          <a:xfrm>
            <a:off x="5687310"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5616399"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a:t>
            </a:r>
          </a:p>
        </p:txBody>
      </p:sp>
      <p:sp>
        <p:nvSpPr>
          <p:cNvPr id="64" name="Text Placeholder 3"/>
          <p:cNvSpPr>
            <a:spLocks noGrp="1"/>
          </p:cNvSpPr>
          <p:nvPr>
            <p:ph type="body" sz="quarter" idx="28" hasCustomPrompt="1"/>
          </p:nvPr>
        </p:nvSpPr>
        <p:spPr>
          <a:xfrm>
            <a:off x="5616399"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46" name="Diamond 45"/>
          <p:cNvSpPr/>
          <p:nvPr userDrawn="1"/>
        </p:nvSpPr>
        <p:spPr>
          <a:xfrm>
            <a:off x="7238115" y="1625800"/>
            <a:ext cx="1521994" cy="1521994"/>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7" name="Picture Placeholder 7"/>
          <p:cNvSpPr>
            <a:spLocks noGrp="1"/>
          </p:cNvSpPr>
          <p:nvPr>
            <p:ph type="pic" sz="quarter" idx="29" hasCustomPrompt="1"/>
          </p:nvPr>
        </p:nvSpPr>
        <p:spPr>
          <a:xfrm>
            <a:off x="736282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50" name="Text Placeholder 3"/>
          <p:cNvSpPr>
            <a:spLocks noGrp="1"/>
          </p:cNvSpPr>
          <p:nvPr>
            <p:ph type="body" sz="quarter" idx="30" hasCustomPrompt="1"/>
          </p:nvPr>
        </p:nvSpPr>
        <p:spPr>
          <a:xfrm>
            <a:off x="7291914"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a:t>
            </a:r>
          </a:p>
        </p:txBody>
      </p:sp>
      <p:sp>
        <p:nvSpPr>
          <p:cNvPr id="51" name="Text Placeholder 3"/>
          <p:cNvSpPr>
            <a:spLocks noGrp="1"/>
          </p:cNvSpPr>
          <p:nvPr>
            <p:ph type="body" sz="quarter" idx="31" hasCustomPrompt="1"/>
          </p:nvPr>
        </p:nvSpPr>
        <p:spPr>
          <a:xfrm>
            <a:off x="7291914"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Tree>
    <p:extLst>
      <p:ext uri="{BB962C8B-B14F-4D97-AF65-F5344CB8AC3E}">
        <p14:creationId xmlns:p14="http://schemas.microsoft.com/office/powerpoint/2010/main" val="53864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7_Image Layouts">
    <p:spTree>
      <p:nvGrpSpPr>
        <p:cNvPr id="1" name=""/>
        <p:cNvGrpSpPr/>
        <p:nvPr/>
      </p:nvGrpSpPr>
      <p:grpSpPr>
        <a:xfrm>
          <a:off x="0" y="0"/>
          <a:ext cx="0" cy="0"/>
          <a:chOff x="0" y="0"/>
          <a:chExt cx="0" cy="0"/>
        </a:xfrm>
      </p:grpSpPr>
      <p:sp>
        <p:nvSpPr>
          <p:cNvPr id="8" name="Rounded Rectangle 7"/>
          <p:cNvSpPr/>
          <p:nvPr userDrawn="1"/>
        </p:nvSpPr>
        <p:spPr>
          <a:xfrm rot="16200000">
            <a:off x="1727078" y="56591"/>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837797" y="1314346"/>
            <a:ext cx="1276750" cy="1276750"/>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0" name="Text Placeholder 3"/>
          <p:cNvSpPr>
            <a:spLocks noGrp="1"/>
          </p:cNvSpPr>
          <p:nvPr userDrawn="1">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userDrawn="1">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911983" y="1388532"/>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2285587" y="1396080"/>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43" name="Text Placeholder 3"/>
          <p:cNvSpPr>
            <a:spLocks noGrp="1"/>
          </p:cNvSpPr>
          <p:nvPr>
            <p:ph type="body" sz="quarter" idx="18" hasCustomPrompt="1"/>
          </p:nvPr>
        </p:nvSpPr>
        <p:spPr>
          <a:xfrm>
            <a:off x="2285587" y="1618759"/>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44" name="Text Placeholder 3"/>
          <p:cNvSpPr>
            <a:spLocks noGrp="1"/>
          </p:cNvSpPr>
          <p:nvPr>
            <p:ph type="body" sz="half" idx="19" hasCustomPrompt="1"/>
          </p:nvPr>
        </p:nvSpPr>
        <p:spPr>
          <a:xfrm>
            <a:off x="2270762" y="1824714"/>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a:solidFill>
                  <a:schemeClr val="tx1">
                    <a:lumMod val="50000"/>
                    <a:lumOff val="50000"/>
                  </a:schemeClr>
                </a:solidFill>
              </a:rPr>
              <a:t>Add your Description here</a:t>
            </a: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p:txBody>
      </p:sp>
      <p:sp>
        <p:nvSpPr>
          <p:cNvPr id="47" name="Rounded Rectangle 46"/>
          <p:cNvSpPr/>
          <p:nvPr userDrawn="1"/>
        </p:nvSpPr>
        <p:spPr>
          <a:xfrm rot="5400000" flipH="1">
            <a:off x="5824140" y="56591"/>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userDrawn="1"/>
        </p:nvSpPr>
        <p:spPr>
          <a:xfrm>
            <a:off x="7019525" y="1314346"/>
            <a:ext cx="1276750" cy="1276750"/>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72" name="Picture Placeholder 7"/>
          <p:cNvSpPr>
            <a:spLocks noGrp="1"/>
          </p:cNvSpPr>
          <p:nvPr>
            <p:ph type="pic" sz="quarter" idx="15" hasCustomPrompt="1"/>
          </p:nvPr>
        </p:nvSpPr>
        <p:spPr>
          <a:xfrm>
            <a:off x="7093711" y="1388532"/>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5024975" y="1396080"/>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75" name="Text Placeholder 3"/>
          <p:cNvSpPr>
            <a:spLocks noGrp="1"/>
          </p:cNvSpPr>
          <p:nvPr>
            <p:ph type="body" sz="quarter" idx="21" hasCustomPrompt="1"/>
          </p:nvPr>
        </p:nvSpPr>
        <p:spPr>
          <a:xfrm>
            <a:off x="5024975" y="1618759"/>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76" name="Text Placeholder 3"/>
          <p:cNvSpPr>
            <a:spLocks noGrp="1"/>
          </p:cNvSpPr>
          <p:nvPr>
            <p:ph type="body" sz="half" idx="22" hasCustomPrompt="1"/>
          </p:nvPr>
        </p:nvSpPr>
        <p:spPr>
          <a:xfrm>
            <a:off x="5010150" y="1824714"/>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a:solidFill>
                  <a:schemeClr val="tx1">
                    <a:lumMod val="50000"/>
                    <a:lumOff val="50000"/>
                  </a:schemeClr>
                </a:solidFill>
              </a:rPr>
              <a:t>Add your Description here</a:t>
            </a: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p:txBody>
      </p:sp>
      <p:sp>
        <p:nvSpPr>
          <p:cNvPr id="77" name="Rounded Rectangle 76"/>
          <p:cNvSpPr/>
          <p:nvPr userDrawn="1"/>
        </p:nvSpPr>
        <p:spPr>
          <a:xfrm rot="16200000">
            <a:off x="1727078" y="1824435"/>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userDrawn="1"/>
        </p:nvSpPr>
        <p:spPr>
          <a:xfrm>
            <a:off x="837797" y="3082190"/>
            <a:ext cx="1276750" cy="1276750"/>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96" name="Picture Placeholder 7"/>
          <p:cNvSpPr>
            <a:spLocks noGrp="1"/>
          </p:cNvSpPr>
          <p:nvPr>
            <p:ph type="pic" sz="quarter" idx="14" hasCustomPrompt="1"/>
          </p:nvPr>
        </p:nvSpPr>
        <p:spPr>
          <a:xfrm>
            <a:off x="911983" y="3156376"/>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2285587" y="3147016"/>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99" name="Text Placeholder 3"/>
          <p:cNvSpPr>
            <a:spLocks noGrp="1"/>
          </p:cNvSpPr>
          <p:nvPr>
            <p:ph type="body" sz="quarter" idx="24" hasCustomPrompt="1"/>
          </p:nvPr>
        </p:nvSpPr>
        <p:spPr>
          <a:xfrm>
            <a:off x="2285587" y="3369695"/>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100" name="Text Placeholder 3"/>
          <p:cNvSpPr>
            <a:spLocks noGrp="1"/>
          </p:cNvSpPr>
          <p:nvPr>
            <p:ph type="body" sz="half" idx="25" hasCustomPrompt="1"/>
          </p:nvPr>
        </p:nvSpPr>
        <p:spPr>
          <a:xfrm>
            <a:off x="2270762" y="3575650"/>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a:solidFill>
                  <a:schemeClr val="tx1">
                    <a:lumMod val="50000"/>
                    <a:lumOff val="50000"/>
                  </a:schemeClr>
                </a:solidFill>
              </a:rPr>
              <a:t>Add your Description here</a:t>
            </a: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p:txBody>
      </p:sp>
      <p:sp>
        <p:nvSpPr>
          <p:cNvPr id="104" name="Rounded Rectangle 103"/>
          <p:cNvSpPr/>
          <p:nvPr userDrawn="1"/>
        </p:nvSpPr>
        <p:spPr>
          <a:xfrm rot="5400000" flipH="1">
            <a:off x="5824140" y="1824435"/>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userDrawn="1"/>
        </p:nvSpPr>
        <p:spPr>
          <a:xfrm>
            <a:off x="7019525" y="3082190"/>
            <a:ext cx="1276750" cy="1276750"/>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16" name="Picture Placeholder 7"/>
          <p:cNvSpPr>
            <a:spLocks noGrp="1"/>
          </p:cNvSpPr>
          <p:nvPr>
            <p:ph type="pic" sz="quarter" idx="16" hasCustomPrompt="1"/>
          </p:nvPr>
        </p:nvSpPr>
        <p:spPr>
          <a:xfrm>
            <a:off x="7093711" y="3156376"/>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5024975" y="3147016"/>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118" name="Text Placeholder 3"/>
          <p:cNvSpPr>
            <a:spLocks noGrp="1"/>
          </p:cNvSpPr>
          <p:nvPr>
            <p:ph type="body" sz="quarter" idx="27" hasCustomPrompt="1"/>
          </p:nvPr>
        </p:nvSpPr>
        <p:spPr>
          <a:xfrm>
            <a:off x="5024975" y="3369695"/>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119" name="Text Placeholder 3"/>
          <p:cNvSpPr>
            <a:spLocks noGrp="1"/>
          </p:cNvSpPr>
          <p:nvPr>
            <p:ph type="body" sz="half" idx="28" hasCustomPrompt="1"/>
          </p:nvPr>
        </p:nvSpPr>
        <p:spPr>
          <a:xfrm>
            <a:off x="5010150" y="3575650"/>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a:solidFill>
                  <a:schemeClr val="tx1">
                    <a:lumMod val="50000"/>
                    <a:lumOff val="50000"/>
                  </a:schemeClr>
                </a:solidFill>
              </a:rPr>
              <a:t>Add your Description here</a:t>
            </a: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p:txBody>
      </p:sp>
    </p:spTree>
    <p:extLst>
      <p:ext uri="{BB962C8B-B14F-4D97-AF65-F5344CB8AC3E}">
        <p14:creationId xmlns:p14="http://schemas.microsoft.com/office/powerpoint/2010/main" val="96090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1727078" y="56591"/>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837797" y="1314346"/>
            <a:ext cx="1276750" cy="1276750"/>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0" name="Text Placeholder 3"/>
          <p:cNvSpPr>
            <a:spLocks noGrp="1"/>
          </p:cNvSpPr>
          <p:nvPr userDrawn="1">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userDrawn="1">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911983" y="1388532"/>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2285587" y="1396080"/>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43" name="Text Placeholder 3"/>
          <p:cNvSpPr>
            <a:spLocks noGrp="1"/>
          </p:cNvSpPr>
          <p:nvPr>
            <p:ph type="body" sz="quarter" idx="18" hasCustomPrompt="1"/>
          </p:nvPr>
        </p:nvSpPr>
        <p:spPr>
          <a:xfrm>
            <a:off x="2285587" y="1618759"/>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44" name="Text Placeholder 3"/>
          <p:cNvSpPr>
            <a:spLocks noGrp="1"/>
          </p:cNvSpPr>
          <p:nvPr>
            <p:ph type="body" sz="half" idx="19" hasCustomPrompt="1"/>
          </p:nvPr>
        </p:nvSpPr>
        <p:spPr>
          <a:xfrm>
            <a:off x="2270762" y="1824714"/>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a:solidFill>
                  <a:schemeClr val="tx1">
                    <a:lumMod val="50000"/>
                    <a:lumOff val="50000"/>
                  </a:schemeClr>
                </a:solidFill>
              </a:rPr>
              <a:t>Add your Description here</a:t>
            </a: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p:txBody>
      </p:sp>
      <p:sp>
        <p:nvSpPr>
          <p:cNvPr id="47" name="Rounded Rectangle 46"/>
          <p:cNvSpPr/>
          <p:nvPr userDrawn="1"/>
        </p:nvSpPr>
        <p:spPr>
          <a:xfrm rot="5400000" flipH="1">
            <a:off x="5824140" y="56591"/>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userDrawn="1"/>
        </p:nvSpPr>
        <p:spPr>
          <a:xfrm>
            <a:off x="7019525" y="1314346"/>
            <a:ext cx="1276750" cy="1276750"/>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72" name="Picture Placeholder 7"/>
          <p:cNvSpPr>
            <a:spLocks noGrp="1"/>
          </p:cNvSpPr>
          <p:nvPr>
            <p:ph type="pic" sz="quarter" idx="15" hasCustomPrompt="1"/>
          </p:nvPr>
        </p:nvSpPr>
        <p:spPr>
          <a:xfrm>
            <a:off x="7093711" y="1388532"/>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5024975" y="1396080"/>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75" name="Text Placeholder 3"/>
          <p:cNvSpPr>
            <a:spLocks noGrp="1"/>
          </p:cNvSpPr>
          <p:nvPr>
            <p:ph type="body" sz="quarter" idx="21" hasCustomPrompt="1"/>
          </p:nvPr>
        </p:nvSpPr>
        <p:spPr>
          <a:xfrm>
            <a:off x="5024975" y="1618759"/>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76" name="Text Placeholder 3"/>
          <p:cNvSpPr>
            <a:spLocks noGrp="1"/>
          </p:cNvSpPr>
          <p:nvPr>
            <p:ph type="body" sz="half" idx="22" hasCustomPrompt="1"/>
          </p:nvPr>
        </p:nvSpPr>
        <p:spPr>
          <a:xfrm>
            <a:off x="5010150" y="1824714"/>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a:solidFill>
                  <a:schemeClr val="tx1">
                    <a:lumMod val="50000"/>
                    <a:lumOff val="50000"/>
                  </a:schemeClr>
                </a:solidFill>
              </a:rPr>
              <a:t>Add your Description here</a:t>
            </a: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p:txBody>
      </p:sp>
      <p:sp>
        <p:nvSpPr>
          <p:cNvPr id="77" name="Rounded Rectangle 76"/>
          <p:cNvSpPr/>
          <p:nvPr userDrawn="1"/>
        </p:nvSpPr>
        <p:spPr>
          <a:xfrm rot="16200000">
            <a:off x="1727078" y="1824435"/>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userDrawn="1"/>
        </p:nvSpPr>
        <p:spPr>
          <a:xfrm>
            <a:off x="837797" y="3082190"/>
            <a:ext cx="1276750" cy="1276750"/>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96" name="Picture Placeholder 7"/>
          <p:cNvSpPr>
            <a:spLocks noGrp="1"/>
          </p:cNvSpPr>
          <p:nvPr>
            <p:ph type="pic" sz="quarter" idx="14" hasCustomPrompt="1"/>
          </p:nvPr>
        </p:nvSpPr>
        <p:spPr>
          <a:xfrm>
            <a:off x="911983" y="3156376"/>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2285587" y="3147016"/>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99" name="Text Placeholder 3"/>
          <p:cNvSpPr>
            <a:spLocks noGrp="1"/>
          </p:cNvSpPr>
          <p:nvPr>
            <p:ph type="body" sz="quarter" idx="24" hasCustomPrompt="1"/>
          </p:nvPr>
        </p:nvSpPr>
        <p:spPr>
          <a:xfrm>
            <a:off x="2285587" y="3369695"/>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100" name="Text Placeholder 3"/>
          <p:cNvSpPr>
            <a:spLocks noGrp="1"/>
          </p:cNvSpPr>
          <p:nvPr>
            <p:ph type="body" sz="half" idx="25" hasCustomPrompt="1"/>
          </p:nvPr>
        </p:nvSpPr>
        <p:spPr>
          <a:xfrm>
            <a:off x="2270762" y="3575650"/>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a:solidFill>
                  <a:schemeClr val="tx1">
                    <a:lumMod val="50000"/>
                    <a:lumOff val="50000"/>
                  </a:schemeClr>
                </a:solidFill>
              </a:rPr>
              <a:t>Add your Description here</a:t>
            </a: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p:txBody>
      </p:sp>
      <p:sp>
        <p:nvSpPr>
          <p:cNvPr id="104" name="Rounded Rectangle 103"/>
          <p:cNvSpPr/>
          <p:nvPr userDrawn="1"/>
        </p:nvSpPr>
        <p:spPr>
          <a:xfrm rot="5400000" flipH="1">
            <a:off x="5824140" y="1824435"/>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userDrawn="1"/>
        </p:nvSpPr>
        <p:spPr>
          <a:xfrm>
            <a:off x="7019525" y="3082190"/>
            <a:ext cx="1276750" cy="1276750"/>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16" name="Picture Placeholder 7"/>
          <p:cNvSpPr>
            <a:spLocks noGrp="1"/>
          </p:cNvSpPr>
          <p:nvPr>
            <p:ph type="pic" sz="quarter" idx="16" hasCustomPrompt="1"/>
          </p:nvPr>
        </p:nvSpPr>
        <p:spPr>
          <a:xfrm>
            <a:off x="7093711" y="3156376"/>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5024975" y="3147016"/>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118" name="Text Placeholder 3"/>
          <p:cNvSpPr>
            <a:spLocks noGrp="1"/>
          </p:cNvSpPr>
          <p:nvPr>
            <p:ph type="body" sz="quarter" idx="27" hasCustomPrompt="1"/>
          </p:nvPr>
        </p:nvSpPr>
        <p:spPr>
          <a:xfrm>
            <a:off x="5024975" y="3369695"/>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119" name="Text Placeholder 3"/>
          <p:cNvSpPr>
            <a:spLocks noGrp="1"/>
          </p:cNvSpPr>
          <p:nvPr>
            <p:ph type="body" sz="half" idx="28" hasCustomPrompt="1"/>
          </p:nvPr>
        </p:nvSpPr>
        <p:spPr>
          <a:xfrm>
            <a:off x="5010150" y="3575650"/>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a:solidFill>
                  <a:schemeClr val="tx1">
                    <a:lumMod val="50000"/>
                    <a:lumOff val="50000"/>
                  </a:schemeClr>
                </a:solidFill>
              </a:rPr>
              <a:t>Add your Description here</a:t>
            </a: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p:txBody>
      </p:sp>
    </p:spTree>
    <p:extLst>
      <p:ext uri="{BB962C8B-B14F-4D97-AF65-F5344CB8AC3E}">
        <p14:creationId xmlns:p14="http://schemas.microsoft.com/office/powerpoint/2010/main" val="310204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572000" y="0"/>
            <a:ext cx="4572000" cy="51435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400">
                <a:ln>
                  <a:noFill/>
                </a:ln>
                <a:solidFill>
                  <a:schemeClr val="tx1">
                    <a:lumMod val="50000"/>
                    <a:lumOff val="50000"/>
                  </a:schemeClr>
                </a:solidFill>
              </a:defRPr>
            </a:lvl1pPr>
          </a:lstStyle>
          <a:p>
            <a:r>
              <a:rPr lang="en-US" dirty="0"/>
              <a:t>Image Holder</a:t>
            </a:r>
          </a:p>
        </p:txBody>
      </p:sp>
      <p:sp>
        <p:nvSpPr>
          <p:cNvPr id="10" name="Text Placeholder 3"/>
          <p:cNvSpPr>
            <a:spLocks noGrp="1"/>
          </p:cNvSpPr>
          <p:nvPr>
            <p:ph type="body" sz="half" idx="2" hasCustomPrompt="1"/>
          </p:nvPr>
        </p:nvSpPr>
        <p:spPr>
          <a:xfrm>
            <a:off x="381000" y="770021"/>
            <a:ext cx="5257800"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381000" y="337687"/>
            <a:ext cx="525780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31844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rtl="0">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7" name="Group 6"/>
          <p:cNvGrpSpPr/>
          <p:nvPr userDrawn="1"/>
        </p:nvGrpSpPr>
        <p:grpSpPr>
          <a:xfrm>
            <a:off x="0" y="1363511"/>
            <a:ext cx="5312548" cy="2706707"/>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23"/>
          <p:cNvGrpSpPr/>
          <p:nvPr userDrawn="1"/>
        </p:nvGrpSpPr>
        <p:grpSpPr>
          <a:xfrm rot="20331427">
            <a:off x="1108306" y="1241827"/>
            <a:ext cx="1843262" cy="3432862"/>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dirty="0"/>
            </a:p>
          </p:txBody>
        </p:sp>
      </p:grpSp>
      <p:sp>
        <p:nvSpPr>
          <p:cNvPr id="27" name="Picture Placeholder 7"/>
          <p:cNvSpPr>
            <a:spLocks noGrp="1"/>
          </p:cNvSpPr>
          <p:nvPr>
            <p:ph type="pic" sz="quarter" idx="10" hasCustomPrompt="1"/>
          </p:nvPr>
        </p:nvSpPr>
        <p:spPr>
          <a:xfrm rot="20331427">
            <a:off x="1228255" y="1731181"/>
            <a:ext cx="1603364" cy="2409604"/>
          </a:xfrm>
          <a:prstGeom prst="rect">
            <a:avLst/>
          </a:prstGeom>
          <a:ln>
            <a:noFill/>
          </a:ln>
        </p:spPr>
        <p:txBody>
          <a:bodyPr bIns="457200" anchor="b"/>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95582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rtl="0">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2"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13" name="Group 20"/>
          <p:cNvGrpSpPr/>
          <p:nvPr userDrawn="1"/>
        </p:nvGrpSpPr>
        <p:grpSpPr>
          <a:xfrm>
            <a:off x="2989156" y="1276350"/>
            <a:ext cx="3165688" cy="2518786"/>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dirty="0"/>
                <a:t> </a:t>
              </a:r>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4" name="Picture Placeholder 7"/>
          <p:cNvSpPr>
            <a:spLocks noGrp="1"/>
          </p:cNvSpPr>
          <p:nvPr>
            <p:ph type="pic" sz="quarter" idx="10" hasCustomPrompt="1"/>
          </p:nvPr>
        </p:nvSpPr>
        <p:spPr>
          <a:xfrm>
            <a:off x="3130174" y="1395636"/>
            <a:ext cx="2883652" cy="1625664"/>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71435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ic5">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0" y="1414329"/>
            <a:ext cx="3124200" cy="1995622"/>
          </a:xfrm>
          <a:prstGeom prst="rect">
            <a:avLst/>
          </a:prstGeom>
          <a:solidFill>
            <a:schemeClr val="accent1"/>
          </a:solidFill>
          <a:ln w="19050">
            <a:noFill/>
          </a:ln>
        </p:spPr>
        <p:txBody>
          <a:bodyPr tIns="0" bIns="182880" anchor="b"/>
          <a:lstStyle>
            <a:lvl1pPr algn="ctr">
              <a:buNone/>
              <a:defRPr sz="1200">
                <a:solidFill>
                  <a:schemeClr val="bg1"/>
                </a:solidFill>
              </a:defRPr>
            </a:lvl1pPr>
          </a:lstStyle>
          <a:p>
            <a:r>
              <a:rPr lang="en-US" dirty="0"/>
              <a:t>Image Holder</a:t>
            </a:r>
          </a:p>
        </p:txBody>
      </p:sp>
      <p:sp>
        <p:nvSpPr>
          <p:cNvPr id="20" name="Rectangle 19"/>
          <p:cNvSpPr/>
          <p:nvPr userDrawn="1"/>
        </p:nvSpPr>
        <p:spPr>
          <a:xfrm>
            <a:off x="3124201" y="1414329"/>
            <a:ext cx="6003632" cy="1995622"/>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2" name="Freeform 45"/>
          <p:cNvSpPr>
            <a:spLocks noEditPoints="1"/>
          </p:cNvSpPr>
          <p:nvPr userDrawn="1"/>
        </p:nvSpPr>
        <p:spPr bwMode="auto">
          <a:xfrm>
            <a:off x="3421231" y="192080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srgbClr val="262626"/>
              </a:solidFill>
            </a:endParaRPr>
          </a:p>
        </p:txBody>
      </p:sp>
      <p:sp>
        <p:nvSpPr>
          <p:cNvPr id="23" name="Text Placeholder 3"/>
          <p:cNvSpPr>
            <a:spLocks noGrp="1"/>
          </p:cNvSpPr>
          <p:nvPr>
            <p:ph type="body" sz="half" idx="15"/>
          </p:nvPr>
        </p:nvSpPr>
        <p:spPr>
          <a:xfrm>
            <a:off x="3808399" y="1905615"/>
            <a:ext cx="4784432" cy="326156"/>
          </a:xfrm>
          <a:prstGeom prst="rect">
            <a:avLst/>
          </a:prstGeom>
        </p:spPr>
        <p:txBody>
          <a:bodyPr wrap="square" lIns="0" tIns="0" rIns="0" bIns="0" anchor="t">
            <a:noAutofit/>
          </a:bodyPr>
          <a:lstStyle>
            <a:lvl1pPr marL="0" indent="0" algn="l">
              <a:buNone/>
              <a:defRPr sz="1100" b="0" baseline="0">
                <a:solidFill>
                  <a:schemeClr val="tx1">
                    <a:lumMod val="75000"/>
                    <a:lumOff val="2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algn="ctr"/>
            <a:endParaRPr lang="en-US" sz="1000" dirty="0">
              <a:solidFill>
                <a:schemeClr val="tx1">
                  <a:lumMod val="50000"/>
                  <a:lumOff val="50000"/>
                </a:schemeClr>
              </a:solidFill>
            </a:endParaRPr>
          </a:p>
        </p:txBody>
      </p:sp>
      <p:sp>
        <p:nvSpPr>
          <p:cNvPr id="24" name="Freeform 45"/>
          <p:cNvSpPr>
            <a:spLocks noEditPoints="1"/>
          </p:cNvSpPr>
          <p:nvPr userDrawn="1"/>
        </p:nvSpPr>
        <p:spPr bwMode="auto">
          <a:xfrm>
            <a:off x="3421231" y="2418408"/>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srgbClr val="262626"/>
              </a:solidFill>
            </a:endParaRPr>
          </a:p>
        </p:txBody>
      </p:sp>
      <p:sp>
        <p:nvSpPr>
          <p:cNvPr id="25" name="Text Placeholder 3"/>
          <p:cNvSpPr>
            <a:spLocks noGrp="1"/>
          </p:cNvSpPr>
          <p:nvPr>
            <p:ph type="body" sz="half" idx="16"/>
          </p:nvPr>
        </p:nvSpPr>
        <p:spPr>
          <a:xfrm>
            <a:off x="3808400" y="2403220"/>
            <a:ext cx="4784431" cy="326156"/>
          </a:xfrm>
          <a:prstGeom prst="rect">
            <a:avLst/>
          </a:prstGeom>
        </p:spPr>
        <p:txBody>
          <a:bodyPr wrap="square" lIns="0" tIns="0" rIns="0" bIns="0" anchor="t">
            <a:noAutofit/>
          </a:bodyPr>
          <a:lstStyle>
            <a:lvl1pPr marL="0" indent="0" algn="l">
              <a:buNone/>
              <a:defRPr sz="1100" b="0" baseline="0">
                <a:solidFill>
                  <a:schemeClr val="tx1">
                    <a:lumMod val="75000"/>
                    <a:lumOff val="2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algn="ctr"/>
            <a:endParaRPr lang="en-US" sz="1000" dirty="0">
              <a:solidFill>
                <a:schemeClr val="tx1">
                  <a:lumMod val="50000"/>
                  <a:lumOff val="50000"/>
                </a:schemeClr>
              </a:solidFill>
            </a:endParaRPr>
          </a:p>
        </p:txBody>
      </p:sp>
      <p:sp>
        <p:nvSpPr>
          <p:cNvPr id="26" name="Freeform 45"/>
          <p:cNvSpPr>
            <a:spLocks noEditPoints="1"/>
          </p:cNvSpPr>
          <p:nvPr userDrawn="1"/>
        </p:nvSpPr>
        <p:spPr bwMode="auto">
          <a:xfrm>
            <a:off x="3421231" y="2887439"/>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srgbClr val="262626"/>
              </a:solidFill>
            </a:endParaRPr>
          </a:p>
        </p:txBody>
      </p:sp>
      <p:sp>
        <p:nvSpPr>
          <p:cNvPr id="27" name="Text Placeholder 3"/>
          <p:cNvSpPr>
            <a:spLocks noGrp="1"/>
          </p:cNvSpPr>
          <p:nvPr>
            <p:ph type="body" sz="half" idx="17"/>
          </p:nvPr>
        </p:nvSpPr>
        <p:spPr>
          <a:xfrm>
            <a:off x="3808400" y="2872252"/>
            <a:ext cx="4784431" cy="326156"/>
          </a:xfrm>
          <a:prstGeom prst="rect">
            <a:avLst/>
          </a:prstGeom>
        </p:spPr>
        <p:txBody>
          <a:bodyPr wrap="square" lIns="0" tIns="0" rIns="0" bIns="0" anchor="t">
            <a:noAutofit/>
          </a:bodyPr>
          <a:lstStyle>
            <a:lvl1pPr marL="0" indent="0" algn="l">
              <a:buNone/>
              <a:defRPr sz="1100" b="0" baseline="0">
                <a:solidFill>
                  <a:schemeClr val="tx1">
                    <a:lumMod val="75000"/>
                    <a:lumOff val="2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algn="ctr"/>
            <a:endParaRPr lang="en-US" sz="1000" dirty="0">
              <a:solidFill>
                <a:schemeClr val="tx1">
                  <a:lumMod val="50000"/>
                  <a:lumOff val="50000"/>
                </a:schemeClr>
              </a:solidFill>
            </a:endParaRPr>
          </a:p>
        </p:txBody>
      </p:sp>
      <p:sp>
        <p:nvSpPr>
          <p:cNvPr id="34" name="Text Placeholder 3"/>
          <p:cNvSpPr>
            <a:spLocks noGrp="1"/>
          </p:cNvSpPr>
          <p:nvPr>
            <p:ph type="body" sz="half" idx="21"/>
          </p:nvPr>
        </p:nvSpPr>
        <p:spPr>
          <a:xfrm>
            <a:off x="3479422" y="1610646"/>
            <a:ext cx="5146814" cy="192780"/>
          </a:xfrm>
          <a:prstGeom prst="rect">
            <a:avLst/>
          </a:prstGeom>
        </p:spPr>
        <p:txBody>
          <a:bodyPr wrap="none" lIns="0" tIns="0" rIns="0" bIns="0" anchor="ctr">
            <a:noAutofit/>
          </a:bodyPr>
          <a:lstStyle>
            <a:lvl1pPr marL="0" indent="0" algn="l">
              <a:buNone/>
              <a:defRPr sz="1400" b="1" baseline="0">
                <a:solidFill>
                  <a:schemeClr val="tx1">
                    <a:lumMod val="75000"/>
                    <a:lumOff val="2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endParaRPr lang="en-US" dirty="0"/>
          </a:p>
        </p:txBody>
      </p:sp>
      <p:sp>
        <p:nvSpPr>
          <p:cNvPr id="17" name="Title 1"/>
          <p:cNvSpPr>
            <a:spLocks noGrp="1"/>
          </p:cNvSpPr>
          <p:nvPr>
            <p:ph type="title" hasCustomPrompt="1"/>
          </p:nvPr>
        </p:nvSpPr>
        <p:spPr>
          <a:xfrm>
            <a:off x="1752600" y="361950"/>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2514600" y="713942"/>
            <a:ext cx="4114800" cy="200746"/>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Subtext Goes Here</a:t>
            </a:r>
          </a:p>
        </p:txBody>
      </p:sp>
    </p:spTree>
    <p:extLst>
      <p:ext uri="{BB962C8B-B14F-4D97-AF65-F5344CB8AC3E}">
        <p14:creationId xmlns:p14="http://schemas.microsoft.com/office/powerpoint/2010/main" val="283701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2500"/>
                            </p:stCondLst>
                            <p:childTnLst>
                              <p:par>
                                <p:cTn id="22" presetID="22" presetClass="entr" presetSubtype="8" fill="hold" grpId="0" nodeType="afterEffect" nodePh="1">
                                  <p:stCondLst>
                                    <p:cond delay="0"/>
                                  </p:stCondLst>
                                  <p:endCondLst>
                                    <p:cond evt="begin" delay="0">
                                      <p:tn val="22"/>
                                    </p:cond>
                                  </p:endCondLst>
                                  <p:childTnLst>
                                    <p:set>
                                      <p:cBhvr>
                                        <p:cTn id="23" dur="1" fill="hold">
                                          <p:stCondLst>
                                            <p:cond delay="0"/>
                                          </p:stCondLst>
                                        </p:cTn>
                                        <p:tgtEl>
                                          <p:spTgt spid="34">
                                            <p:txEl>
                                              <p:pRg st="0" end="0"/>
                                            </p:txEl>
                                          </p:spTgt>
                                        </p:tgtEl>
                                        <p:attrNameLst>
                                          <p:attrName>style.visibility</p:attrName>
                                        </p:attrNameLst>
                                      </p:cBhvr>
                                      <p:to>
                                        <p:strVal val="visible"/>
                                      </p:to>
                                    </p:set>
                                    <p:animEffect transition="in" filter="wipe(left)">
                                      <p:cBhvr>
                                        <p:cTn id="24" dur="500"/>
                                        <p:tgtEl>
                                          <p:spTgt spid="34">
                                            <p:txEl>
                                              <p:pRg st="0" end="0"/>
                                            </p:txEl>
                                          </p:spTgt>
                                        </p:tgtEl>
                                      </p:cBhvr>
                                    </p:animEffect>
                                  </p:childTnLst>
                                </p:cTn>
                              </p:par>
                            </p:childTnLst>
                          </p:cTn>
                        </p:par>
                        <p:par>
                          <p:cTn id="25" fill="hold">
                            <p:stCondLst>
                              <p:cond delay="3000"/>
                            </p:stCondLst>
                            <p:childTnLst>
                              <p:par>
                                <p:cTn id="26" presetID="53"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22" presetClass="entr" presetSubtype="8" fill="hold" grpId="0" nodeType="withEffect" nodePh="1">
                                  <p:stCondLst>
                                    <p:cond delay="0"/>
                                  </p:stCondLst>
                                  <p:endCondLst>
                                    <p:cond evt="begin" delay="0">
                                      <p:tn val="31"/>
                                    </p:cond>
                                  </p:end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wipe(left)">
                                      <p:cBhvr>
                                        <p:cTn id="33" dur="500"/>
                                        <p:tgtEl>
                                          <p:spTgt spid="23">
                                            <p:txEl>
                                              <p:pRg st="0" end="0"/>
                                            </p:txEl>
                                          </p:spTgt>
                                        </p:tgtEl>
                                      </p:cBhvr>
                                    </p:animEffect>
                                  </p:childTnLst>
                                </p:cTn>
                              </p:par>
                            </p:childTnLst>
                          </p:cTn>
                        </p:par>
                        <p:par>
                          <p:cTn id="34" fill="hold">
                            <p:stCondLst>
                              <p:cond delay="3500"/>
                            </p:stCondLst>
                            <p:childTnLst>
                              <p:par>
                                <p:cTn id="35" presetID="53"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22" presetClass="entr" presetSubtype="8" fill="hold" grpId="0" nodeType="withEffect" nodePh="1">
                                  <p:stCondLst>
                                    <p:cond delay="0"/>
                                  </p:stCondLst>
                                  <p:endCondLst>
                                    <p:cond evt="begin" delay="0">
                                      <p:tn val="40"/>
                                    </p:cond>
                                  </p:end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wipe(left)">
                                      <p:cBhvr>
                                        <p:cTn id="42" dur="500"/>
                                        <p:tgtEl>
                                          <p:spTgt spid="25">
                                            <p:txEl>
                                              <p:pRg st="0" end="0"/>
                                            </p:txEl>
                                          </p:spTgt>
                                        </p:tgtEl>
                                      </p:cBhvr>
                                    </p:animEffect>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22" presetClass="entr" presetSubtype="8" fill="hold" grpId="0" nodeType="withEffect" nodePh="1">
                                  <p:stCondLst>
                                    <p:cond delay="0"/>
                                  </p:stCondLst>
                                  <p:endCondLst>
                                    <p:cond evt="begin" delay="0">
                                      <p:tn val="49"/>
                                    </p:cond>
                                  </p:endCondLst>
                                  <p:childTnLst>
                                    <p:set>
                                      <p:cBhvr>
                                        <p:cTn id="50" dur="1" fill="hold">
                                          <p:stCondLst>
                                            <p:cond delay="0"/>
                                          </p:stCondLst>
                                        </p:cTn>
                                        <p:tgtEl>
                                          <p:spTgt spid="27">
                                            <p:txEl>
                                              <p:pRg st="0" end="0"/>
                                            </p:txEl>
                                          </p:spTgt>
                                        </p:tgtEl>
                                        <p:attrNameLst>
                                          <p:attrName>style.visibility</p:attrName>
                                        </p:attrNameLst>
                                      </p:cBhvr>
                                      <p:to>
                                        <p:strVal val="visible"/>
                                      </p:to>
                                    </p:set>
                                    <p:animEffect transition="in" filter="wipe(left)">
                                      <p:cBhvr>
                                        <p:cTn id="51"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17"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6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 name="Picture Placeholder 7"/>
          <p:cNvSpPr>
            <a:spLocks noGrp="1"/>
          </p:cNvSpPr>
          <p:nvPr>
            <p:ph type="pic" sz="quarter" idx="10" hasCustomPrompt="1"/>
          </p:nvPr>
        </p:nvSpPr>
        <p:spPr>
          <a:xfrm>
            <a:off x="409074" y="1141657"/>
            <a:ext cx="2690261" cy="1925052"/>
          </a:xfrm>
          <a:prstGeom prst="rect">
            <a:avLst/>
          </a:prstGeom>
          <a:solidFill>
            <a:schemeClr val="tx2">
              <a:lumMod val="10000"/>
              <a:lumOff val="90000"/>
            </a:schemeClr>
          </a:solidFill>
          <a:ln w="19050">
            <a:noFill/>
          </a:ln>
        </p:spPr>
        <p:txBody>
          <a:bodyPr lIns="0" tIns="91440" rIns="0" bIns="548640" anchor="b"/>
          <a:lstStyle>
            <a:lvl1pPr algn="ctr" rtl="0">
              <a:buNone/>
              <a:defRPr sz="1400">
                <a:solidFill>
                  <a:schemeClr val="tx1">
                    <a:lumMod val="75000"/>
                    <a:lumOff val="25000"/>
                  </a:schemeClr>
                </a:solidFill>
              </a:defRPr>
            </a:lvl1pPr>
          </a:lstStyle>
          <a:p>
            <a:r>
              <a:rPr lang="en-US" dirty="0"/>
              <a:t>Image Holder</a:t>
            </a:r>
          </a:p>
        </p:txBody>
      </p:sp>
      <p:sp>
        <p:nvSpPr>
          <p:cNvPr id="6" name="Picture Placeholder 7"/>
          <p:cNvSpPr>
            <a:spLocks noGrp="1"/>
          </p:cNvSpPr>
          <p:nvPr>
            <p:ph type="pic" sz="quarter" idx="11" hasCustomPrompt="1"/>
          </p:nvPr>
        </p:nvSpPr>
        <p:spPr>
          <a:xfrm>
            <a:off x="6047875" y="1141657"/>
            <a:ext cx="2690261" cy="1925052"/>
          </a:xfrm>
          <a:prstGeom prst="rect">
            <a:avLst/>
          </a:prstGeom>
          <a:solidFill>
            <a:schemeClr val="tx2">
              <a:lumMod val="10000"/>
              <a:lumOff val="90000"/>
            </a:schemeClr>
          </a:solidFill>
          <a:ln w="19050">
            <a:noFill/>
          </a:ln>
        </p:spPr>
        <p:txBody>
          <a:bodyPr lIns="0" tIns="91440" rIns="0" bIns="548640" anchor="b"/>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8459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1"/>
            <a:ext cx="9144000" cy="3619499"/>
          </a:xfrm>
          <a:prstGeom prst="rect">
            <a:avLst/>
          </a:prstGeom>
          <a:solidFill>
            <a:schemeClr val="tx2">
              <a:lumMod val="25000"/>
              <a:lumOff val="75000"/>
            </a:schemeClr>
          </a:solidFill>
          <a:ln w="19050">
            <a:noFill/>
          </a:ln>
        </p:spPr>
        <p:txBody>
          <a:bodyPr lIns="0" tIns="91440" rIns="0" bIns="914400" anchor="b"/>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95113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 name="Rectangle 1"/>
          <p:cNvSpPr/>
          <p:nvPr userDrawn="1"/>
        </p:nvSpPr>
        <p:spPr>
          <a:xfrm>
            <a:off x="4419600" y="0"/>
            <a:ext cx="4724400" cy="5143500"/>
          </a:xfrm>
          <a:custGeom>
            <a:avLst/>
            <a:gdLst>
              <a:gd name="connsiteX0" fmla="*/ 0 w 4724400"/>
              <a:gd name="connsiteY0" fmla="*/ 0 h 5143500"/>
              <a:gd name="connsiteX1" fmla="*/ 4724400 w 4724400"/>
              <a:gd name="connsiteY1" fmla="*/ 0 h 5143500"/>
              <a:gd name="connsiteX2" fmla="*/ 4724400 w 4724400"/>
              <a:gd name="connsiteY2" fmla="*/ 5143500 h 5143500"/>
              <a:gd name="connsiteX3" fmla="*/ 0 w 4724400"/>
              <a:gd name="connsiteY3" fmla="*/ 5143500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2527300 w 4724400"/>
              <a:gd name="connsiteY3" fmla="*/ 5118100 h 5143500"/>
              <a:gd name="connsiteX4" fmla="*/ 0 w 4724400"/>
              <a:gd name="connsiteY4" fmla="*/ 0 h 5143500"/>
              <a:gd name="connsiteX0" fmla="*/ 0 w 4724400"/>
              <a:gd name="connsiteY0" fmla="*/ 0 h 5168900"/>
              <a:gd name="connsiteX1" fmla="*/ 4724400 w 4724400"/>
              <a:gd name="connsiteY1" fmla="*/ 0 h 5168900"/>
              <a:gd name="connsiteX2" fmla="*/ 4724400 w 4724400"/>
              <a:gd name="connsiteY2" fmla="*/ 5143500 h 5168900"/>
              <a:gd name="connsiteX3" fmla="*/ 1828800 w 4724400"/>
              <a:gd name="connsiteY3" fmla="*/ 5168900 h 5168900"/>
              <a:gd name="connsiteX4" fmla="*/ 0 w 4724400"/>
              <a:gd name="connsiteY4" fmla="*/ 0 h 5168900"/>
              <a:gd name="connsiteX0" fmla="*/ 0 w 4724400"/>
              <a:gd name="connsiteY0" fmla="*/ 0 h 5143500"/>
              <a:gd name="connsiteX1" fmla="*/ 4724400 w 4724400"/>
              <a:gd name="connsiteY1" fmla="*/ 0 h 5143500"/>
              <a:gd name="connsiteX2" fmla="*/ 4724400 w 4724400"/>
              <a:gd name="connsiteY2" fmla="*/ 5143500 h 5143500"/>
              <a:gd name="connsiteX3" fmla="*/ 1828800 w 4724400"/>
              <a:gd name="connsiteY3" fmla="*/ 5121275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1809750 w 4724400"/>
              <a:gd name="connsiteY3" fmla="*/ 5140325 h 5143500"/>
              <a:gd name="connsiteX4" fmla="*/ 0 w 47244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5143500">
                <a:moveTo>
                  <a:pt x="0" y="0"/>
                </a:moveTo>
                <a:lnTo>
                  <a:pt x="4724400" y="0"/>
                </a:lnTo>
                <a:lnTo>
                  <a:pt x="4724400" y="5143500"/>
                </a:lnTo>
                <a:lnTo>
                  <a:pt x="1809750" y="5140325"/>
                </a:lnTo>
                <a:lnTo>
                  <a:pt x="0" y="0"/>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half" idx="2" hasCustomPrompt="1"/>
          </p:nvPr>
        </p:nvSpPr>
        <p:spPr>
          <a:xfrm>
            <a:off x="381000" y="770021"/>
            <a:ext cx="4191000"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381000" y="337687"/>
            <a:ext cx="419100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572000" y="0"/>
            <a:ext cx="4572000" cy="5156200"/>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816100 w 4572000"/>
              <a:gd name="connsiteY3" fmla="*/ 5118100 h 5143500"/>
              <a:gd name="connsiteX4" fmla="*/ 0 w 4572000"/>
              <a:gd name="connsiteY4" fmla="*/ 0 h 5143500"/>
              <a:gd name="connsiteX0" fmla="*/ 0 w 4572000"/>
              <a:gd name="connsiteY0" fmla="*/ 0 h 5156200"/>
              <a:gd name="connsiteX1" fmla="*/ 4572000 w 4572000"/>
              <a:gd name="connsiteY1" fmla="*/ 0 h 5156200"/>
              <a:gd name="connsiteX2" fmla="*/ 4572000 w 4572000"/>
              <a:gd name="connsiteY2" fmla="*/ 5143500 h 5156200"/>
              <a:gd name="connsiteX3" fmla="*/ 1816100 w 4572000"/>
              <a:gd name="connsiteY3" fmla="*/ 5156200 h 5156200"/>
              <a:gd name="connsiteX4" fmla="*/ 0 w 4572000"/>
              <a:gd name="connsiteY4" fmla="*/ 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200">
                <a:moveTo>
                  <a:pt x="0" y="0"/>
                </a:moveTo>
                <a:lnTo>
                  <a:pt x="4572000" y="0"/>
                </a:lnTo>
                <a:lnTo>
                  <a:pt x="4572000" y="5143500"/>
                </a:lnTo>
                <a:lnTo>
                  <a:pt x="1816100" y="5156200"/>
                </a:lnTo>
                <a:lnTo>
                  <a:pt x="0" y="0"/>
                </a:lnTo>
                <a:close/>
              </a:path>
            </a:pathLst>
          </a:custGeom>
          <a:solidFill>
            <a:schemeClr val="tx2">
              <a:lumMod val="10000"/>
              <a:lumOff val="90000"/>
            </a:schemeClr>
          </a:solidFill>
          <a:ln w="19050">
            <a:noFill/>
          </a:ln>
        </p:spPr>
        <p:txBody>
          <a:bodyPr lIns="0" tIns="91440" rIns="0" bIns="1828800" anchor="b"/>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2850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2324098"/>
            <a:ext cx="9144000" cy="2819401"/>
          </a:xfrm>
          <a:prstGeom prst="rect">
            <a:avLst/>
          </a:prstGeom>
          <a:solidFill>
            <a:schemeClr val="tx2">
              <a:lumMod val="10000"/>
              <a:lumOff val="90000"/>
            </a:schemeClr>
          </a:solidFill>
          <a:ln w="19050">
            <a:noFill/>
          </a:ln>
        </p:spPr>
        <p:txBody>
          <a:bodyPr lIns="0" tIns="91440" rIns="0" bIns="914400" anchor="b"/>
          <a:lstStyle>
            <a:lvl1pPr algn="ctr" rtl="0">
              <a:buNone/>
              <a:defRPr sz="1400">
                <a:solidFill>
                  <a:schemeClr val="tx1">
                    <a:lumMod val="75000"/>
                    <a:lumOff val="25000"/>
                  </a:schemeClr>
                </a:solidFill>
              </a:defRPr>
            </a:lvl1pPr>
          </a:lstStyle>
          <a:p>
            <a:r>
              <a:rPr lang="en-US" dirty="0"/>
              <a:t>Image Holder</a:t>
            </a:r>
          </a:p>
        </p:txBody>
      </p:sp>
      <p:sp>
        <p:nvSpPr>
          <p:cNvPr id="8" name="Rectangle 7"/>
          <p:cNvSpPr/>
          <p:nvPr/>
        </p:nvSpPr>
        <p:spPr>
          <a:xfrm rot="16200000">
            <a:off x="3400426" y="-3400429"/>
            <a:ext cx="2343152" cy="9144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endParaRPr>
          </a:p>
        </p:txBody>
      </p:sp>
      <p:sp>
        <p:nvSpPr>
          <p:cNvPr id="5" name="Text Placeholder 3"/>
          <p:cNvSpPr>
            <a:spLocks noGrp="1"/>
          </p:cNvSpPr>
          <p:nvPr>
            <p:ph type="body" sz="half" idx="2" hasCustomPrompt="1"/>
          </p:nvPr>
        </p:nvSpPr>
        <p:spPr>
          <a:xfrm>
            <a:off x="381000" y="770021"/>
            <a:ext cx="8216900" cy="173255"/>
          </a:xfrm>
          <a:prstGeom prst="rect">
            <a:avLst/>
          </a:prstGeom>
        </p:spPr>
        <p:txBody>
          <a:bodyPr wrap="none" lIns="0" tIns="0" rIns="0" bIns="0" anchor="ctr">
            <a:noAutofit/>
          </a:bodyPr>
          <a:lstStyle>
            <a:lvl1pPr marL="0" indent="0" algn="l">
              <a:buNone/>
              <a:defRPr sz="1600" b="0" baseline="0">
                <a:solidFill>
                  <a:schemeClr val="bg1"/>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13"/>
          <p:cNvSpPr>
            <a:spLocks noGrp="1"/>
          </p:cNvSpPr>
          <p:nvPr>
            <p:ph type="title" hasCustomPrompt="1"/>
          </p:nvPr>
        </p:nvSpPr>
        <p:spPr>
          <a:xfrm>
            <a:off x="381000" y="337687"/>
            <a:ext cx="821690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bg1"/>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7878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 name="Picture Placeholder 5"/>
          <p:cNvSpPr>
            <a:spLocks noGrp="1"/>
          </p:cNvSpPr>
          <p:nvPr>
            <p:ph type="pic" sz="quarter" idx="10" hasCustomPrompt="1"/>
          </p:nvPr>
        </p:nvSpPr>
        <p:spPr>
          <a:xfrm>
            <a:off x="399449" y="1123950"/>
            <a:ext cx="8345102" cy="2041657"/>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8326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7" name="Picture Placeholder 6"/>
          <p:cNvSpPr>
            <a:spLocks noGrp="1"/>
          </p:cNvSpPr>
          <p:nvPr>
            <p:ph type="pic" sz="quarter" idx="10" hasCustomPrompt="1"/>
          </p:nvPr>
        </p:nvSpPr>
        <p:spPr>
          <a:xfrm>
            <a:off x="0" y="1123950"/>
            <a:ext cx="9144000" cy="23622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66468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4279900" y="770021"/>
            <a:ext cx="44502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4279900" y="337687"/>
            <a:ext cx="44502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0" y="6350"/>
            <a:ext cx="4167739" cy="5137150"/>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78151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a:t>Image Holder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g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94134" y="4644550"/>
            <a:ext cx="233216" cy="421484"/>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bwMode="gray">
          <a:xfrm>
            <a:off x="21437" y="4778348"/>
            <a:ext cx="304800" cy="153888"/>
          </a:xfrm>
          <a:prstGeom prst="rect">
            <a:avLst/>
          </a:prstGeom>
        </p:spPr>
        <p:txBody>
          <a:bodyPr vert="horz" wrap="square" lIns="0" tIns="0" rIns="0" bIns="0" rtlCol="0" anchor="ctr">
            <a:spAutoFit/>
          </a:bodyPr>
          <a:lstStyle/>
          <a:p>
            <a:pPr marL="0" algn="ctr" defTabSz="914400" rtl="0" eaLnBrk="1" latinLnBrk="0" hangingPunct="1"/>
            <a:fld id="{6C5AF65D-6854-49AF-ABC5-48B5BA0EA842}" type="slidenum">
              <a:rPr lang="en-US" sz="1000" b="0" i="0" kern="1200" smtClean="0">
                <a:solidFill>
                  <a:schemeClr val="tx1">
                    <a:lumMod val="50000"/>
                    <a:lumOff val="50000"/>
                  </a:schemeClr>
                </a:solidFill>
                <a:latin typeface="HP Simplified"/>
                <a:ea typeface="+mn-ea"/>
                <a:cs typeface="HP Simplified"/>
              </a:rPr>
              <a:pPr marL="0" algn="ctr" defTabSz="914400" rtl="0" eaLnBrk="1" latinLnBrk="0" hangingPunct="1"/>
              <a:t>‹#›</a:t>
            </a:fld>
            <a:endParaRPr lang="en-US" sz="1000" b="0" i="0" kern="1200" dirty="0">
              <a:solidFill>
                <a:schemeClr val="tx1">
                  <a:lumMod val="50000"/>
                  <a:lumOff val="50000"/>
                </a:schemeClr>
              </a:solidFill>
              <a:latin typeface="HP Simplified"/>
              <a:ea typeface="+mn-ea"/>
              <a:cs typeface="HP Simplified"/>
            </a:endParaRPr>
          </a:p>
        </p:txBody>
      </p:sp>
      <p:pic>
        <p:nvPicPr>
          <p:cNvPr id="4" name="Picture 3"/>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458200" y="4481755"/>
            <a:ext cx="622807" cy="593186"/>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718" r:id="rId2"/>
    <p:sldLayoutId id="2147483705" r:id="rId3"/>
    <p:sldLayoutId id="2147483682" r:id="rId4"/>
    <p:sldLayoutId id="2147483684" r:id="rId5"/>
    <p:sldLayoutId id="2147483700" r:id="rId6"/>
    <p:sldLayoutId id="2147483704" r:id="rId7"/>
    <p:sldLayoutId id="2147483701" r:id="rId8"/>
    <p:sldLayoutId id="2147483671" r:id="rId9"/>
    <p:sldLayoutId id="2147483720" r:id="rId10"/>
    <p:sldLayoutId id="2147483699" r:id="rId11"/>
    <p:sldLayoutId id="2147483707" r:id="rId12"/>
    <p:sldLayoutId id="2147483709" r:id="rId13"/>
    <p:sldLayoutId id="2147483696" r:id="rId14"/>
    <p:sldLayoutId id="2147483708" r:id="rId15"/>
    <p:sldLayoutId id="2147483706" r:id="rId16"/>
    <p:sldLayoutId id="2147483717" r:id="rId17"/>
    <p:sldLayoutId id="2147483716" r:id="rId18"/>
    <p:sldLayoutId id="2147483768"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g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hyperlink" Target="https://www.esinvesticijos.lt/kvietimai/biometano-duju-gamybos-pajegumu-didinimas-1"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K.Deje@cpva.lt/" TargetMode="External"/><Relationship Id="rId5" Type="http://schemas.openxmlformats.org/officeDocument/2006/relationships/hyperlink" Target="http://R.Navikiene@cpva.lt/" TargetMode="External"/><Relationship Id="rId4" Type="http://schemas.openxmlformats.org/officeDocument/2006/relationships/hyperlink" Target="https://www.ioer-imrj.com/contact-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5.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outdoor, blue&#10;&#10;Description automatically generated">
            <a:extLst>
              <a:ext uri="{FF2B5EF4-FFF2-40B4-BE49-F238E27FC236}">
                <a16:creationId xmlns:a16="http://schemas.microsoft.com/office/drawing/2014/main" id="{54B91414-2E4B-E436-3C8B-0A2ECA7BFCF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1" r="101"/>
          <a:stretch>
            <a:fillRect/>
          </a:stretch>
        </p:blipFill>
        <p:spPr>
          <a:xfrm>
            <a:off x="0" y="-22225"/>
            <a:ext cx="9144000" cy="5143500"/>
          </a:xfrm>
        </p:spPr>
      </p:pic>
      <p:sp>
        <p:nvSpPr>
          <p:cNvPr id="20" name="Rectangle 19"/>
          <p:cNvSpPr/>
          <p:nvPr/>
        </p:nvSpPr>
        <p:spPr>
          <a:xfrm>
            <a:off x="14577" y="1487075"/>
            <a:ext cx="4991798" cy="31420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ectangle 12"/>
          <p:cNvSpPr/>
          <p:nvPr/>
        </p:nvSpPr>
        <p:spPr>
          <a:xfrm>
            <a:off x="5080698" y="1487075"/>
            <a:ext cx="101600" cy="21693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13"/>
          <p:cNvSpPr/>
          <p:nvPr/>
        </p:nvSpPr>
        <p:spPr>
          <a:xfrm>
            <a:off x="5258265" y="1487075"/>
            <a:ext cx="101600" cy="21693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p:cNvSpPr/>
          <p:nvPr/>
        </p:nvSpPr>
        <p:spPr>
          <a:xfrm>
            <a:off x="5435832" y="1487075"/>
            <a:ext cx="101600" cy="21693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p:cNvSpPr/>
          <p:nvPr/>
        </p:nvSpPr>
        <p:spPr>
          <a:xfrm>
            <a:off x="5613400" y="1487075"/>
            <a:ext cx="101600" cy="21693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p:cNvSpPr/>
          <p:nvPr/>
        </p:nvSpPr>
        <p:spPr>
          <a:xfrm>
            <a:off x="254365" y="1581150"/>
            <a:ext cx="4267200" cy="2462213"/>
          </a:xfrm>
          <a:prstGeom prst="rect">
            <a:avLst/>
          </a:prstGeom>
        </p:spPr>
        <p:txBody>
          <a:bodyPr wrap="square" lIns="0" tIns="0" rIns="0" bIns="0">
            <a:spAutoFit/>
          </a:bodyPr>
          <a:lstStyle/>
          <a:p>
            <a:pPr algn="ctr"/>
            <a:r>
              <a:rPr lang="lt-LT" sz="3200" b="1" dirty="0">
                <a:solidFill>
                  <a:schemeClr val="bg1"/>
                </a:solidFill>
                <a:latin typeface="Calibri Light" panose="020F0302020204030204" pitchFamily="34" charset="0"/>
              </a:rPr>
              <a:t>Priemonės „</a:t>
            </a:r>
            <a:r>
              <a:rPr lang="lt-LT" sz="3200" b="1" dirty="0" err="1">
                <a:solidFill>
                  <a:schemeClr val="bg1"/>
                </a:solidFill>
                <a:latin typeface="Calibri Light" panose="020F0302020204030204" pitchFamily="34" charset="0"/>
              </a:rPr>
              <a:t>Biometano</a:t>
            </a:r>
            <a:r>
              <a:rPr lang="lt-LT" sz="3200" b="1" dirty="0">
                <a:solidFill>
                  <a:schemeClr val="bg1"/>
                </a:solidFill>
                <a:latin typeface="Calibri Light" panose="020F0302020204030204" pitchFamily="34" charset="0"/>
              </a:rPr>
              <a:t> dujų gamybos pajėgumų didinimas“ pristatymas</a:t>
            </a:r>
          </a:p>
          <a:p>
            <a:pPr algn="ctr"/>
            <a:endParaRPr lang="lt-LT" sz="3200" b="1" dirty="0">
              <a:solidFill>
                <a:schemeClr val="bg1"/>
              </a:solidFill>
              <a:latin typeface="Calibri Light" panose="020F0302020204030204" pitchFamily="34" charset="0"/>
            </a:endParaRPr>
          </a:p>
          <a:p>
            <a:r>
              <a:rPr lang="lt-LT" sz="1600" dirty="0">
                <a:solidFill>
                  <a:schemeClr val="bg1"/>
                </a:solidFill>
                <a:latin typeface="Calibri Light" panose="020F0302020204030204" pitchFamily="34" charset="0"/>
              </a:rPr>
              <a:t>Energetikos ir aplinkos apsaugos projektų skyriaus vyr. projektų vadovė Irma Poškutė</a:t>
            </a:r>
          </a:p>
        </p:txBody>
      </p:sp>
      <p:pic>
        <p:nvPicPr>
          <p:cNvPr id="3" name="Picture 2" descr="A black and white logo&#10;&#10;Description automatically generated">
            <a:extLst>
              <a:ext uri="{FF2B5EF4-FFF2-40B4-BE49-F238E27FC236}">
                <a16:creationId xmlns:a16="http://schemas.microsoft.com/office/drawing/2014/main" id="{3041D8D0-5083-3239-AEF5-2A5CD1D3B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20" y="235600"/>
            <a:ext cx="2003630" cy="993651"/>
          </a:xfrm>
          <a:prstGeom prst="rect">
            <a:avLst/>
          </a:prstGeom>
        </p:spPr>
      </p:pic>
    </p:spTree>
    <p:extLst>
      <p:ext uri="{BB962C8B-B14F-4D97-AF65-F5344CB8AC3E}">
        <p14:creationId xmlns:p14="http://schemas.microsoft.com/office/powerpoint/2010/main" val="417915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decel="6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accel="40000" decel="60000"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accel="40000" decel="6000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accel="40000" decel="60000" fill="hold" grpId="0" nodeType="withEffect">
                                  <p:stCondLst>
                                    <p:cond delay="7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accel="40000" decel="60000" fill="hold" grpId="0" nodeType="withEffect">
                                  <p:stCondLst>
                                    <p:cond delay="1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16" presetClass="entr" presetSubtype="37" fill="hold" grpId="0" nodeType="with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barn(out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14" grpId="0" animBg="1"/>
      <p:bldP spid="15" grpId="0" animBg="1"/>
      <p:bldP spid="16"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lt-LT" b="1" dirty="0" err="1">
                <a:solidFill>
                  <a:schemeClr val="tx1"/>
                </a:solidFill>
              </a:rPr>
              <a:t>Stebė</a:t>
            </a:r>
            <a:r>
              <a:rPr lang="en-US" b="1" dirty="0" err="1">
                <a:solidFill>
                  <a:schemeClr val="tx1"/>
                </a:solidFill>
              </a:rPr>
              <a:t>senos</a:t>
            </a:r>
            <a:r>
              <a:rPr lang="en-US" b="1" dirty="0">
                <a:solidFill>
                  <a:schemeClr val="tx1"/>
                </a:solidFill>
              </a:rPr>
              <a:t> </a:t>
            </a:r>
            <a:r>
              <a:rPr lang="lt-LT" b="1" dirty="0">
                <a:solidFill>
                  <a:schemeClr val="tx1"/>
                </a:solidFill>
              </a:rPr>
              <a:t>rodikliai</a:t>
            </a:r>
          </a:p>
        </p:txBody>
      </p:sp>
      <p:grpSp>
        <p:nvGrpSpPr>
          <p:cNvPr id="11" name="Group 10"/>
          <p:cNvGrpSpPr/>
          <p:nvPr/>
        </p:nvGrpSpPr>
        <p:grpSpPr>
          <a:xfrm>
            <a:off x="245270" y="865344"/>
            <a:ext cx="8653460" cy="3261059"/>
            <a:chOff x="3070860" y="1139491"/>
            <a:chExt cx="3002280" cy="2062879"/>
          </a:xfrm>
        </p:grpSpPr>
        <p:sp>
          <p:nvSpPr>
            <p:cNvPr id="12" name="Rectangle 11"/>
            <p:cNvSpPr/>
            <p:nvPr/>
          </p:nvSpPr>
          <p:spPr>
            <a:xfrm>
              <a:off x="3070860" y="1139491"/>
              <a:ext cx="3002280" cy="19293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10800000">
              <a:off x="4349877" y="3028950"/>
              <a:ext cx="444246" cy="1734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Table 5">
            <a:extLst>
              <a:ext uri="{FF2B5EF4-FFF2-40B4-BE49-F238E27FC236}">
                <a16:creationId xmlns:a16="http://schemas.microsoft.com/office/drawing/2014/main" id="{4F2F4097-8303-D7EA-C670-0449E83585B3}"/>
              </a:ext>
            </a:extLst>
          </p:cNvPr>
          <p:cNvGraphicFramePr>
            <a:graphicFrameLocks noGrp="1"/>
          </p:cNvGraphicFramePr>
          <p:nvPr>
            <p:extLst>
              <p:ext uri="{D42A27DB-BD31-4B8C-83A1-F6EECF244321}">
                <p14:modId xmlns:p14="http://schemas.microsoft.com/office/powerpoint/2010/main" val="2143996046"/>
              </p:ext>
            </p:extLst>
          </p:nvPr>
        </p:nvGraphicFramePr>
        <p:xfrm>
          <a:off x="533400" y="930849"/>
          <a:ext cx="7696202" cy="2919016"/>
        </p:xfrm>
        <a:graphic>
          <a:graphicData uri="http://schemas.openxmlformats.org/drawingml/2006/table">
            <a:tbl>
              <a:tblPr firstRow="1" firstCol="1" bandRow="1">
                <a:tableStyleId>{5C22544A-7EE6-4342-B048-85BDC9FD1C3A}</a:tableStyleId>
              </a:tblPr>
              <a:tblGrid>
                <a:gridCol w="3352800">
                  <a:extLst>
                    <a:ext uri="{9D8B030D-6E8A-4147-A177-3AD203B41FA5}">
                      <a16:colId xmlns:a16="http://schemas.microsoft.com/office/drawing/2014/main" val="3190912778"/>
                    </a:ext>
                  </a:extLst>
                </a:gridCol>
                <a:gridCol w="1524000">
                  <a:extLst>
                    <a:ext uri="{9D8B030D-6E8A-4147-A177-3AD203B41FA5}">
                      <a16:colId xmlns:a16="http://schemas.microsoft.com/office/drawing/2014/main" val="2713210004"/>
                    </a:ext>
                  </a:extLst>
                </a:gridCol>
                <a:gridCol w="1524000">
                  <a:extLst>
                    <a:ext uri="{9D8B030D-6E8A-4147-A177-3AD203B41FA5}">
                      <a16:colId xmlns:a16="http://schemas.microsoft.com/office/drawing/2014/main" val="24464634"/>
                    </a:ext>
                  </a:extLst>
                </a:gridCol>
                <a:gridCol w="1295402">
                  <a:extLst>
                    <a:ext uri="{9D8B030D-6E8A-4147-A177-3AD203B41FA5}">
                      <a16:colId xmlns:a16="http://schemas.microsoft.com/office/drawing/2014/main" val="1538636744"/>
                    </a:ext>
                  </a:extLst>
                </a:gridCol>
              </a:tblGrid>
              <a:tr h="312003">
                <a:tc>
                  <a:txBody>
                    <a:bodyPr/>
                    <a:lstStyle/>
                    <a:p>
                      <a:pPr algn="ctr"/>
                      <a:r>
                        <a:rPr lang="lt-LT" sz="1200">
                          <a:effectLst/>
                        </a:rPr>
                        <a:t>Rodiklio pavadinimas</a:t>
                      </a:r>
                      <a:r>
                        <a:rPr lang="lt-LT" sz="1100">
                          <a:effectLst/>
                        </a:rPr>
                        <a:t>  </a:t>
                      </a:r>
                      <a:endParaRPr lang="lt-LT"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lt-LT" sz="1200">
                          <a:effectLst/>
                        </a:rPr>
                        <a:t>Rodiklio kodas </a:t>
                      </a:r>
                      <a:endParaRPr lang="lt-LT"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lt-LT" sz="1200">
                          <a:effectLst/>
                        </a:rPr>
                        <a:t>Matavimo vienetai </a:t>
                      </a:r>
                      <a:endParaRPr lang="lt-LT"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lt-LT" sz="1200" dirty="0">
                          <a:effectLst/>
                        </a:rPr>
                        <a:t>Siektina reikšmė </a:t>
                      </a:r>
                      <a:endParaRPr lang="lt-LT"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97800043"/>
                  </a:ext>
                </a:extLst>
              </a:tr>
              <a:tr h="683605">
                <a:tc>
                  <a:txBody>
                    <a:bodyPr/>
                    <a:lstStyle/>
                    <a:p>
                      <a:r>
                        <a:rPr lang="lt-LT" sz="1200" dirty="0">
                          <a:effectLst/>
                        </a:rPr>
                        <a:t>Siekiama produkto rodiklio - 27,1 MW suminės instaliuotos galios </a:t>
                      </a:r>
                      <a:r>
                        <a:rPr lang="lt-LT" sz="1200" dirty="0" err="1">
                          <a:effectLst/>
                        </a:rPr>
                        <a:t>biometano</a:t>
                      </a:r>
                      <a:r>
                        <a:rPr lang="lt-LT" sz="1200" dirty="0">
                          <a:effectLst/>
                        </a:rPr>
                        <a:t> dujų gamybos įrenginių*</a:t>
                      </a:r>
                      <a:endParaRPr lang="lt-LT"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endParaRPr lang="lt-LT" sz="1200" dirty="0">
                        <a:effectLst/>
                      </a:endParaRPr>
                    </a:p>
                    <a:p>
                      <a:pPr algn="ctr"/>
                      <a:r>
                        <a:rPr lang="lt-LT" sz="1200" dirty="0">
                          <a:effectLst/>
                          <a:latin typeface="Times New Roman" panose="02020603050405020304" pitchFamily="18" charset="0"/>
                          <a:cs typeface="Times New Roman" panose="02020603050405020304" pitchFamily="18" charset="0"/>
                        </a:rPr>
                        <a:t>P.S.1.1045</a:t>
                      </a:r>
                    </a:p>
                    <a:p>
                      <a:pPr algn="ctr"/>
                      <a:r>
                        <a:rPr lang="lt-LT" sz="1200" dirty="0">
                          <a:effectLst/>
                        </a:rPr>
                        <a:t> </a:t>
                      </a:r>
                      <a:endParaRPr lang="lt-LT"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endParaRPr lang="lt-LT" sz="1200" dirty="0">
                        <a:effectLst/>
                      </a:endParaRPr>
                    </a:p>
                    <a:p>
                      <a:pPr algn="ctr"/>
                      <a:r>
                        <a:rPr lang="lt-LT" sz="1200" dirty="0">
                          <a:effectLst/>
                          <a:latin typeface="Times New Roman" panose="02020603050405020304" pitchFamily="18" charset="0"/>
                          <a:cs typeface="Times New Roman" panose="02020603050405020304" pitchFamily="18" charset="0"/>
                        </a:rPr>
                        <a:t>MW</a:t>
                      </a:r>
                    </a:p>
                    <a:p>
                      <a:pPr algn="ctr"/>
                      <a:r>
                        <a:rPr lang="lt-LT" sz="900" dirty="0">
                          <a:effectLst/>
                        </a:rPr>
                        <a:t> </a:t>
                      </a:r>
                      <a:endParaRPr lang="lt-LT"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endParaRPr lang="lt-LT" sz="1200" dirty="0">
                        <a:effectLst/>
                      </a:endParaRPr>
                    </a:p>
                    <a:p>
                      <a:pPr algn="ctr"/>
                      <a:r>
                        <a:rPr lang="lt-LT" sz="1200" dirty="0">
                          <a:effectLst/>
                        </a:rPr>
                        <a:t>3,59</a:t>
                      </a:r>
                    </a:p>
                    <a:p>
                      <a:pPr algn="ctr"/>
                      <a:r>
                        <a:rPr lang="lt-LT" sz="1100" dirty="0">
                          <a:effectLst/>
                        </a:rPr>
                        <a:t> </a:t>
                      </a:r>
                      <a:endParaRPr lang="lt-LT" sz="1200" dirty="0">
                        <a:effectLst/>
                      </a:endParaRPr>
                    </a:p>
                    <a:p>
                      <a:pPr algn="ctr"/>
                      <a:r>
                        <a:rPr lang="lt-LT" sz="900" dirty="0">
                          <a:effectLst/>
                        </a:rPr>
                        <a:t> </a:t>
                      </a:r>
                      <a:endParaRPr lang="lt-LT"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90454041"/>
                  </a:ext>
                </a:extLst>
              </a:tr>
              <a:tr h="457200">
                <a:tc>
                  <a:txBody>
                    <a:bodyPr/>
                    <a:lstStyle/>
                    <a:p>
                      <a:r>
                        <a:rPr lang="lt-LT" sz="1200" dirty="0">
                          <a:effectLst/>
                          <a:latin typeface="Times New Roman" panose="02020603050405020304" pitchFamily="18" charset="0"/>
                          <a:ea typeface="Times New Roman" panose="02020603050405020304" pitchFamily="18" charset="0"/>
                        </a:rPr>
                        <a:t>Paramą gavusios įmonės</a:t>
                      </a:r>
                    </a:p>
                  </a:txBody>
                  <a:tcPr marL="68580" marR="68580" marT="0" marB="0"/>
                </a:tc>
                <a:tc>
                  <a:txBody>
                    <a:bodyPr/>
                    <a:lstStyle/>
                    <a:p>
                      <a:pPr algn="ctr"/>
                      <a:r>
                        <a:rPr lang="lt-LT" sz="1200" dirty="0">
                          <a:effectLst/>
                          <a:latin typeface="Times New Roman" panose="02020603050405020304" pitchFamily="18" charset="0"/>
                          <a:ea typeface="Times New Roman" panose="02020603050405020304" pitchFamily="18" charset="0"/>
                        </a:rPr>
                        <a:t>R.B.1.2009</a:t>
                      </a:r>
                    </a:p>
                  </a:txBody>
                  <a:tcPr marL="68580" marR="68580" marT="0" marB="0"/>
                </a:tc>
                <a:tc>
                  <a:txBody>
                    <a:bodyPr/>
                    <a:lstStyle/>
                    <a:p>
                      <a:pPr algn="ctr"/>
                      <a:r>
                        <a:rPr lang="lt-LT" sz="1200" dirty="0">
                          <a:effectLst/>
                          <a:latin typeface="Times New Roman" panose="02020603050405020304" pitchFamily="18" charset="0"/>
                          <a:ea typeface="Times New Roman" panose="02020603050405020304" pitchFamily="18" charset="0"/>
                        </a:rPr>
                        <a:t>Vienetai</a:t>
                      </a:r>
                    </a:p>
                  </a:txBody>
                  <a:tcPr marL="68580" marR="68580" marT="0" marB="0"/>
                </a:tc>
                <a:tc>
                  <a:txBody>
                    <a:bodyPr/>
                    <a:lstStyle/>
                    <a:p>
                      <a:pPr algn="ctr"/>
                      <a:r>
                        <a:rPr lang="lt-LT" sz="1200" dirty="0">
                          <a:effectLst/>
                          <a:latin typeface="Times New Roman" panose="02020603050405020304" pitchFamily="18" charset="0"/>
                          <a:ea typeface="Times New Roman" panose="02020603050405020304" pitchFamily="18" charset="0"/>
                        </a:rPr>
                        <a:t>n/a</a:t>
                      </a:r>
                    </a:p>
                  </a:txBody>
                  <a:tcPr marL="68580" marR="68580" marT="0" marB="0"/>
                </a:tc>
                <a:extLst>
                  <a:ext uri="{0D108BD9-81ED-4DB2-BD59-A6C34878D82A}">
                    <a16:rowId xmlns:a16="http://schemas.microsoft.com/office/drawing/2014/main" val="3953336857"/>
                  </a:ext>
                </a:extLst>
              </a:tr>
              <a:tr h="542604">
                <a:tc>
                  <a:txBody>
                    <a:bodyPr/>
                    <a:lstStyle/>
                    <a:p>
                      <a:r>
                        <a:rPr lang="lt-LT" sz="1200" dirty="0">
                          <a:effectLst/>
                          <a:latin typeface="Times New Roman" panose="02020603050405020304" pitchFamily="18" charset="0"/>
                          <a:ea typeface="Times New Roman" panose="02020603050405020304" pitchFamily="18" charset="0"/>
                        </a:rPr>
                        <a:t>Paramą gavusios įmonės, iš jų mažos ir labai mažos įmonės</a:t>
                      </a:r>
                    </a:p>
                  </a:txBody>
                  <a:tcPr marL="68580" marR="68580" marT="0" marB="0"/>
                </a:tc>
                <a:tc>
                  <a:txBody>
                    <a:bodyPr/>
                    <a:lstStyle/>
                    <a:p>
                      <a:pPr algn="ctr"/>
                      <a:r>
                        <a:rPr lang="lt-LT" sz="1200" dirty="0">
                          <a:effectLst/>
                          <a:latin typeface="Times New Roman" panose="02020603050405020304" pitchFamily="18" charset="0"/>
                          <a:ea typeface="Times New Roman" panose="02020603050405020304" pitchFamily="18" charset="0"/>
                        </a:rPr>
                        <a:t>R.B.1.2009.1</a:t>
                      </a:r>
                    </a:p>
                  </a:txBody>
                  <a:tcPr marL="68580" marR="68580" marT="0" marB="0"/>
                </a:tc>
                <a:tc>
                  <a:txBody>
                    <a:bodyPr/>
                    <a:lstStyle/>
                    <a:p>
                      <a:pPr algn="ctr"/>
                      <a:r>
                        <a:rPr lang="lt-LT" sz="1200" dirty="0">
                          <a:effectLst/>
                          <a:latin typeface="Times New Roman" panose="02020603050405020304" pitchFamily="18" charset="0"/>
                          <a:ea typeface="Times New Roman" panose="02020603050405020304" pitchFamily="18" charset="0"/>
                        </a:rPr>
                        <a:t>Vienetai</a:t>
                      </a:r>
                    </a:p>
                  </a:txBody>
                  <a:tcPr marL="68580" marR="68580" marT="0" marB="0"/>
                </a:tc>
                <a:tc>
                  <a:txBody>
                    <a:bodyPr/>
                    <a:lstStyle/>
                    <a:p>
                      <a:pPr algn="ctr"/>
                      <a:r>
                        <a:rPr lang="lt-LT" sz="1200" dirty="0">
                          <a:effectLst/>
                          <a:latin typeface="Times New Roman" panose="02020603050405020304" pitchFamily="18" charset="0"/>
                          <a:ea typeface="Times New Roman" panose="02020603050405020304" pitchFamily="18" charset="0"/>
                        </a:rPr>
                        <a:t>n/a</a:t>
                      </a:r>
                    </a:p>
                  </a:txBody>
                  <a:tcPr marL="68580" marR="68580" marT="0" marB="0"/>
                </a:tc>
                <a:extLst>
                  <a:ext uri="{0D108BD9-81ED-4DB2-BD59-A6C34878D82A}">
                    <a16:rowId xmlns:a16="http://schemas.microsoft.com/office/drawing/2014/main" val="4153003847"/>
                  </a:ext>
                </a:extLst>
              </a:tr>
              <a:tr h="542604">
                <a:tc>
                  <a:txBody>
                    <a:bodyPr/>
                    <a:lstStyle/>
                    <a:p>
                      <a:r>
                        <a:rPr lang="lt-LT" sz="1200" b="1" kern="1200" dirty="0">
                          <a:solidFill>
                            <a:schemeClr val="lt1"/>
                          </a:solidFill>
                          <a:effectLst/>
                          <a:latin typeface="Times New Roman" panose="02020603050405020304" pitchFamily="18" charset="0"/>
                          <a:ea typeface="+mn-ea"/>
                          <a:cs typeface="Times New Roman" panose="02020603050405020304" pitchFamily="18" charset="0"/>
                        </a:rPr>
                        <a:t>Paramą gavusios įmonės, iš jų vidutinės įmonės</a:t>
                      </a:r>
                      <a:endParaRPr lang="lt-L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lt-LT" sz="1200" kern="1200" dirty="0">
                          <a:solidFill>
                            <a:schemeClr val="dk1"/>
                          </a:solidFill>
                          <a:effectLst/>
                          <a:latin typeface="Times New Roman" panose="02020603050405020304" pitchFamily="18" charset="0"/>
                          <a:ea typeface="+mn-ea"/>
                          <a:cs typeface="Times New Roman" panose="02020603050405020304" pitchFamily="18" charset="0"/>
                        </a:rPr>
                        <a:t>R.B.1.2009.2</a:t>
                      </a:r>
                      <a:endParaRPr lang="lt-L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lt-LT" sz="1200" dirty="0">
                          <a:effectLst/>
                          <a:latin typeface="Times New Roman" panose="02020603050405020304" pitchFamily="18" charset="0"/>
                          <a:ea typeface="Times New Roman" panose="02020603050405020304" pitchFamily="18" charset="0"/>
                        </a:rPr>
                        <a:t>Vienetai</a:t>
                      </a:r>
                    </a:p>
                  </a:txBody>
                  <a:tcPr marL="68580" marR="68580" marT="0" marB="0"/>
                </a:tc>
                <a:tc>
                  <a:txBody>
                    <a:bodyPr/>
                    <a:lstStyle/>
                    <a:p>
                      <a:pPr algn="ctr"/>
                      <a:r>
                        <a:rPr lang="lt-LT" sz="1200" dirty="0">
                          <a:effectLst/>
                          <a:latin typeface="Times New Roman" panose="02020603050405020304" pitchFamily="18" charset="0"/>
                          <a:ea typeface="Times New Roman" panose="02020603050405020304" pitchFamily="18" charset="0"/>
                        </a:rPr>
                        <a:t>n/a</a:t>
                      </a:r>
                    </a:p>
                  </a:txBody>
                  <a:tcPr marL="68580" marR="68580" marT="0" marB="0"/>
                </a:tc>
                <a:extLst>
                  <a:ext uri="{0D108BD9-81ED-4DB2-BD59-A6C34878D82A}">
                    <a16:rowId xmlns:a16="http://schemas.microsoft.com/office/drawing/2014/main" val="3114558148"/>
                  </a:ext>
                </a:extLst>
              </a:tr>
              <a:tr h="381000">
                <a:tc>
                  <a:txBody>
                    <a:bodyPr/>
                    <a:lstStyle/>
                    <a:p>
                      <a:r>
                        <a:rPr lang="lt-LT" sz="1200" b="1" kern="1200" dirty="0">
                          <a:solidFill>
                            <a:schemeClr val="lt1"/>
                          </a:solidFill>
                          <a:effectLst/>
                          <a:latin typeface="Times New Roman" panose="02020603050405020304" pitchFamily="18" charset="0"/>
                          <a:ea typeface="+mn-ea"/>
                          <a:cs typeface="Times New Roman" panose="02020603050405020304" pitchFamily="18" charset="0"/>
                        </a:rPr>
                        <a:t>Paramą gavusios įmonės, iš jų didelės įmonės</a:t>
                      </a:r>
                      <a:endParaRPr lang="lt-L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lt-LT" sz="1200" dirty="0">
                          <a:effectLst/>
                          <a:latin typeface="Times New Roman" panose="02020603050405020304" pitchFamily="18" charset="0"/>
                          <a:ea typeface="Times New Roman" panose="02020603050405020304" pitchFamily="18" charset="0"/>
                        </a:rPr>
                        <a:t>R.B.1.2009.3</a:t>
                      </a:r>
                    </a:p>
                  </a:txBody>
                  <a:tcPr marL="68580" marR="68580" marT="0" marB="0"/>
                </a:tc>
                <a:tc>
                  <a:txBody>
                    <a:bodyPr/>
                    <a:lstStyle/>
                    <a:p>
                      <a:pPr algn="ctr"/>
                      <a:r>
                        <a:rPr lang="lt-LT" sz="1200" dirty="0">
                          <a:effectLst/>
                          <a:latin typeface="Times New Roman" panose="02020603050405020304" pitchFamily="18" charset="0"/>
                          <a:ea typeface="Times New Roman" panose="02020603050405020304" pitchFamily="18" charset="0"/>
                        </a:rPr>
                        <a:t>Vienetai</a:t>
                      </a:r>
                    </a:p>
                  </a:txBody>
                  <a:tcPr marL="68580" marR="68580" marT="0" marB="0"/>
                </a:tc>
                <a:tc>
                  <a:txBody>
                    <a:bodyPr/>
                    <a:lstStyle/>
                    <a:p>
                      <a:pPr algn="ctr"/>
                      <a:r>
                        <a:rPr lang="lt-LT" sz="1200" dirty="0">
                          <a:effectLst/>
                          <a:latin typeface="Times New Roman" panose="02020603050405020304" pitchFamily="18" charset="0"/>
                          <a:ea typeface="Times New Roman" panose="02020603050405020304" pitchFamily="18" charset="0"/>
                        </a:rPr>
                        <a:t>n/a</a:t>
                      </a:r>
                    </a:p>
                  </a:txBody>
                  <a:tcPr marL="68580" marR="68580" marT="0" marB="0"/>
                </a:tc>
                <a:extLst>
                  <a:ext uri="{0D108BD9-81ED-4DB2-BD59-A6C34878D82A}">
                    <a16:rowId xmlns:a16="http://schemas.microsoft.com/office/drawing/2014/main" val="1592700709"/>
                  </a:ext>
                </a:extLst>
              </a:tr>
            </a:tbl>
          </a:graphicData>
        </a:graphic>
      </p:graphicFrame>
      <p:sp>
        <p:nvSpPr>
          <p:cNvPr id="7" name="TextBox 6">
            <a:extLst>
              <a:ext uri="{FF2B5EF4-FFF2-40B4-BE49-F238E27FC236}">
                <a16:creationId xmlns:a16="http://schemas.microsoft.com/office/drawing/2014/main" id="{60D18F6C-9BE6-FEE7-4C8A-3DBAD6545EFF}"/>
              </a:ext>
            </a:extLst>
          </p:cNvPr>
          <p:cNvSpPr txBox="1"/>
          <p:nvPr/>
        </p:nvSpPr>
        <p:spPr>
          <a:xfrm>
            <a:off x="408039" y="4278156"/>
            <a:ext cx="8153400" cy="584775"/>
          </a:xfrm>
          <a:prstGeom prst="rect">
            <a:avLst/>
          </a:prstGeom>
          <a:noFill/>
        </p:spPr>
        <p:txBody>
          <a:bodyPr wrap="square" rtlCol="0">
            <a:spAutoFit/>
          </a:bodyPr>
          <a:lstStyle/>
          <a:p>
            <a:r>
              <a:rPr lang="en-US" sz="1200" dirty="0"/>
              <a:t>* </a:t>
            </a:r>
            <a:r>
              <a:rPr lang="lt-LT" sz="1000" dirty="0"/>
              <a:t>Rodiklis laikomas pasiektas kai yra pateikiama </a:t>
            </a:r>
            <a:r>
              <a:rPr lang="lt-LT" sz="1000" dirty="0" err="1"/>
              <a:t>biometano</a:t>
            </a:r>
            <a:r>
              <a:rPr lang="lt-LT" sz="1000" dirty="0"/>
              <a:t> dujų gamybos įrenginio (-</a:t>
            </a:r>
            <a:r>
              <a:rPr lang="lt-LT" sz="1000" dirty="0" err="1"/>
              <a:t>ių</a:t>
            </a:r>
            <a:r>
              <a:rPr lang="lt-LT" sz="1000" dirty="0"/>
              <a:t>) prijungimo prie dujų tinklų sutarties, pasirašytos tarp pareiškėjo ir dujų sistemos operatoriaus, kopija, biodujų gamybos įrenginių statybos užbaigimą patvirtinančio statybos užbaigimo akto kopija ir dujų sistemos operatoriaus išduotas dokumentas, patvirtinantis biodujų gamybos įrenginių prijungimo prie dujų sistemos faktą.</a:t>
            </a:r>
          </a:p>
        </p:txBody>
      </p:sp>
    </p:spTree>
    <p:extLst>
      <p:ext uri="{BB962C8B-B14F-4D97-AF65-F5344CB8AC3E}">
        <p14:creationId xmlns:p14="http://schemas.microsoft.com/office/powerpoint/2010/main" val="54969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decel="6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0" y="1758142"/>
            <a:ext cx="9144000" cy="3480608"/>
          </a:xfrm>
          <a:solidFill>
            <a:schemeClr val="bg1">
              <a:lumMod val="85000"/>
            </a:schemeClr>
          </a:solidFill>
        </p:spPr>
        <p:txBody>
          <a:bodyPr/>
          <a:lstStyle/>
          <a:p>
            <a:endParaRPr lang="lt-LT"/>
          </a:p>
        </p:txBody>
      </p:sp>
      <p:sp>
        <p:nvSpPr>
          <p:cNvPr id="15" name="Title 14"/>
          <p:cNvSpPr>
            <a:spLocks noGrp="1"/>
          </p:cNvSpPr>
          <p:nvPr>
            <p:ph type="title"/>
          </p:nvPr>
        </p:nvSpPr>
        <p:spPr>
          <a:xfrm>
            <a:off x="381000" y="337687"/>
            <a:ext cx="8216900" cy="356134"/>
          </a:xfrm>
        </p:spPr>
        <p:txBody>
          <a:bodyPr/>
          <a:lstStyle/>
          <a:p>
            <a:r>
              <a:rPr lang="lt-LT" b="1" dirty="0"/>
              <a:t>Prioritetiniai projektų atrankos kriterijai</a:t>
            </a:r>
            <a:endParaRPr lang="en-US" b="1" dirty="0"/>
          </a:p>
        </p:txBody>
      </p:sp>
      <p:sp>
        <p:nvSpPr>
          <p:cNvPr id="28" name="Flowchart: Document 27"/>
          <p:cNvSpPr/>
          <p:nvPr/>
        </p:nvSpPr>
        <p:spPr>
          <a:xfrm>
            <a:off x="885460" y="1405028"/>
            <a:ext cx="1875236" cy="2401106"/>
          </a:xfrm>
          <a:prstGeom prst="flowChartDocumen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1379895" y="832268"/>
            <a:ext cx="995421" cy="99669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6" name="TextBox 75"/>
          <p:cNvSpPr txBox="1"/>
          <p:nvPr/>
        </p:nvSpPr>
        <p:spPr>
          <a:xfrm>
            <a:off x="960213" y="1898299"/>
            <a:ext cx="1688170" cy="1292662"/>
          </a:xfrm>
          <a:prstGeom prst="rect">
            <a:avLst/>
          </a:prstGeom>
          <a:noFill/>
        </p:spPr>
        <p:txBody>
          <a:bodyPr wrap="square" lIns="0" tIns="0" rIns="0" bIns="0" rtlCol="0" anchor="t">
            <a:spAutoFit/>
          </a:bodyPr>
          <a:lstStyle/>
          <a:p>
            <a:pPr algn="ctr">
              <a:spcBef>
                <a:spcPct val="20000"/>
              </a:spcBef>
              <a:defRPr/>
            </a:pPr>
            <a:r>
              <a:rPr lang="lt-LT" sz="1400" b="1" dirty="0">
                <a:solidFill>
                  <a:schemeClr val="tx1">
                    <a:lumMod val="75000"/>
                    <a:lumOff val="25000"/>
                  </a:schemeClr>
                </a:solidFill>
              </a:rPr>
              <a:t>Didžiausias </a:t>
            </a:r>
            <a:r>
              <a:rPr lang="lt-LT" sz="1400" b="1" dirty="0" err="1">
                <a:solidFill>
                  <a:schemeClr val="tx1">
                    <a:lumMod val="75000"/>
                    <a:lumOff val="25000"/>
                  </a:schemeClr>
                </a:solidFill>
              </a:rPr>
              <a:t>biometano</a:t>
            </a:r>
            <a:r>
              <a:rPr lang="lt-LT" sz="1400" b="1" dirty="0">
                <a:solidFill>
                  <a:schemeClr val="tx1">
                    <a:lumMod val="75000"/>
                    <a:lumOff val="25000"/>
                  </a:schemeClr>
                </a:solidFill>
              </a:rPr>
              <a:t> dujų gamybos įrenginio pajėgumas tenkantis vienam tūkstančiui viešųjų investicijų</a:t>
            </a:r>
            <a:endParaRPr lang="lt-LT" sz="1400" dirty="0">
              <a:solidFill>
                <a:schemeClr val="tx1">
                  <a:lumMod val="75000"/>
                  <a:lumOff val="25000"/>
                </a:schemeClr>
              </a:solidFill>
            </a:endParaRPr>
          </a:p>
        </p:txBody>
      </p:sp>
      <p:sp>
        <p:nvSpPr>
          <p:cNvPr id="89" name="Rectangle 88"/>
          <p:cNvSpPr/>
          <p:nvPr/>
        </p:nvSpPr>
        <p:spPr>
          <a:xfrm>
            <a:off x="381000" y="4367609"/>
            <a:ext cx="8382000" cy="184666"/>
          </a:xfrm>
          <a:prstGeom prst="rect">
            <a:avLst/>
          </a:prstGeom>
        </p:spPr>
        <p:txBody>
          <a:bodyPr wrap="square" lIns="0" tIns="0" rIns="0" bIns="0">
            <a:spAutoFit/>
          </a:bodyPr>
          <a:lstStyle/>
          <a:p>
            <a:pPr algn="ctr"/>
            <a:endParaRPr lang="en-US" sz="1200" b="1" dirty="0">
              <a:solidFill>
                <a:schemeClr val="bg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4481755"/>
            <a:ext cx="622807" cy="593186"/>
          </a:xfrm>
          <a:prstGeom prst="rect">
            <a:avLst/>
          </a:prstGeom>
        </p:spPr>
      </p:pic>
      <p:sp>
        <p:nvSpPr>
          <p:cNvPr id="3" name="Arrow: Down 2">
            <a:extLst>
              <a:ext uri="{FF2B5EF4-FFF2-40B4-BE49-F238E27FC236}">
                <a16:creationId xmlns:a16="http://schemas.microsoft.com/office/drawing/2014/main" id="{70C87E79-11B6-1DAB-E7BE-032328CA030A}"/>
              </a:ext>
            </a:extLst>
          </p:cNvPr>
          <p:cNvSpPr/>
          <p:nvPr/>
        </p:nvSpPr>
        <p:spPr>
          <a:xfrm>
            <a:off x="1449239" y="3808976"/>
            <a:ext cx="550153" cy="574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a:extLst>
              <a:ext uri="{FF2B5EF4-FFF2-40B4-BE49-F238E27FC236}">
                <a16:creationId xmlns:a16="http://schemas.microsoft.com/office/drawing/2014/main" id="{BBB6EB78-9026-1F70-A34E-01E5F960C37E}"/>
              </a:ext>
            </a:extLst>
          </p:cNvPr>
          <p:cNvSpPr txBox="1"/>
          <p:nvPr/>
        </p:nvSpPr>
        <p:spPr>
          <a:xfrm>
            <a:off x="467015" y="4424130"/>
            <a:ext cx="2514600"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lt-LT" dirty="0"/>
              <a:t>Maksimalus balas </a:t>
            </a:r>
            <a:r>
              <a:rPr lang="en-US" dirty="0"/>
              <a:t>80</a:t>
            </a:r>
            <a:endParaRPr lang="lt-LT" dirty="0"/>
          </a:p>
        </p:txBody>
      </p:sp>
      <p:sp>
        <p:nvSpPr>
          <p:cNvPr id="4" name="TextBox 3">
            <a:extLst>
              <a:ext uri="{FF2B5EF4-FFF2-40B4-BE49-F238E27FC236}">
                <a16:creationId xmlns:a16="http://schemas.microsoft.com/office/drawing/2014/main" id="{324C52C9-A5A1-CD9E-9C93-8828B40B55D4}"/>
              </a:ext>
            </a:extLst>
          </p:cNvPr>
          <p:cNvSpPr txBox="1"/>
          <p:nvPr/>
        </p:nvSpPr>
        <p:spPr>
          <a:xfrm>
            <a:off x="3886200" y="1733550"/>
            <a:ext cx="4876800" cy="3108543"/>
          </a:xfrm>
          <a:prstGeom prst="rect">
            <a:avLst/>
          </a:prstGeom>
          <a:noFill/>
        </p:spPr>
        <p:txBody>
          <a:bodyPr wrap="square" rtlCol="0">
            <a:spAutoFit/>
          </a:bodyPr>
          <a:lstStyle/>
          <a:p>
            <a:r>
              <a:rPr lang="lt-LT" sz="1400" dirty="0"/>
              <a:t>Įvertinamas </a:t>
            </a:r>
            <a:r>
              <a:rPr lang="lt-LT" sz="1400" dirty="0" err="1"/>
              <a:t>biometano</a:t>
            </a:r>
            <a:r>
              <a:rPr lang="lt-LT" sz="1400" dirty="0"/>
              <a:t> dujų gamybos įrenginio pajėgumas  tenkantis vienam tūkstančiui viešųjų investicijų (GPP):</a:t>
            </a:r>
          </a:p>
          <a:p>
            <a:endParaRPr lang="lt-LT" sz="1400" dirty="0"/>
          </a:p>
          <a:p>
            <a:endParaRPr lang="lt-LT" sz="1400" dirty="0"/>
          </a:p>
          <a:p>
            <a:pPr algn="just"/>
            <a:endParaRPr lang="lt-LT" sz="1400" dirty="0">
              <a:solidFill>
                <a:srgbClr val="000000"/>
              </a:solidFill>
              <a:effectLst/>
              <a:latin typeface="Times New Roman" panose="02020603050405020304" pitchFamily="18" charset="0"/>
              <a:ea typeface="Times New Roman" panose="02020603050405020304" pitchFamily="18" charset="0"/>
            </a:endParaRPr>
          </a:p>
          <a:p>
            <a:pPr algn="just"/>
            <a:r>
              <a:rPr lang="lt-LT" sz="1400" dirty="0">
                <a:solidFill>
                  <a:srgbClr val="000000"/>
                </a:solidFill>
                <a:effectLst/>
                <a:latin typeface="Times New Roman" panose="02020603050405020304" pitchFamily="18" charset="0"/>
                <a:ea typeface="Times New Roman" panose="02020603050405020304" pitchFamily="18" charset="0"/>
              </a:rPr>
              <a:t>GP – </a:t>
            </a:r>
            <a:r>
              <a:rPr lang="lt-LT" sz="1400" i="1" dirty="0">
                <a:solidFill>
                  <a:srgbClr val="000000"/>
                </a:solidFill>
                <a:effectLst/>
                <a:latin typeface="Times New Roman" panose="02020603050405020304" pitchFamily="18" charset="0"/>
                <a:ea typeface="Times New Roman" panose="02020603050405020304" pitchFamily="18" charset="0"/>
              </a:rPr>
              <a:t>gamybos įrenginio pajėgumas  kubiniais metrais per valandą;</a:t>
            </a:r>
            <a:endParaRPr lang="lt-LT" sz="1400" dirty="0">
              <a:effectLst/>
              <a:latin typeface="Times New Roman" panose="02020603050405020304" pitchFamily="18" charset="0"/>
              <a:ea typeface="Times New Roman" panose="02020603050405020304" pitchFamily="18" charset="0"/>
            </a:endParaRPr>
          </a:p>
          <a:p>
            <a:pPr algn="just"/>
            <a:r>
              <a:rPr lang="lt-LT" sz="1400" dirty="0">
                <a:solidFill>
                  <a:srgbClr val="000000"/>
                </a:solidFill>
                <a:effectLst/>
                <a:latin typeface="Times New Roman" panose="02020603050405020304" pitchFamily="18" charset="0"/>
                <a:ea typeface="Times New Roman" panose="02020603050405020304" pitchFamily="18" charset="0"/>
              </a:rPr>
              <a:t>BPI – </a:t>
            </a:r>
            <a:r>
              <a:rPr lang="lt-LT" sz="1400" i="1" dirty="0">
                <a:solidFill>
                  <a:srgbClr val="000000"/>
                </a:solidFill>
                <a:effectLst/>
                <a:latin typeface="Times New Roman" panose="02020603050405020304" pitchFamily="18" charset="0"/>
                <a:ea typeface="Times New Roman" panose="02020603050405020304" pitchFamily="18" charset="0"/>
              </a:rPr>
              <a:t>bendra projekto tinkamų finansuoti išlaidų suma, eurais;</a:t>
            </a:r>
            <a:endParaRPr lang="lt-LT" sz="1400" dirty="0">
              <a:effectLst/>
              <a:latin typeface="Times New Roman" panose="02020603050405020304" pitchFamily="18" charset="0"/>
              <a:ea typeface="Times New Roman" panose="02020603050405020304" pitchFamily="18" charset="0"/>
            </a:endParaRPr>
          </a:p>
          <a:p>
            <a:pPr algn="just"/>
            <a:r>
              <a:rPr lang="lt-LT" sz="1400" dirty="0">
                <a:solidFill>
                  <a:srgbClr val="000000"/>
                </a:solidFill>
                <a:effectLst/>
                <a:latin typeface="Times New Roman" panose="02020603050405020304" pitchFamily="18" charset="0"/>
                <a:ea typeface="Times New Roman" panose="02020603050405020304" pitchFamily="18" charset="0"/>
              </a:rPr>
              <a:t>FI% - </a:t>
            </a:r>
            <a:r>
              <a:rPr lang="lt-LT" sz="1400" i="1" dirty="0">
                <a:solidFill>
                  <a:srgbClr val="000000"/>
                </a:solidFill>
                <a:effectLst/>
                <a:latin typeface="Times New Roman" panose="02020603050405020304" pitchFamily="18" charset="0"/>
                <a:ea typeface="Times New Roman" panose="02020603050405020304" pitchFamily="18" charset="0"/>
              </a:rPr>
              <a:t>taikomas finansavimo intensyvumas, procentais;</a:t>
            </a:r>
            <a:endParaRPr lang="lt-LT" sz="1400" dirty="0">
              <a:effectLst/>
              <a:latin typeface="Times New Roman" panose="02020603050405020304" pitchFamily="18" charset="0"/>
              <a:ea typeface="Times New Roman" panose="02020603050405020304" pitchFamily="18" charset="0"/>
            </a:endParaRPr>
          </a:p>
          <a:p>
            <a:pPr algn="just"/>
            <a:r>
              <a:rPr lang="lt-LT" sz="1400" dirty="0">
                <a:solidFill>
                  <a:srgbClr val="000000"/>
                </a:solidFill>
                <a:effectLst/>
                <a:latin typeface="Times New Roman" panose="02020603050405020304" pitchFamily="18" charset="0"/>
                <a:ea typeface="Times New Roman" panose="02020603050405020304" pitchFamily="18" charset="0"/>
              </a:rPr>
              <a:t> </a:t>
            </a:r>
            <a:endParaRPr lang="lt-LT" sz="1400" dirty="0">
              <a:effectLst/>
              <a:latin typeface="Times New Roman" panose="02020603050405020304" pitchFamily="18" charset="0"/>
              <a:ea typeface="Times New Roman" panose="02020603050405020304" pitchFamily="18" charset="0"/>
            </a:endParaRPr>
          </a:p>
          <a:p>
            <a:pPr algn="just"/>
            <a:r>
              <a:rPr lang="lt-LT" sz="1400" dirty="0">
                <a:solidFill>
                  <a:srgbClr val="000000"/>
                </a:solidFill>
                <a:effectLst/>
                <a:latin typeface="Times New Roman" panose="02020603050405020304" pitchFamily="18" charset="0"/>
                <a:ea typeface="Times New Roman" panose="02020603050405020304" pitchFamily="18" charset="0"/>
              </a:rPr>
              <a:t>Jeigu GPP ≥0,4, skiriami 4 balai;</a:t>
            </a:r>
            <a:endParaRPr lang="lt-LT" sz="1400" dirty="0">
              <a:effectLst/>
              <a:latin typeface="Times New Roman" panose="02020603050405020304" pitchFamily="18" charset="0"/>
              <a:ea typeface="Times New Roman" panose="02020603050405020304" pitchFamily="18" charset="0"/>
            </a:endParaRPr>
          </a:p>
          <a:p>
            <a:pPr algn="just"/>
            <a:r>
              <a:rPr lang="lt-LT" sz="1400" dirty="0">
                <a:solidFill>
                  <a:srgbClr val="000000"/>
                </a:solidFill>
                <a:effectLst/>
                <a:latin typeface="Times New Roman" panose="02020603050405020304" pitchFamily="18" charset="0"/>
                <a:ea typeface="Times New Roman" panose="02020603050405020304" pitchFamily="18" charset="0"/>
              </a:rPr>
              <a:t>Jeigu GPP ≥0,3, skiriami 3 balai;</a:t>
            </a:r>
            <a:endParaRPr lang="lt-LT" sz="1400" dirty="0">
              <a:effectLst/>
              <a:latin typeface="Times New Roman" panose="02020603050405020304" pitchFamily="18" charset="0"/>
              <a:ea typeface="Times New Roman" panose="02020603050405020304" pitchFamily="18" charset="0"/>
            </a:endParaRPr>
          </a:p>
          <a:p>
            <a:pPr algn="just"/>
            <a:r>
              <a:rPr lang="lt-LT" sz="1400" dirty="0">
                <a:solidFill>
                  <a:srgbClr val="000000"/>
                </a:solidFill>
                <a:effectLst/>
                <a:latin typeface="Times New Roman" panose="02020603050405020304" pitchFamily="18" charset="0"/>
                <a:ea typeface="Times New Roman" panose="02020603050405020304" pitchFamily="18" charset="0"/>
              </a:rPr>
              <a:t>Jeigu GPP ≥ 0,2, skiriami 2 balai;</a:t>
            </a:r>
            <a:endParaRPr lang="lt-LT" sz="1400" dirty="0">
              <a:effectLst/>
              <a:latin typeface="Times New Roman" panose="02020603050405020304" pitchFamily="18" charset="0"/>
              <a:ea typeface="Times New Roman" panose="02020603050405020304" pitchFamily="18" charset="0"/>
            </a:endParaRPr>
          </a:p>
          <a:p>
            <a:r>
              <a:rPr lang="lt-LT" sz="1400" dirty="0">
                <a:solidFill>
                  <a:srgbClr val="000000"/>
                </a:solidFill>
                <a:effectLst/>
                <a:latin typeface="Times New Roman" panose="02020603050405020304" pitchFamily="18" charset="0"/>
                <a:ea typeface="Times New Roman" panose="02020603050405020304" pitchFamily="18" charset="0"/>
              </a:rPr>
              <a:t>Jeigu GPP ≥ 0,1, skiriamas 1 balas.</a:t>
            </a:r>
            <a:endParaRPr lang="lt-LT" sz="1400" dirty="0"/>
          </a:p>
        </p:txBody>
      </p:sp>
      <mc:AlternateContent xmlns:mc="http://schemas.openxmlformats.org/markup-compatibility/2006" xmlns:a14="http://schemas.microsoft.com/office/drawing/2010/main">
        <mc:Choice Requires="a14">
          <p:sp>
            <p:nvSpPr>
              <p:cNvPr id="6" name="TextBox 1">
                <a:extLst>
                  <a:ext uri="{FF2B5EF4-FFF2-40B4-BE49-F238E27FC236}">
                    <a16:creationId xmlns:a16="http://schemas.microsoft.com/office/drawing/2014/main" id="{30700C23-14EB-42B3-A71E-3AE7486BC9C7}"/>
                  </a:ext>
                </a:extLst>
              </p:cNvPr>
              <p:cNvSpPr txBox="1"/>
              <p:nvPr/>
            </p:nvSpPr>
            <p:spPr>
              <a:xfrm>
                <a:off x="4267200" y="2225099"/>
                <a:ext cx="2133600" cy="347345"/>
              </a:xfrm>
              <a:prstGeom prst="rect">
                <a:avLst/>
              </a:prstGeom>
              <a:noFill/>
              <a:ln>
                <a:noFill/>
              </a:ln>
              <a:effectLst/>
            </p:spPr>
            <p:txBody>
              <a:bodyPr wrap="square" lIns="0" tIns="0" rIns="0" bIns="0" rtlCol="0" anchor="t">
                <a:spAutoFit/>
              </a:bodyPr>
              <a:lstStyle/>
              <a:p>
                <a:pPr/>
                <a14:m>
                  <m:oMathPara xmlns:m="http://schemas.openxmlformats.org/officeDocument/2006/math">
                    <m:oMathParaPr>
                      <m:jc m:val="centerGroup"/>
                    </m:oMathParaPr>
                    <m:oMath xmlns:m="http://schemas.openxmlformats.org/officeDocument/2006/math">
                      <m:r>
                        <a:rPr lang="lt-LT" sz="1100" i="1">
                          <a:solidFill>
                            <a:srgbClr val="000000"/>
                          </a:solidFill>
                          <a:effectLst/>
                          <a:latin typeface="Cambria Math" panose="02040503050406030204" pitchFamily="18" charset="0"/>
                          <a:ea typeface="+mn-ea"/>
                          <a:cs typeface="+mn-cs"/>
                        </a:rPr>
                        <m:t>𝐺𝑃𝑃</m:t>
                      </m:r>
                      <m:r>
                        <a:rPr lang="lt-LT" sz="1100" i="1">
                          <a:solidFill>
                            <a:srgbClr val="000000"/>
                          </a:solidFill>
                          <a:effectLst/>
                          <a:latin typeface="Cambria Math" panose="02040503050406030204" pitchFamily="18" charset="0"/>
                          <a:ea typeface="+mn-ea"/>
                          <a:cs typeface="+mn-cs"/>
                        </a:rPr>
                        <m:t>=</m:t>
                      </m:r>
                      <m:r>
                        <a:rPr lang="lt-LT" sz="1200" i="1">
                          <a:solidFill>
                            <a:srgbClr val="000000"/>
                          </a:solidFill>
                          <a:effectLst/>
                          <a:latin typeface="Cambria Math" panose="02040503050406030204" pitchFamily="18" charset="0"/>
                          <a:ea typeface="Times New Roman" panose="02020603050405020304" pitchFamily="18" charset="0"/>
                        </a:rPr>
                        <m:t>(</m:t>
                      </m:r>
                      <m:f>
                        <m:fPr>
                          <m:ctrlPr>
                            <a:rPr lang="lt-LT" sz="1200" i="1">
                              <a:solidFill>
                                <a:srgbClr val="000000"/>
                              </a:solidFill>
                              <a:effectLst/>
                              <a:latin typeface="Cambria Math" panose="02040503050406030204" pitchFamily="18" charset="0"/>
                              <a:ea typeface="Times New Roman" panose="02020603050405020304" pitchFamily="18" charset="0"/>
                            </a:rPr>
                          </m:ctrlPr>
                        </m:fPr>
                        <m:num>
                          <m:r>
                            <a:rPr lang="lt-LT" sz="1200" i="1">
                              <a:solidFill>
                                <a:srgbClr val="000000"/>
                              </a:solidFill>
                              <a:effectLst/>
                              <a:latin typeface="Cambria Math" panose="02040503050406030204" pitchFamily="18" charset="0"/>
                              <a:ea typeface="Times New Roman" panose="02020603050405020304" pitchFamily="18" charset="0"/>
                            </a:rPr>
                            <m:t>𝐺𝑃</m:t>
                          </m:r>
                        </m:num>
                        <m:den>
                          <m:d>
                            <m:dPr>
                              <m:ctrlPr>
                                <a:rPr lang="lt-LT" sz="1200" i="1">
                                  <a:solidFill>
                                    <a:srgbClr val="000000"/>
                                  </a:solidFill>
                                  <a:effectLst/>
                                  <a:latin typeface="Cambria Math" panose="02040503050406030204" pitchFamily="18" charset="0"/>
                                  <a:ea typeface="Times New Roman" panose="02020603050405020304" pitchFamily="18" charset="0"/>
                                </a:rPr>
                              </m:ctrlPr>
                            </m:dPr>
                            <m:e>
                              <m:r>
                                <a:rPr lang="lt-LT" sz="1200" i="1">
                                  <a:solidFill>
                                    <a:srgbClr val="000000"/>
                                  </a:solidFill>
                                  <a:effectLst/>
                                  <a:latin typeface="Cambria Math" panose="02040503050406030204" pitchFamily="18" charset="0"/>
                                  <a:ea typeface="Times New Roman" panose="02020603050405020304" pitchFamily="18" charset="0"/>
                                </a:rPr>
                                <m:t>𝐵𝑃𝐼</m:t>
                              </m:r>
                              <m:r>
                                <a:rPr lang="lt-LT" sz="1200" i="1">
                                  <a:solidFill>
                                    <a:srgbClr val="000000"/>
                                  </a:solidFill>
                                  <a:effectLst/>
                                  <a:latin typeface="Cambria Math" panose="02040503050406030204" pitchFamily="18" charset="0"/>
                                  <a:ea typeface="Times New Roman" panose="02020603050405020304" pitchFamily="18" charset="0"/>
                                </a:rPr>
                                <m:t>×</m:t>
                              </m:r>
                              <m:r>
                                <a:rPr lang="lt-LT" sz="1200" i="1">
                                  <a:solidFill>
                                    <a:srgbClr val="000000"/>
                                  </a:solidFill>
                                  <a:effectLst/>
                                  <a:latin typeface="Cambria Math" panose="02040503050406030204" pitchFamily="18" charset="0"/>
                                  <a:ea typeface="Times New Roman" panose="02020603050405020304" pitchFamily="18" charset="0"/>
                                </a:rPr>
                                <m:t>𝐹𝐼</m:t>
                              </m:r>
                              <m:r>
                                <a:rPr lang="lt-LT" sz="1200" i="1">
                                  <a:solidFill>
                                    <a:srgbClr val="000000"/>
                                  </a:solidFill>
                                  <a:effectLst/>
                                  <a:latin typeface="Cambria Math" panose="02040503050406030204" pitchFamily="18" charset="0"/>
                                  <a:ea typeface="Times New Roman" panose="02020603050405020304" pitchFamily="18" charset="0"/>
                                </a:rPr>
                                <m:t>% </m:t>
                              </m:r>
                            </m:e>
                          </m:d>
                        </m:den>
                      </m:f>
                      <m:r>
                        <a:rPr lang="lt-LT" sz="1200" i="1">
                          <a:solidFill>
                            <a:srgbClr val="000000"/>
                          </a:solidFill>
                          <a:effectLst/>
                          <a:latin typeface="Cambria Math" panose="02040503050406030204" pitchFamily="18" charset="0"/>
                          <a:ea typeface="Times New Roman" panose="02020603050405020304" pitchFamily="18" charset="0"/>
                        </a:rPr>
                        <m:t>) </m:t>
                      </m:r>
                      <m:r>
                        <a:rPr lang="lt-LT" sz="1200" i="1">
                          <a:solidFill>
                            <a:srgbClr val="000000"/>
                          </a:solidFill>
                          <a:effectLst/>
                          <a:latin typeface="Cambria Math" panose="02040503050406030204" pitchFamily="18" charset="0"/>
                          <a:ea typeface="Times New Roman" panose="02020603050405020304" pitchFamily="18" charset="0"/>
                        </a:rPr>
                        <m:t>𝑥</m:t>
                      </m:r>
                      <m:r>
                        <a:rPr lang="lt-LT" sz="1200" i="1">
                          <a:solidFill>
                            <a:srgbClr val="000000"/>
                          </a:solidFill>
                          <a:effectLst/>
                          <a:latin typeface="Cambria Math" panose="02040503050406030204" pitchFamily="18" charset="0"/>
                          <a:ea typeface="Times New Roman" panose="02020603050405020304" pitchFamily="18" charset="0"/>
                        </a:rPr>
                        <m:t> 1000</m:t>
                      </m:r>
                    </m:oMath>
                  </m:oMathPara>
                </a14:m>
                <a:endParaRPr lang="lt-LT" sz="1200" dirty="0">
                  <a:effectLst/>
                  <a:latin typeface="Times New Roman" panose="02020603050405020304" pitchFamily="18" charset="0"/>
                  <a:ea typeface="Times New Roman" panose="02020603050405020304" pitchFamily="18" charset="0"/>
                </a:endParaRPr>
              </a:p>
            </p:txBody>
          </p:sp>
        </mc:Choice>
        <mc:Fallback xmlns="">
          <p:sp>
            <p:nvSpPr>
              <p:cNvPr id="6" name="TextBox 1">
                <a:extLst>
                  <a:ext uri="{FF2B5EF4-FFF2-40B4-BE49-F238E27FC236}">
                    <a16:creationId xmlns:a16="http://schemas.microsoft.com/office/drawing/2014/main" id="{30700C23-14EB-42B3-A71E-3AE7486BC9C7}"/>
                  </a:ext>
                </a:extLst>
              </p:cNvPr>
              <p:cNvSpPr txBox="1">
                <a:spLocks noRot="1" noChangeAspect="1" noMove="1" noResize="1" noEditPoints="1" noAdjustHandles="1" noChangeArrowheads="1" noChangeShapeType="1" noTextEdit="1"/>
              </p:cNvSpPr>
              <p:nvPr/>
            </p:nvSpPr>
            <p:spPr>
              <a:xfrm>
                <a:off x="4267200" y="2225099"/>
                <a:ext cx="2133600" cy="347345"/>
              </a:xfrm>
              <a:prstGeom prst="rect">
                <a:avLst/>
              </a:prstGeom>
              <a:blipFill>
                <a:blip r:embed="rId3"/>
                <a:stretch>
                  <a:fillRect t="-1754" b="-12281"/>
                </a:stretch>
              </a:blipFill>
              <a:ln>
                <a:noFill/>
              </a:ln>
              <a:effectLst/>
            </p:spPr>
            <p:txBody>
              <a:bodyPr/>
              <a:lstStyle/>
              <a:p>
                <a:r>
                  <a:rPr lang="lt-LT">
                    <a:noFill/>
                  </a:rPr>
                  <a:t> </a:t>
                </a:r>
              </a:p>
            </p:txBody>
          </p:sp>
        </mc:Fallback>
      </mc:AlternateContent>
    </p:spTree>
    <p:extLst>
      <p:ext uri="{BB962C8B-B14F-4D97-AF65-F5344CB8AC3E}">
        <p14:creationId xmlns:p14="http://schemas.microsoft.com/office/powerpoint/2010/main" val="68469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wipe(up)">
                                      <p:cBhvr>
                                        <p:cTn id="16" dur="500"/>
                                        <p:tgtEl>
                                          <p:spTgt spid="76"/>
                                        </p:tgtEl>
                                      </p:cBhvr>
                                    </p:animEffect>
                                  </p:childTnLst>
                                </p:cTn>
                              </p:par>
                            </p:childTnLst>
                          </p:cTn>
                        </p:par>
                        <p:par>
                          <p:cTn id="17" fill="hold">
                            <p:stCondLst>
                              <p:cond delay="1000"/>
                            </p:stCondLst>
                            <p:childTnLst>
                              <p:par>
                                <p:cTn id="18" presetID="16" presetClass="entr" presetSubtype="37" fill="hold" grpId="0" nodeType="afterEffect" nodePh="1">
                                  <p:stCondLst>
                                    <p:cond delay="0"/>
                                  </p:stCondLst>
                                  <p:endCondLst>
                                    <p:cond evt="begin" delay="0">
                                      <p:tn val="18"/>
                                    </p:cond>
                                  </p:endCondLst>
                                  <p:childTnLst>
                                    <p:set>
                                      <p:cBhvr>
                                        <p:cTn id="19" dur="1" fill="hold">
                                          <p:stCondLst>
                                            <p:cond delay="0"/>
                                          </p:stCondLst>
                                        </p:cTn>
                                        <p:tgtEl>
                                          <p:spTgt spid="89"/>
                                        </p:tgtEl>
                                        <p:attrNameLst>
                                          <p:attrName>style.visibility</p:attrName>
                                        </p:attrNameLst>
                                      </p:cBhvr>
                                      <p:to>
                                        <p:strVal val="visible"/>
                                      </p:to>
                                    </p:set>
                                    <p:animEffect transition="in" filter="barn(outVertical)">
                                      <p:cBhvr>
                                        <p:cTn id="20" dur="500"/>
                                        <p:tgtEl>
                                          <p:spTgt spid="89"/>
                                        </p:tgtEl>
                                      </p:cBhvr>
                                    </p:animEffect>
                                  </p:childTnLst>
                                </p:cTn>
                              </p:par>
                              <p:par>
                                <p:cTn id="21" presetID="10"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76" grpId="0"/>
      <p:bldP spid="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0" y="2324099"/>
            <a:ext cx="9144000" cy="2819401"/>
          </a:xfrm>
          <a:solidFill>
            <a:schemeClr val="bg1">
              <a:lumMod val="85000"/>
            </a:schemeClr>
          </a:solidFill>
        </p:spPr>
        <p:txBody>
          <a:bodyPr/>
          <a:lstStyle/>
          <a:p>
            <a:endParaRPr lang="lt-LT" dirty="0"/>
          </a:p>
        </p:txBody>
      </p:sp>
      <p:sp>
        <p:nvSpPr>
          <p:cNvPr id="15" name="Title 14"/>
          <p:cNvSpPr>
            <a:spLocks noGrp="1"/>
          </p:cNvSpPr>
          <p:nvPr>
            <p:ph type="title"/>
          </p:nvPr>
        </p:nvSpPr>
        <p:spPr/>
        <p:txBody>
          <a:bodyPr/>
          <a:lstStyle/>
          <a:p>
            <a:r>
              <a:rPr lang="lt-LT" b="1" dirty="0"/>
              <a:t>Prioritetiniai projektų atrankos kriterijai</a:t>
            </a:r>
            <a:endParaRPr lang="en-US" b="1" dirty="0"/>
          </a:p>
        </p:txBody>
      </p:sp>
      <p:sp>
        <p:nvSpPr>
          <p:cNvPr id="77" name="Flowchart: Document 76"/>
          <p:cNvSpPr/>
          <p:nvPr/>
        </p:nvSpPr>
        <p:spPr>
          <a:xfrm>
            <a:off x="632986" y="1363154"/>
            <a:ext cx="2034014" cy="2580196"/>
          </a:xfrm>
          <a:prstGeom prst="flowChartDocumen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1149777" y="874108"/>
            <a:ext cx="995421" cy="996696"/>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79" name="TextBox 78"/>
          <p:cNvSpPr txBox="1"/>
          <p:nvPr/>
        </p:nvSpPr>
        <p:spPr>
          <a:xfrm>
            <a:off x="803403" y="1894922"/>
            <a:ext cx="1688170" cy="492443"/>
          </a:xfrm>
          <a:prstGeom prst="rect">
            <a:avLst/>
          </a:prstGeom>
          <a:noFill/>
        </p:spPr>
        <p:txBody>
          <a:bodyPr wrap="square" lIns="0" tIns="0" rIns="0" bIns="0" rtlCol="0" anchor="t">
            <a:spAutoFit/>
          </a:bodyPr>
          <a:lstStyle/>
          <a:p>
            <a:pPr algn="ctr">
              <a:spcBef>
                <a:spcPct val="20000"/>
              </a:spcBef>
              <a:defRPr/>
            </a:pPr>
            <a:r>
              <a:rPr lang="lt-LT" sz="1600" b="1" dirty="0">
                <a:solidFill>
                  <a:schemeClr val="tx1">
                    <a:lumMod val="75000"/>
                    <a:lumOff val="25000"/>
                  </a:schemeClr>
                </a:solidFill>
              </a:rPr>
              <a:t>Pareiškėjo įmonės dydis</a:t>
            </a:r>
            <a:r>
              <a:rPr lang="lt-LT" sz="1600" dirty="0">
                <a:solidFill>
                  <a:schemeClr val="tx1">
                    <a:lumMod val="75000"/>
                    <a:lumOff val="25000"/>
                  </a:schemeClr>
                </a:solidFill>
              </a:rPr>
              <a:t> </a:t>
            </a:r>
            <a:endParaRPr lang="lt-LT" sz="1600" b="1" dirty="0">
              <a:solidFill>
                <a:schemeClr val="tx1">
                  <a:lumMod val="75000"/>
                  <a:lumOff val="25000"/>
                </a:schemeClr>
              </a:solidFill>
            </a:endParaRPr>
          </a:p>
        </p:txBody>
      </p:sp>
      <p:sp>
        <p:nvSpPr>
          <p:cNvPr id="89" name="Rectangle 88"/>
          <p:cNvSpPr/>
          <p:nvPr/>
        </p:nvSpPr>
        <p:spPr>
          <a:xfrm>
            <a:off x="381000" y="4367609"/>
            <a:ext cx="8382000" cy="184666"/>
          </a:xfrm>
          <a:prstGeom prst="rect">
            <a:avLst/>
          </a:prstGeom>
        </p:spPr>
        <p:txBody>
          <a:bodyPr wrap="square" lIns="0" tIns="0" rIns="0" bIns="0">
            <a:spAutoFit/>
          </a:bodyPr>
          <a:lstStyle/>
          <a:p>
            <a:pPr algn="ctr"/>
            <a:endParaRPr lang="en-US" sz="1200" b="1" dirty="0">
              <a:solidFill>
                <a:schemeClr val="bg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4481755"/>
            <a:ext cx="622807" cy="593186"/>
          </a:xfrm>
          <a:prstGeom prst="rect">
            <a:avLst/>
          </a:prstGeom>
        </p:spPr>
      </p:pic>
      <p:sp>
        <p:nvSpPr>
          <p:cNvPr id="4" name="TextBox 3">
            <a:extLst>
              <a:ext uri="{FF2B5EF4-FFF2-40B4-BE49-F238E27FC236}">
                <a16:creationId xmlns:a16="http://schemas.microsoft.com/office/drawing/2014/main" id="{6023CBCB-0F88-D791-8688-1862683FE496}"/>
              </a:ext>
            </a:extLst>
          </p:cNvPr>
          <p:cNvSpPr txBox="1"/>
          <p:nvPr/>
        </p:nvSpPr>
        <p:spPr>
          <a:xfrm>
            <a:off x="3492753" y="2675022"/>
            <a:ext cx="5188931" cy="1600438"/>
          </a:xfrm>
          <a:prstGeom prst="rect">
            <a:avLst/>
          </a:prstGeom>
          <a:noFill/>
        </p:spPr>
        <p:txBody>
          <a:bodyPr wrap="square" rtlCol="0">
            <a:spAutoFit/>
          </a:bodyPr>
          <a:lstStyle/>
          <a:p>
            <a:r>
              <a:rPr lang="lt-LT" sz="1400" dirty="0"/>
              <a:t>Prioritetas teikiamas labai mažoms ir mažoms įmonėms bei žemės ūkio veiklos   subjektams (turintiems juridinio asmens statusą): </a:t>
            </a:r>
          </a:p>
          <a:p>
            <a:endParaRPr lang="lt-LT" sz="1400" dirty="0"/>
          </a:p>
          <a:p>
            <a:r>
              <a:rPr lang="lt-LT" sz="1400" dirty="0"/>
              <a:t>1. kai pareiškėjas yra žemės ūkio veiklos  subjektas   jam skiriamas </a:t>
            </a:r>
            <a:r>
              <a:rPr lang="lt-LT" sz="1400" b="1" dirty="0"/>
              <a:t>1 balas</a:t>
            </a:r>
            <a:r>
              <a:rPr lang="lt-LT" sz="1400" dirty="0"/>
              <a:t>;</a:t>
            </a:r>
          </a:p>
          <a:p>
            <a:endParaRPr lang="lt-LT" sz="1400" dirty="0"/>
          </a:p>
          <a:p>
            <a:r>
              <a:rPr lang="lt-LT" sz="1400" dirty="0"/>
              <a:t>2. kai pareiškėjas yra labai maža, maža įmonė, jam skiriama </a:t>
            </a:r>
            <a:r>
              <a:rPr lang="lt-LT" sz="1400" b="1" dirty="0"/>
              <a:t>0,5 balo</a:t>
            </a:r>
            <a:r>
              <a:rPr lang="lt-LT" sz="1400" dirty="0"/>
              <a:t>.</a:t>
            </a:r>
          </a:p>
        </p:txBody>
      </p:sp>
      <p:sp>
        <p:nvSpPr>
          <p:cNvPr id="11" name="Arrow: Down 10">
            <a:extLst>
              <a:ext uri="{FF2B5EF4-FFF2-40B4-BE49-F238E27FC236}">
                <a16:creationId xmlns:a16="http://schemas.microsoft.com/office/drawing/2014/main" id="{89713F65-7BDA-001E-96AE-82E10CB6C10D}"/>
              </a:ext>
            </a:extLst>
          </p:cNvPr>
          <p:cNvSpPr/>
          <p:nvPr/>
        </p:nvSpPr>
        <p:spPr>
          <a:xfrm>
            <a:off x="1372410" y="3901118"/>
            <a:ext cx="550153" cy="574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TextBox 12">
            <a:extLst>
              <a:ext uri="{FF2B5EF4-FFF2-40B4-BE49-F238E27FC236}">
                <a16:creationId xmlns:a16="http://schemas.microsoft.com/office/drawing/2014/main" id="{D40BA846-C46A-E2EB-00D3-890F22C49F52}"/>
              </a:ext>
            </a:extLst>
          </p:cNvPr>
          <p:cNvSpPr txBox="1"/>
          <p:nvPr/>
        </p:nvSpPr>
        <p:spPr>
          <a:xfrm>
            <a:off x="381000" y="4518887"/>
            <a:ext cx="2514600"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lt-LT" dirty="0"/>
              <a:t>Maksimalus balas </a:t>
            </a:r>
            <a:r>
              <a:rPr lang="en-US" dirty="0"/>
              <a:t>10</a:t>
            </a:r>
            <a:endParaRPr lang="lt-LT" dirty="0"/>
          </a:p>
        </p:txBody>
      </p:sp>
    </p:spTree>
    <p:extLst>
      <p:ext uri="{BB962C8B-B14F-4D97-AF65-F5344CB8AC3E}">
        <p14:creationId xmlns:p14="http://schemas.microsoft.com/office/powerpoint/2010/main" val="207789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ppt_x"/>
                                          </p:val>
                                        </p:tav>
                                        <p:tav tm="100000">
                                          <p:val>
                                            <p:strVal val="#ppt_x"/>
                                          </p:val>
                                        </p:tav>
                                      </p:tavLst>
                                    </p:anim>
                                    <p:anim calcmode="lin" valueType="num">
                                      <p:cBhvr additive="base">
                                        <p:cTn id="12" dur="500" fill="hold"/>
                                        <p:tgtEl>
                                          <p:spTgt spid="7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500"/>
                                        <p:tgtEl>
                                          <p:spTgt spid="79"/>
                                        </p:tgtEl>
                                      </p:cBhvr>
                                    </p:animEffect>
                                  </p:childTnLst>
                                </p:cTn>
                              </p:par>
                            </p:childTnLst>
                          </p:cTn>
                        </p:par>
                        <p:par>
                          <p:cTn id="17" fill="hold">
                            <p:stCondLst>
                              <p:cond delay="1000"/>
                            </p:stCondLst>
                            <p:childTnLst>
                              <p:par>
                                <p:cTn id="18" presetID="16" presetClass="entr" presetSubtype="37" fill="hold" grpId="0" nodeType="afterEffect" nodePh="1">
                                  <p:stCondLst>
                                    <p:cond delay="0"/>
                                  </p:stCondLst>
                                  <p:endCondLst>
                                    <p:cond evt="begin" delay="0">
                                      <p:tn val="18"/>
                                    </p:cond>
                                  </p:endCondLst>
                                  <p:childTnLst>
                                    <p:set>
                                      <p:cBhvr>
                                        <p:cTn id="19" dur="1" fill="hold">
                                          <p:stCondLst>
                                            <p:cond delay="0"/>
                                          </p:stCondLst>
                                        </p:cTn>
                                        <p:tgtEl>
                                          <p:spTgt spid="89"/>
                                        </p:tgtEl>
                                        <p:attrNameLst>
                                          <p:attrName>style.visibility</p:attrName>
                                        </p:attrNameLst>
                                      </p:cBhvr>
                                      <p:to>
                                        <p:strVal val="visible"/>
                                      </p:to>
                                    </p:set>
                                    <p:animEffect transition="in" filter="barn(outVertical)">
                                      <p:cBhvr>
                                        <p:cTn id="20" dur="500"/>
                                        <p:tgtEl>
                                          <p:spTgt spid="89"/>
                                        </p:tgtEl>
                                      </p:cBhvr>
                                    </p:animEffect>
                                  </p:childTnLst>
                                </p:cTn>
                              </p:par>
                              <p:par>
                                <p:cTn id="21" presetID="10"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0" y="2355061"/>
            <a:ext cx="9144000" cy="2788440"/>
          </a:xfrm>
          <a:solidFill>
            <a:schemeClr val="bg1">
              <a:lumMod val="85000"/>
            </a:schemeClr>
          </a:solidFill>
        </p:spPr>
        <p:txBody>
          <a:bodyPr/>
          <a:lstStyle/>
          <a:p>
            <a:endParaRPr lang="lt-LT" dirty="0"/>
          </a:p>
        </p:txBody>
      </p:sp>
      <p:sp>
        <p:nvSpPr>
          <p:cNvPr id="15" name="Title 14"/>
          <p:cNvSpPr>
            <a:spLocks noGrp="1"/>
          </p:cNvSpPr>
          <p:nvPr>
            <p:ph type="title"/>
          </p:nvPr>
        </p:nvSpPr>
        <p:spPr/>
        <p:txBody>
          <a:bodyPr/>
          <a:lstStyle/>
          <a:p>
            <a:r>
              <a:rPr lang="lt-LT" b="1" dirty="0"/>
              <a:t>Prioritetiniai projektų atrankos kriterijai</a:t>
            </a:r>
            <a:endParaRPr lang="en-US" b="1" dirty="0"/>
          </a:p>
        </p:txBody>
      </p:sp>
      <p:sp>
        <p:nvSpPr>
          <p:cNvPr id="77" name="Flowchart: Document 76"/>
          <p:cNvSpPr/>
          <p:nvPr/>
        </p:nvSpPr>
        <p:spPr>
          <a:xfrm>
            <a:off x="632986" y="1363154"/>
            <a:ext cx="2034014" cy="2580196"/>
          </a:xfrm>
          <a:prstGeom prst="flowChartDocumen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p:cNvSpPr txBox="1"/>
          <p:nvPr/>
        </p:nvSpPr>
        <p:spPr>
          <a:xfrm>
            <a:off x="803403" y="1894922"/>
            <a:ext cx="1688170" cy="738664"/>
          </a:xfrm>
          <a:prstGeom prst="rect">
            <a:avLst/>
          </a:prstGeom>
          <a:noFill/>
        </p:spPr>
        <p:txBody>
          <a:bodyPr wrap="square" lIns="0" tIns="0" rIns="0" bIns="0" rtlCol="0" anchor="t">
            <a:spAutoFit/>
          </a:bodyPr>
          <a:lstStyle/>
          <a:p>
            <a:pPr algn="ctr">
              <a:spcBef>
                <a:spcPct val="20000"/>
              </a:spcBef>
              <a:defRPr/>
            </a:pPr>
            <a:r>
              <a:rPr lang="lt-LT" sz="1600" b="1" dirty="0">
                <a:solidFill>
                  <a:schemeClr val="tx1">
                    <a:lumMod val="75000"/>
                    <a:lumOff val="25000"/>
                  </a:schemeClr>
                </a:solidFill>
              </a:rPr>
              <a:t>Atliekų ir (ar) liekanų žiedinės vertės išnaudojimas</a:t>
            </a:r>
          </a:p>
        </p:txBody>
      </p:sp>
      <p:sp>
        <p:nvSpPr>
          <p:cNvPr id="89" name="Rectangle 88"/>
          <p:cNvSpPr/>
          <p:nvPr/>
        </p:nvSpPr>
        <p:spPr>
          <a:xfrm>
            <a:off x="381000" y="4367609"/>
            <a:ext cx="8382000" cy="184666"/>
          </a:xfrm>
          <a:prstGeom prst="rect">
            <a:avLst/>
          </a:prstGeom>
        </p:spPr>
        <p:txBody>
          <a:bodyPr wrap="square" lIns="0" tIns="0" rIns="0" bIns="0">
            <a:spAutoFit/>
          </a:bodyPr>
          <a:lstStyle/>
          <a:p>
            <a:pPr algn="ctr"/>
            <a:endParaRPr lang="en-US" sz="1200" b="1" dirty="0">
              <a:solidFill>
                <a:schemeClr val="bg1"/>
              </a:solidFill>
            </a:endParaRPr>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481755"/>
            <a:ext cx="622807" cy="593186"/>
          </a:xfrm>
          <a:prstGeom prst="rect">
            <a:avLst/>
          </a:prstGeom>
        </p:spPr>
      </p:pic>
      <p:sp>
        <p:nvSpPr>
          <p:cNvPr id="4" name="TextBox 3">
            <a:extLst>
              <a:ext uri="{FF2B5EF4-FFF2-40B4-BE49-F238E27FC236}">
                <a16:creationId xmlns:a16="http://schemas.microsoft.com/office/drawing/2014/main" id="{6023CBCB-0F88-D791-8688-1862683FE496}"/>
              </a:ext>
            </a:extLst>
          </p:cNvPr>
          <p:cNvSpPr txBox="1"/>
          <p:nvPr/>
        </p:nvSpPr>
        <p:spPr>
          <a:xfrm>
            <a:off x="2913973" y="2483167"/>
            <a:ext cx="6126162" cy="1815882"/>
          </a:xfrm>
          <a:prstGeom prst="rect">
            <a:avLst/>
          </a:prstGeom>
          <a:noFill/>
        </p:spPr>
        <p:txBody>
          <a:bodyPr wrap="square" rtlCol="0">
            <a:spAutoFit/>
          </a:bodyPr>
          <a:lstStyle/>
          <a:p>
            <a:endParaRPr lang="lt-LT" sz="1400" dirty="0"/>
          </a:p>
          <a:p>
            <a:r>
              <a:rPr lang="lt-LT" sz="1400" dirty="0"/>
              <a:t>Prioritetas teikiamas pareiškėjams, kurie </a:t>
            </a:r>
            <a:r>
              <a:rPr lang="lt-LT" sz="1400" dirty="0" err="1"/>
              <a:t>biometano</a:t>
            </a:r>
            <a:r>
              <a:rPr lang="lt-LT" sz="1400" dirty="0"/>
              <a:t> gamybai naudoja ar naudos </a:t>
            </a:r>
            <a:r>
              <a:rPr lang="lt-LT" sz="1400" dirty="0" err="1"/>
              <a:t>biometano</a:t>
            </a:r>
            <a:r>
              <a:rPr lang="lt-LT" sz="1400" dirty="0"/>
              <a:t> įrenginio eksploatavimo metu </a:t>
            </a:r>
            <a:r>
              <a:rPr lang="lt-LT" sz="1400" b="1" dirty="0"/>
              <a:t>atliekas ir (ar) liekanas </a:t>
            </a:r>
            <a:r>
              <a:rPr lang="lt-LT" sz="1400" dirty="0"/>
              <a:t>susidarančias vykdant kitą ūkinę veiklą pareiškėjui ir (ar) partneriui arba pareiškėjo susijusiai įmonei priklausančiame objekte nutolusiame </a:t>
            </a:r>
            <a:r>
              <a:rPr lang="lt-LT" sz="1400" b="1" dirty="0"/>
              <a:t>ne toliau kaip per 10 km. </a:t>
            </a:r>
            <a:r>
              <a:rPr lang="lt-LT" sz="1400" dirty="0"/>
              <a:t>nuo </a:t>
            </a:r>
            <a:r>
              <a:rPr lang="lt-LT" sz="1400" dirty="0" err="1"/>
              <a:t>biometano</a:t>
            </a:r>
            <a:r>
              <a:rPr lang="lt-LT" sz="1400" dirty="0"/>
              <a:t> gamybos vietos. </a:t>
            </a:r>
          </a:p>
          <a:p>
            <a:r>
              <a:rPr lang="lt-LT" sz="1400" dirty="0"/>
              <a:t>Atliekų ir (ar) liekanų kiekis turi būti ne mažesnis kaip pusė </a:t>
            </a:r>
            <a:r>
              <a:rPr lang="lt-LT" sz="1400" dirty="0" err="1"/>
              <a:t>biometano</a:t>
            </a:r>
            <a:r>
              <a:rPr lang="lt-LT" sz="1400" dirty="0"/>
              <a:t> gamybai reikalingų žaliavų. </a:t>
            </a:r>
            <a:r>
              <a:rPr lang="lt-LT" sz="1400" b="1" dirty="0"/>
              <a:t>Skiriamas 1 balas.</a:t>
            </a:r>
          </a:p>
        </p:txBody>
      </p:sp>
      <p:sp>
        <p:nvSpPr>
          <p:cNvPr id="11" name="Arrow: Down 10">
            <a:extLst>
              <a:ext uri="{FF2B5EF4-FFF2-40B4-BE49-F238E27FC236}">
                <a16:creationId xmlns:a16="http://schemas.microsoft.com/office/drawing/2014/main" id="{89713F65-7BDA-001E-96AE-82E10CB6C10D}"/>
              </a:ext>
            </a:extLst>
          </p:cNvPr>
          <p:cNvSpPr/>
          <p:nvPr/>
        </p:nvSpPr>
        <p:spPr>
          <a:xfrm>
            <a:off x="1372410" y="3901118"/>
            <a:ext cx="550153" cy="574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TextBox 12">
            <a:extLst>
              <a:ext uri="{FF2B5EF4-FFF2-40B4-BE49-F238E27FC236}">
                <a16:creationId xmlns:a16="http://schemas.microsoft.com/office/drawing/2014/main" id="{D40BA846-C46A-E2EB-00D3-890F22C49F52}"/>
              </a:ext>
            </a:extLst>
          </p:cNvPr>
          <p:cNvSpPr txBox="1"/>
          <p:nvPr/>
        </p:nvSpPr>
        <p:spPr>
          <a:xfrm>
            <a:off x="381000" y="4518887"/>
            <a:ext cx="2667000"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lt-LT" dirty="0"/>
              <a:t>Maksimalus balas </a:t>
            </a:r>
            <a:r>
              <a:rPr lang="en-US" dirty="0"/>
              <a:t>10</a:t>
            </a:r>
            <a:endParaRPr lang="lt-LT" dirty="0"/>
          </a:p>
        </p:txBody>
      </p:sp>
      <p:sp>
        <p:nvSpPr>
          <p:cNvPr id="3" name="Oval 2">
            <a:extLst>
              <a:ext uri="{FF2B5EF4-FFF2-40B4-BE49-F238E27FC236}">
                <a16:creationId xmlns:a16="http://schemas.microsoft.com/office/drawing/2014/main" id="{A8CB3C13-672B-2FC2-190D-CA7AA33797D6}"/>
              </a:ext>
            </a:extLst>
          </p:cNvPr>
          <p:cNvSpPr/>
          <p:nvPr/>
        </p:nvSpPr>
        <p:spPr>
          <a:xfrm>
            <a:off x="1149775" y="840488"/>
            <a:ext cx="995421" cy="996696"/>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Tree>
    <p:extLst>
      <p:ext uri="{BB962C8B-B14F-4D97-AF65-F5344CB8AC3E}">
        <p14:creationId xmlns:p14="http://schemas.microsoft.com/office/powerpoint/2010/main" val="382076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up)">
                                      <p:cBhvr>
                                        <p:cTn id="12" dur="500"/>
                                        <p:tgtEl>
                                          <p:spTgt spid="79"/>
                                        </p:tgtEl>
                                      </p:cBhvr>
                                    </p:animEffect>
                                  </p:childTnLst>
                                </p:cTn>
                              </p:par>
                            </p:childTnLst>
                          </p:cTn>
                        </p:par>
                        <p:par>
                          <p:cTn id="13" fill="hold">
                            <p:stCondLst>
                              <p:cond delay="1000"/>
                            </p:stCondLst>
                            <p:childTnLst>
                              <p:par>
                                <p:cTn id="14" presetID="16" presetClass="entr" presetSubtype="37" fill="hold" grpId="0" nodeType="afterEffect" nodePh="1">
                                  <p:stCondLst>
                                    <p:cond delay="0"/>
                                  </p:stCondLst>
                                  <p:endCondLst>
                                    <p:cond evt="begin" delay="0">
                                      <p:tn val="14"/>
                                    </p:cond>
                                  </p:endCondLst>
                                  <p:childTnLst>
                                    <p:set>
                                      <p:cBhvr>
                                        <p:cTn id="15" dur="1" fill="hold">
                                          <p:stCondLst>
                                            <p:cond delay="0"/>
                                          </p:stCondLst>
                                        </p:cTn>
                                        <p:tgtEl>
                                          <p:spTgt spid="89"/>
                                        </p:tgtEl>
                                        <p:attrNameLst>
                                          <p:attrName>style.visibility</p:attrName>
                                        </p:attrNameLst>
                                      </p:cBhvr>
                                      <p:to>
                                        <p:strVal val="visible"/>
                                      </p:to>
                                    </p:set>
                                    <p:animEffect transition="in" filter="barn(outVertical)">
                                      <p:cBhvr>
                                        <p:cTn id="16" dur="500"/>
                                        <p:tgtEl>
                                          <p:spTgt spid="89"/>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9" grpId="0"/>
      <p:bldP spid="89"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52400" y="133350"/>
            <a:ext cx="4368931" cy="475314"/>
          </a:xfrm>
        </p:spPr>
        <p:txBody>
          <a:bodyPr/>
          <a:lstStyle/>
          <a:p>
            <a:r>
              <a:rPr lang="lt-LT" sz="2400" b="1" dirty="0">
                <a:solidFill>
                  <a:srgbClr val="161F28"/>
                </a:solidFill>
              </a:rPr>
              <a:t>S</a:t>
            </a:r>
            <a:r>
              <a:rPr lang="en-US" sz="2400" b="1" dirty="0">
                <a:solidFill>
                  <a:srgbClr val="161F28"/>
                </a:solidFill>
              </a:rPr>
              <a:t>u</a:t>
            </a:r>
            <a:r>
              <a:rPr lang="lt-LT" sz="2400" b="1" dirty="0">
                <a:solidFill>
                  <a:srgbClr val="161F28"/>
                </a:solidFill>
              </a:rPr>
              <a:t> PĮP teikiami</a:t>
            </a:r>
            <a:r>
              <a:rPr lang="en-US" sz="2400" b="1" dirty="0">
                <a:solidFill>
                  <a:srgbClr val="161F28"/>
                </a:solidFill>
              </a:rPr>
              <a:t> </a:t>
            </a:r>
            <a:r>
              <a:rPr lang="lt-LT" sz="2400" b="1" dirty="0">
                <a:solidFill>
                  <a:srgbClr val="161F28"/>
                </a:solidFill>
              </a:rPr>
              <a:t>dokumentai</a:t>
            </a:r>
            <a:r>
              <a:rPr lang="en-US" sz="2400" b="1" dirty="0">
                <a:solidFill>
                  <a:srgbClr val="161F28"/>
                </a:solidFill>
              </a:rPr>
              <a:t> I</a:t>
            </a:r>
            <a:br>
              <a:rPr lang="lt-LT" sz="2400" b="1" dirty="0">
                <a:solidFill>
                  <a:srgbClr val="161F28"/>
                </a:solidFill>
              </a:rPr>
            </a:br>
            <a:r>
              <a:rPr lang="lt-LT" sz="1600" dirty="0">
                <a:solidFill>
                  <a:srgbClr val="161F28"/>
                </a:solidFill>
              </a:rPr>
              <a:t>Aprašo 2.20 punktas</a:t>
            </a:r>
            <a:endParaRPr lang="en-US" sz="1600" dirty="0">
              <a:solidFill>
                <a:srgbClr val="161F28"/>
              </a:solidFill>
            </a:endParaRPr>
          </a:p>
        </p:txBody>
      </p:sp>
      <p:sp>
        <p:nvSpPr>
          <p:cNvPr id="52" name="Rectangle 51"/>
          <p:cNvSpPr/>
          <p:nvPr/>
        </p:nvSpPr>
        <p:spPr>
          <a:xfrm>
            <a:off x="62993" y="748364"/>
            <a:ext cx="7404607" cy="4708981"/>
          </a:xfrm>
          <a:prstGeom prst="rect">
            <a:avLst/>
          </a:prstGeom>
        </p:spPr>
        <p:txBody>
          <a:bodyPr wrap="square" lIns="0" tIns="0" rIns="0" bIns="0">
            <a:spAutoFit/>
          </a:bodyPr>
          <a:lstStyle/>
          <a:p>
            <a:pPr marL="171450" indent="-171450" algn="just">
              <a:buFont typeface="Arial" panose="020B0604020202020204" pitchFamily="34" charset="0"/>
              <a:buChar char="•"/>
            </a:pPr>
            <a:r>
              <a:rPr lang="lt-LT" sz="1100" dirty="0"/>
              <a:t>Laisvos formos deklaracija, kad įgyvendinant projektą bus laikomasi reikalavimų dėl </a:t>
            </a:r>
            <a:r>
              <a:rPr lang="lt-LT" sz="1100" dirty="0" err="1"/>
              <a:t>biometano</a:t>
            </a:r>
            <a:r>
              <a:rPr lang="lt-LT" sz="1100" dirty="0"/>
              <a:t> dujų gamybos iš specifinių žaliavų;</a:t>
            </a:r>
          </a:p>
          <a:p>
            <a:pPr algn="just"/>
            <a:endParaRPr lang="lt-LT" sz="1100" dirty="0"/>
          </a:p>
          <a:p>
            <a:pPr marL="171450" indent="-171450" algn="just">
              <a:buFont typeface="Arial" panose="020B0604020202020204" pitchFamily="34" charset="0"/>
              <a:buChar char="•"/>
            </a:pPr>
            <a:r>
              <a:rPr lang="lt-LT" sz="1100" dirty="0"/>
              <a:t>Deklaracija, kad bus laikomasi reikalavimų nustatytų Statybinių atliekų tvarkymo taisyklėse; </a:t>
            </a:r>
          </a:p>
          <a:p>
            <a:pPr marL="171450" indent="-171450" algn="just">
              <a:buFont typeface="Arial" panose="020B0604020202020204" pitchFamily="34" charset="0"/>
              <a:buChar char="•"/>
            </a:pPr>
            <a:endParaRPr lang="lt-LT" sz="1100" dirty="0"/>
          </a:p>
          <a:p>
            <a:pPr marL="171450" indent="-171450" algn="just">
              <a:buFont typeface="Arial" panose="020B0604020202020204" pitchFamily="34" charset="0"/>
              <a:buChar char="•"/>
            </a:pPr>
            <a:r>
              <a:rPr lang="lt-LT" sz="1100" dirty="0"/>
              <a:t>Informacija, dėl reikalavimo būti sertifikuotam pagal vieną iš Europos Komisijos patvirtintų nepriklausomų sertifikavimo schemų;</a:t>
            </a:r>
          </a:p>
          <a:p>
            <a:pPr marL="171450" indent="-171450" algn="just">
              <a:buFont typeface="Arial" panose="020B0604020202020204" pitchFamily="34" charset="0"/>
              <a:buChar char="•"/>
            </a:pPr>
            <a:endParaRPr lang="lt-LT" sz="1100" dirty="0"/>
          </a:p>
          <a:p>
            <a:pPr marL="171450" indent="-171450" algn="just">
              <a:buFont typeface="Arial" panose="020B0604020202020204" pitchFamily="34" charset="0"/>
              <a:buChar char="•"/>
            </a:pPr>
            <a:r>
              <a:rPr lang="lt-LT" sz="1100" dirty="0"/>
              <a:t>Paaiškinimas ir pagrindžiantys dokumentai, jei </a:t>
            </a:r>
            <a:r>
              <a:rPr lang="lt-LT" sz="1100" dirty="0" err="1"/>
              <a:t>biometano</a:t>
            </a:r>
            <a:r>
              <a:rPr lang="lt-LT" sz="1100" dirty="0"/>
              <a:t> gamybai naudojama žaliava taikant produkto vertės grandinės principus; </a:t>
            </a:r>
          </a:p>
          <a:p>
            <a:pPr marL="171450" indent="-171450" algn="just">
              <a:buFont typeface="Arial" panose="020B0604020202020204" pitchFamily="34" charset="0"/>
              <a:buChar char="•"/>
            </a:pPr>
            <a:endParaRPr lang="lt-LT" sz="1100" dirty="0"/>
          </a:p>
          <a:p>
            <a:pPr marL="171450" indent="-171450" algn="just">
              <a:buFont typeface="Arial" panose="020B0604020202020204" pitchFamily="34" charset="0"/>
              <a:buChar char="•"/>
            </a:pPr>
            <a:r>
              <a:rPr lang="lt-LT" sz="1100" dirty="0"/>
              <a:t>nekilnojamojo turto nuosavybę ar jo valdymą kitais teisėtais pagrindais įrodančius dokumentus arba valstybinės žemės sklypo nuomos ar panaudos sutartį;</a:t>
            </a:r>
          </a:p>
          <a:p>
            <a:pPr marL="171450" indent="-171450" algn="just">
              <a:buFont typeface="Arial" panose="020B0604020202020204" pitchFamily="34" charset="0"/>
              <a:buChar char="•"/>
            </a:pPr>
            <a:r>
              <a:rPr lang="lt-LT" sz="1100" dirty="0"/>
              <a:t>pareiškėjas, ne nuosavybės teise valdantis nekilnojamąjį turtą, kuris bus naudojamas įgyvendinant projektą, turi pateikti su šio turto savininku sudarytą susitarimą dėl projekto įgyvendinimo;</a:t>
            </a:r>
          </a:p>
          <a:p>
            <a:pPr marL="171450" indent="-171450" algn="just">
              <a:buFont typeface="Arial" panose="020B0604020202020204" pitchFamily="34" charset="0"/>
              <a:buChar char="•"/>
            </a:pPr>
            <a:endParaRPr lang="lt-LT" sz="1100" dirty="0"/>
          </a:p>
          <a:p>
            <a:pPr marL="171450" indent="-171450" algn="just">
              <a:buFont typeface="Arial" panose="020B0604020202020204" pitchFamily="34" charset="0"/>
              <a:buChar char="•"/>
            </a:pPr>
            <a:r>
              <a:rPr lang="lt-LT" sz="1100" dirty="0"/>
              <a:t>dokumentus, įrodančius, kad žemės sklypas, kuriame bus diegiamas projektas, yra </a:t>
            </a:r>
            <a:r>
              <a:rPr lang="lt-LT" sz="1100" dirty="0" err="1"/>
              <a:t>biometano</a:t>
            </a:r>
            <a:r>
              <a:rPr lang="lt-LT" sz="1100" dirty="0"/>
              <a:t> jėgainės statybai tinkamos paskirties;</a:t>
            </a:r>
          </a:p>
          <a:p>
            <a:pPr marL="171450" indent="-171450" algn="just">
              <a:buFont typeface="Arial" panose="020B0604020202020204" pitchFamily="34" charset="0"/>
              <a:buChar char="•"/>
            </a:pPr>
            <a:r>
              <a:rPr lang="lt-LT" sz="1100" dirty="0"/>
              <a:t>esant poreikiui iki prijungimo prie dujų sistemos vietos tiesti vamzdyną per kitiems savininkams priklausančius sklypus, – šių sklypų savininkų sutikimus;</a:t>
            </a:r>
          </a:p>
          <a:p>
            <a:pPr algn="just"/>
            <a:endParaRPr lang="en-US" sz="1100" dirty="0"/>
          </a:p>
          <a:p>
            <a:pPr marL="171450" indent="-171450" algn="just">
              <a:buFont typeface="Arial" panose="020B0604020202020204" pitchFamily="34" charset="0"/>
              <a:buChar char="•"/>
            </a:pPr>
            <a:r>
              <a:rPr lang="lt-LT" sz="1100" dirty="0"/>
              <a:t>Dokumentai, pagrindžiantys projekto išlaidų pagrįstumą</a:t>
            </a:r>
            <a:endParaRPr lang="en-US" sz="1100" dirty="0"/>
          </a:p>
          <a:p>
            <a:pPr algn="just"/>
            <a:endParaRPr lang="lt-LT" sz="1100" dirty="0"/>
          </a:p>
          <a:p>
            <a:pPr marL="171450" indent="-171450" algn="just">
              <a:buFont typeface="Arial" panose="020B0604020202020204" pitchFamily="34" charset="0"/>
              <a:buChar char="•"/>
            </a:pPr>
            <a:r>
              <a:rPr lang="lt-LT" sz="1100" dirty="0"/>
              <a:t>Pareiškėjo ir (ar) partnerio įsipareigojimas padengti netinkamas finansuoti, tačiau šiam projektui įgyvendinti būtinas išlaidas, ir tinkamas išlaidas, kurių nepadengia projekto finansavimas, įrodančius dokumentus;</a:t>
            </a:r>
          </a:p>
          <a:p>
            <a:pPr marL="171450" indent="-171450" algn="just">
              <a:buFont typeface="Arial" panose="020B0604020202020204" pitchFamily="34" charset="0"/>
              <a:buChar char="•"/>
            </a:pPr>
            <a:endParaRPr lang="lt-LT" sz="1100" dirty="0"/>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endParaRPr lang="lt-LT" sz="1000" dirty="0"/>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4476750"/>
            <a:ext cx="622807" cy="593186"/>
          </a:xfrm>
          <a:prstGeom prst="rect">
            <a:avLst/>
          </a:prstGeom>
        </p:spPr>
      </p:pic>
      <p:pic>
        <p:nvPicPr>
          <p:cNvPr id="55" name="Picture Placeholder 54" descr="Person holding paper">
            <a:extLst>
              <a:ext uri="{FF2B5EF4-FFF2-40B4-BE49-F238E27FC236}">
                <a16:creationId xmlns:a16="http://schemas.microsoft.com/office/drawing/2014/main" id="{2369C83C-1C77-A3E0-3C07-7CA09985C15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9291" r="19291"/>
          <a:stretch>
            <a:fillRect/>
          </a:stretch>
        </p:blipFill>
        <p:spPr>
          <a:xfrm>
            <a:off x="7391400" y="-6350"/>
            <a:ext cx="1752600" cy="4483100"/>
          </a:xfrm>
        </p:spPr>
      </p:pic>
    </p:spTree>
    <p:extLst>
      <p:ext uri="{BB962C8B-B14F-4D97-AF65-F5344CB8AC3E}">
        <p14:creationId xmlns:p14="http://schemas.microsoft.com/office/powerpoint/2010/main" val="266771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24455" y="133350"/>
            <a:ext cx="4427892" cy="356134"/>
          </a:xfrm>
        </p:spPr>
        <p:txBody>
          <a:bodyPr/>
          <a:lstStyle/>
          <a:p>
            <a:r>
              <a:rPr lang="lt-LT" sz="2800" b="1" dirty="0">
                <a:solidFill>
                  <a:srgbClr val="161F28"/>
                </a:solidFill>
              </a:rPr>
              <a:t>S</a:t>
            </a:r>
            <a:r>
              <a:rPr lang="en-US" sz="2800" b="1" dirty="0">
                <a:solidFill>
                  <a:srgbClr val="161F28"/>
                </a:solidFill>
              </a:rPr>
              <a:t>u</a:t>
            </a:r>
            <a:r>
              <a:rPr lang="lt-LT" sz="2800" b="1" dirty="0">
                <a:solidFill>
                  <a:srgbClr val="161F28"/>
                </a:solidFill>
              </a:rPr>
              <a:t> PĮP teikiami dokumentai</a:t>
            </a:r>
            <a:r>
              <a:rPr lang="en-US" sz="2800" b="1" dirty="0">
                <a:solidFill>
                  <a:srgbClr val="161F28"/>
                </a:solidFill>
              </a:rPr>
              <a:t> II</a:t>
            </a:r>
          </a:p>
        </p:txBody>
      </p:sp>
      <p:sp>
        <p:nvSpPr>
          <p:cNvPr id="52" name="Rectangle 51"/>
          <p:cNvSpPr/>
          <p:nvPr/>
        </p:nvSpPr>
        <p:spPr>
          <a:xfrm>
            <a:off x="152400" y="937320"/>
            <a:ext cx="7543800" cy="3693319"/>
          </a:xfrm>
          <a:prstGeom prst="rect">
            <a:avLst/>
          </a:prstGeom>
        </p:spPr>
        <p:txBody>
          <a:bodyPr wrap="square" lIns="0" tIns="0" rIns="0" bIns="0">
            <a:spAutoFit/>
          </a:bodyPr>
          <a:lstStyle/>
          <a:p>
            <a:pPr marL="171450" indent="-171450">
              <a:buFont typeface="Arial" panose="020B0604020202020204" pitchFamily="34" charset="0"/>
              <a:buChar char="•"/>
            </a:pPr>
            <a:r>
              <a:rPr lang="lt-LT" sz="1000" dirty="0"/>
              <a:t>Projekto metu planuojamos įdiegti įrangos projektiniai sprendiniai, taip pat dujų tinklų, prie kurių bus prijungiama įrengti planuojama įranga, operatoriaus išduotos preliminarios prijungimo sąlygas.</a:t>
            </a:r>
          </a:p>
          <a:p>
            <a:endParaRPr lang="lt-LT" sz="1000" dirty="0"/>
          </a:p>
          <a:p>
            <a:pPr marL="171450" indent="-171450">
              <a:buFont typeface="Arial" panose="020B0604020202020204" pitchFamily="34" charset="0"/>
              <a:buChar char="•"/>
            </a:pPr>
            <a:r>
              <a:rPr lang="lt-LT" sz="1000" dirty="0"/>
              <a:t>Informacija, nurodant koks atliekų kiekis bus naudojamas iš vykdomos kitos pareiškėjo arba jo susijusios įmonės veiklos ir objektų adresai, kur bus įgyvendinamas projektas ir iš kur bus vežamas aukščiau nurodytas atliekų kiekis;</a:t>
            </a:r>
          </a:p>
          <a:p>
            <a:endParaRPr lang="lt-LT" sz="1000" dirty="0"/>
          </a:p>
          <a:p>
            <a:pPr marL="171450" indent="-171450">
              <a:buFont typeface="Arial" panose="020B0604020202020204" pitchFamily="34" charset="0"/>
              <a:buChar char="•"/>
            </a:pPr>
            <a:r>
              <a:rPr lang="lt-LT" sz="1000" dirty="0"/>
              <a:t>Preliminarus projekto darbų atlikimo grafikas;</a:t>
            </a:r>
          </a:p>
          <a:p>
            <a:endParaRPr lang="lt-LT" sz="1000" dirty="0"/>
          </a:p>
          <a:p>
            <a:pPr marL="171450" indent="-171450">
              <a:buFont typeface="Arial" panose="020B0604020202020204" pitchFamily="34" charset="0"/>
              <a:buChar char="•"/>
            </a:pPr>
            <a:r>
              <a:rPr lang="lt-LT" sz="1000" dirty="0"/>
              <a:t>Metinės finansinės atskaitos</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lt-LT" sz="1000" dirty="0"/>
              <a:t>Informacija apie projekto biudžeto paskirstymą pagal pareiškėjus ir partnerius (taikoma, jei Projektas bus įgyvendinamas su partneriu)</a:t>
            </a:r>
            <a:r>
              <a:rPr lang="en-US" sz="1000" dirty="0"/>
              <a:t>;</a:t>
            </a:r>
            <a:endParaRPr lang="lt-LT" sz="1000" dirty="0"/>
          </a:p>
          <a:p>
            <a:pPr marL="171450" indent="-171450">
              <a:buFont typeface="Arial" panose="020B0604020202020204" pitchFamily="34" charset="0"/>
              <a:buChar char="•"/>
            </a:pPr>
            <a:endParaRPr lang="lt-LT" sz="1000" dirty="0"/>
          </a:p>
          <a:p>
            <a:pPr marL="171450" indent="-171450">
              <a:buFont typeface="Arial" panose="020B0604020202020204" pitchFamily="34" charset="0"/>
              <a:buChar char="•"/>
            </a:pPr>
            <a:r>
              <a:rPr lang="en-US" sz="1000" dirty="0"/>
              <a:t>SVV </a:t>
            </a:r>
            <a:r>
              <a:rPr lang="lt-LT" sz="1000" dirty="0"/>
              <a:t>deklaracija, jei pareiškėjas labai maža, maža arba vidutinė įmonė</a:t>
            </a:r>
            <a:r>
              <a:rPr lang="en-US" sz="1000" dirty="0"/>
              <a:t>, d</a:t>
            </a:r>
            <a:r>
              <a:rPr lang="lt-LT" sz="1000" dirty="0"/>
              <a:t>deklaracija, jei pareiškėjas yra didelė įmonė;</a:t>
            </a:r>
          </a:p>
          <a:p>
            <a:pPr marL="171450" indent="-171450">
              <a:buFont typeface="Arial" panose="020B0604020202020204" pitchFamily="34" charset="0"/>
              <a:buChar char="•"/>
            </a:pPr>
            <a:endParaRPr lang="lt-LT" sz="1000" dirty="0"/>
          </a:p>
          <a:p>
            <a:pPr marL="171450" indent="-171450">
              <a:buFont typeface="Arial" panose="020B0604020202020204" pitchFamily="34" charset="0"/>
              <a:buChar char="•"/>
            </a:pPr>
            <a:r>
              <a:rPr lang="lt-LT" sz="1000" dirty="0"/>
              <a:t>Informacija apie projektui taikomus aplinkosauginius reikalavimus;</a:t>
            </a:r>
          </a:p>
          <a:p>
            <a:pPr marL="171450" indent="-171450">
              <a:buFont typeface="Arial" panose="020B0604020202020204" pitchFamily="34" charset="0"/>
              <a:buChar char="•"/>
            </a:pPr>
            <a:endParaRPr lang="lt-LT" sz="1000" dirty="0"/>
          </a:p>
          <a:p>
            <a:pPr marL="171450" indent="-171450">
              <a:buFont typeface="Arial" panose="020B0604020202020204" pitchFamily="34" charset="0"/>
              <a:buChar char="•"/>
            </a:pPr>
            <a:r>
              <a:rPr lang="lt-LT" sz="1000" dirty="0"/>
              <a:t>jungtinės veiklos (partnerystės) sutarties kopiją, jeigu projektas įgyvendinamas kartu su partneriu  bei Partnerio deklaracija (taikoma, jei Projektas bus įgyvendinamas su partneriu)</a:t>
            </a:r>
            <a:r>
              <a:rPr lang="en-US" sz="1000" dirty="0"/>
              <a:t>;</a:t>
            </a:r>
          </a:p>
          <a:p>
            <a:endParaRPr lang="lt-LT" sz="1000" dirty="0"/>
          </a:p>
          <a:p>
            <a:pPr marL="171450" indent="-171450">
              <a:buFont typeface="Arial" panose="020B0604020202020204" pitchFamily="34" charset="0"/>
              <a:buChar char="•"/>
            </a:pPr>
            <a:r>
              <a:rPr lang="lt-LT" sz="1000" dirty="0"/>
              <a:t>Informacija apie pareiškėjui (partneriui) suteiktą valstybės pagalbą (išskyrus de </a:t>
            </a:r>
            <a:r>
              <a:rPr lang="lt-LT" sz="1000" dirty="0" err="1"/>
              <a:t>minimis</a:t>
            </a:r>
            <a:r>
              <a:rPr lang="lt-LT" sz="1000" dirty="0"/>
              <a:t>), </a:t>
            </a:r>
            <a:r>
              <a:rPr lang="lt-LT" sz="1000" dirty="0" err="1"/>
              <a:t>form</a:t>
            </a:r>
            <a:r>
              <a:rPr lang="en-US" sz="1000" dirty="0"/>
              <a:t>a</a:t>
            </a:r>
            <a:r>
              <a:rPr lang="lt-LT" sz="1000" dirty="0"/>
              <a:t>;</a:t>
            </a:r>
          </a:p>
          <a:p>
            <a:pPr marL="171450" indent="-171450">
              <a:buFont typeface="Arial" panose="020B0604020202020204" pitchFamily="34" charset="0"/>
              <a:buChar char="•"/>
            </a:pPr>
            <a:endParaRPr lang="lt-LT" sz="1000" dirty="0"/>
          </a:p>
          <a:p>
            <a:pPr marL="171450" indent="-171450">
              <a:buFont typeface="Arial" panose="020B0604020202020204" pitchFamily="34" charset="0"/>
              <a:buChar char="•"/>
            </a:pPr>
            <a:r>
              <a:rPr lang="pt-BR" sz="1000" dirty="0"/>
              <a:t>Projekto vykdytojas turi įgyvendinti privalomus matomumo ir informavimo reikalavimus</a:t>
            </a:r>
            <a:r>
              <a:rPr lang="lt-LT" sz="1000" dirty="0"/>
              <a:t>.</a:t>
            </a:r>
          </a:p>
          <a:p>
            <a:pPr marL="171450" indent="-171450">
              <a:buFont typeface="Arial" panose="020B0604020202020204" pitchFamily="34" charset="0"/>
              <a:buChar char="•"/>
            </a:pPr>
            <a:endParaRPr lang="lt-LT" sz="1000" dirty="0"/>
          </a:p>
          <a:p>
            <a:endParaRPr lang="lt-LT" sz="1000" dirty="0"/>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4476750"/>
            <a:ext cx="622807" cy="593186"/>
          </a:xfrm>
          <a:prstGeom prst="rect">
            <a:avLst/>
          </a:prstGeom>
        </p:spPr>
      </p:pic>
      <p:pic>
        <p:nvPicPr>
          <p:cNvPr id="55" name="Picture Placeholder 54" descr="Person holding paper">
            <a:extLst>
              <a:ext uri="{FF2B5EF4-FFF2-40B4-BE49-F238E27FC236}">
                <a16:creationId xmlns:a16="http://schemas.microsoft.com/office/drawing/2014/main" id="{2369C83C-1C77-A3E0-3C07-7CA09985C15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9291" r="19291"/>
          <a:stretch>
            <a:fillRect/>
          </a:stretch>
        </p:blipFill>
        <p:spPr>
          <a:xfrm>
            <a:off x="7487682" y="-6350"/>
            <a:ext cx="1656318" cy="4483100"/>
          </a:xfrm>
        </p:spPr>
      </p:pic>
    </p:spTree>
    <p:extLst>
      <p:ext uri="{BB962C8B-B14F-4D97-AF65-F5344CB8AC3E}">
        <p14:creationId xmlns:p14="http://schemas.microsoft.com/office/powerpoint/2010/main" val="148437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Whiteboard&#10;&#10;Description automatically generated">
            <a:extLst>
              <a:ext uri="{FF2B5EF4-FFF2-40B4-BE49-F238E27FC236}">
                <a16:creationId xmlns:a16="http://schemas.microsoft.com/office/drawing/2014/main" id="{7CB6FC32-92AD-9FFA-8C85-B0AB3FA89F9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6717" b="16717"/>
          <a:stretch>
            <a:fillRect/>
          </a:stretch>
        </p:blipFill>
        <p:spPr>
          <a:xfrm>
            <a:off x="400050" y="514350"/>
            <a:ext cx="8343900" cy="2041525"/>
          </a:xfrm>
        </p:spPr>
      </p:pic>
      <p:sp>
        <p:nvSpPr>
          <p:cNvPr id="29" name="Rectangle 28"/>
          <p:cNvSpPr/>
          <p:nvPr/>
        </p:nvSpPr>
        <p:spPr>
          <a:xfrm>
            <a:off x="484064" y="2463333"/>
            <a:ext cx="3967263" cy="2209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lt-LT" sz="1400" b="1" dirty="0"/>
              <a:t>Kontaktai: </a:t>
            </a:r>
            <a:r>
              <a:rPr lang="lt-LT" sz="1400" dirty="0"/>
              <a:t>Energetikos ir aplinkos apsaugos projektų skyriaus vyr. projektų vadovė Irma Poškutė</a:t>
            </a:r>
          </a:p>
          <a:p>
            <a:pPr algn="r"/>
            <a:r>
              <a:rPr lang="lt-LT" sz="1400" dirty="0"/>
              <a:t>Tel. 8 660 81842 , El. p. </a:t>
            </a:r>
            <a:r>
              <a:rPr lang="lt-LT" sz="1400" u="sng" dirty="0" err="1"/>
              <a:t>i.poskute</a:t>
            </a:r>
            <a:r>
              <a:rPr lang="lt-LT" sz="1400" dirty="0" err="1">
                <a:hlinkClick r:id="rId5"/>
              </a:rPr>
              <a:t>@cpva.lt</a:t>
            </a:r>
            <a:endParaRPr lang="lt-LT" sz="1400" dirty="0"/>
          </a:p>
          <a:p>
            <a:pPr algn="r"/>
            <a:r>
              <a:rPr lang="lt-LT" sz="1400" dirty="0"/>
              <a:t>Energetikos ir aplinkos apsaugos projektų skyriaus vadovė Kristina Dėjė</a:t>
            </a:r>
          </a:p>
          <a:p>
            <a:pPr algn="r"/>
            <a:r>
              <a:rPr lang="lt-LT" sz="1400" dirty="0"/>
              <a:t>Tel. 8 686 48 779, El. p. </a:t>
            </a:r>
            <a:r>
              <a:rPr lang="lt-LT" sz="1400" dirty="0" err="1">
                <a:hlinkClick r:id="rId6"/>
              </a:rPr>
              <a:t>K.Deje@cpva.lt</a:t>
            </a:r>
            <a:endParaRPr lang="lt-LT" sz="1400" dirty="0"/>
          </a:p>
          <a:p>
            <a:pPr algn="ctr"/>
            <a:endParaRPr lang="en-US" dirty="0">
              <a:solidFill>
                <a:schemeClr val="bg1"/>
              </a:solidFill>
            </a:endParaRPr>
          </a:p>
        </p:txBody>
      </p:sp>
      <p:cxnSp>
        <p:nvCxnSpPr>
          <p:cNvPr id="30" name="Straight Connector 29"/>
          <p:cNvCxnSpPr/>
          <p:nvPr/>
        </p:nvCxnSpPr>
        <p:spPr>
          <a:xfrm rot="5400000">
            <a:off x="735494" y="4045838"/>
            <a:ext cx="609600" cy="158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766723" y="2463333"/>
            <a:ext cx="3967263" cy="21657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hlinkClick r:id="rId7"/>
              </a:rPr>
              <a:t>https://www.esinvesticijos.lt/kvietimai/biometano-duju-gamybos-pajegumu-didinimas-1</a:t>
            </a:r>
            <a:endParaRPr lang="lt-LT" sz="1600" dirty="0">
              <a:solidFill>
                <a:schemeClr val="bg1"/>
              </a:solidFill>
            </a:endParaRPr>
          </a:p>
          <a:p>
            <a:pPr algn="ctr"/>
            <a:endParaRPr lang="en-US" dirty="0">
              <a:solidFill>
                <a:schemeClr val="bg1"/>
              </a:solidFill>
            </a:endParaRPr>
          </a:p>
        </p:txBody>
      </p:sp>
      <p:cxnSp>
        <p:nvCxnSpPr>
          <p:cNvPr id="34" name="Straight Connector 33"/>
          <p:cNvCxnSpPr/>
          <p:nvPr/>
        </p:nvCxnSpPr>
        <p:spPr>
          <a:xfrm rot="5400000">
            <a:off x="5143518" y="4003962"/>
            <a:ext cx="609600" cy="158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953000" y="2800787"/>
            <a:ext cx="3563458" cy="215444"/>
          </a:xfrm>
          <a:prstGeom prst="rect">
            <a:avLst/>
          </a:prstGeom>
        </p:spPr>
        <p:txBody>
          <a:bodyPr wrap="square" lIns="0" tIns="0" rIns="0" bIns="0">
            <a:spAutoFit/>
          </a:bodyPr>
          <a:lstStyle/>
          <a:p>
            <a:r>
              <a:rPr lang="lt-LT" sz="1400" b="1" dirty="0">
                <a:solidFill>
                  <a:schemeClr val="bg1"/>
                </a:solidFill>
              </a:rPr>
              <a:t>Visi priemonės dokumentai patalpinti adresu:</a:t>
            </a:r>
          </a:p>
        </p:txBody>
      </p:sp>
      <p:grpSp>
        <p:nvGrpSpPr>
          <p:cNvPr id="36" name="Group 35"/>
          <p:cNvGrpSpPr/>
          <p:nvPr/>
        </p:nvGrpSpPr>
        <p:grpSpPr>
          <a:xfrm>
            <a:off x="4861516" y="3838985"/>
            <a:ext cx="473740" cy="282704"/>
            <a:chOff x="4423444" y="2794166"/>
            <a:chExt cx="611640" cy="364996"/>
          </a:xfrm>
        </p:grpSpPr>
        <p:sp>
          <p:nvSpPr>
            <p:cNvPr id="37" name="Freeform 11"/>
            <p:cNvSpPr>
              <a:spLocks noEditPoints="1"/>
            </p:cNvSpPr>
            <p:nvPr/>
          </p:nvSpPr>
          <p:spPr bwMode="auto">
            <a:xfrm>
              <a:off x="4423444" y="2794166"/>
              <a:ext cx="611640" cy="364996"/>
            </a:xfrm>
            <a:custGeom>
              <a:avLst/>
              <a:gdLst/>
              <a:ahLst/>
              <a:cxnLst>
                <a:cxn ang="0">
                  <a:pos x="356" y="72"/>
                </a:cxn>
                <a:cxn ang="0">
                  <a:pos x="302" y="98"/>
                </a:cxn>
                <a:cxn ang="0">
                  <a:pos x="261" y="140"/>
                </a:cxn>
                <a:cxn ang="0">
                  <a:pos x="235" y="193"/>
                </a:cxn>
                <a:cxn ang="0">
                  <a:pos x="230" y="255"/>
                </a:cxn>
                <a:cxn ang="0">
                  <a:pos x="246" y="314"/>
                </a:cxn>
                <a:cxn ang="0">
                  <a:pos x="280" y="362"/>
                </a:cxn>
                <a:cxn ang="0">
                  <a:pos x="328" y="396"/>
                </a:cxn>
                <a:cxn ang="0">
                  <a:pos x="387" y="412"/>
                </a:cxn>
                <a:cxn ang="0">
                  <a:pos x="448" y="407"/>
                </a:cxn>
                <a:cxn ang="0">
                  <a:pos x="502" y="381"/>
                </a:cxn>
                <a:cxn ang="0">
                  <a:pos x="544" y="339"/>
                </a:cxn>
                <a:cxn ang="0">
                  <a:pos x="569" y="285"/>
                </a:cxn>
                <a:cxn ang="0">
                  <a:pos x="574" y="224"/>
                </a:cxn>
                <a:cxn ang="0">
                  <a:pos x="559" y="165"/>
                </a:cxn>
                <a:cxn ang="0">
                  <a:pos x="525" y="117"/>
                </a:cxn>
                <a:cxn ang="0">
                  <a:pos x="476" y="83"/>
                </a:cxn>
                <a:cxn ang="0">
                  <a:pos x="418" y="67"/>
                </a:cxn>
                <a:cxn ang="0">
                  <a:pos x="429" y="2"/>
                </a:cxn>
                <a:cxn ang="0">
                  <a:pos x="487" y="15"/>
                </a:cxn>
                <a:cxn ang="0">
                  <a:pos x="546" y="39"/>
                </a:cxn>
                <a:cxn ang="0">
                  <a:pos x="629" y="86"/>
                </a:cxn>
                <a:cxn ang="0">
                  <a:pos x="679" y="121"/>
                </a:cxn>
                <a:cxn ang="0">
                  <a:pos x="722" y="155"/>
                </a:cxn>
                <a:cxn ang="0">
                  <a:pos x="757" y="184"/>
                </a:cxn>
                <a:cxn ang="0">
                  <a:pos x="780" y="205"/>
                </a:cxn>
                <a:cxn ang="0">
                  <a:pos x="791" y="216"/>
                </a:cxn>
                <a:cxn ang="0">
                  <a:pos x="800" y="231"/>
                </a:cxn>
                <a:cxn ang="0">
                  <a:pos x="798" y="252"/>
                </a:cxn>
                <a:cxn ang="0">
                  <a:pos x="789" y="263"/>
                </a:cxn>
                <a:cxn ang="0">
                  <a:pos x="775" y="277"/>
                </a:cxn>
                <a:cxn ang="0">
                  <a:pos x="749" y="300"/>
                </a:cxn>
                <a:cxn ang="0">
                  <a:pos x="712" y="331"/>
                </a:cxn>
                <a:cxn ang="0">
                  <a:pos x="667" y="365"/>
                </a:cxn>
                <a:cxn ang="0">
                  <a:pos x="616" y="400"/>
                </a:cxn>
                <a:cxn ang="0">
                  <a:pos x="531" y="445"/>
                </a:cxn>
                <a:cxn ang="0">
                  <a:pos x="473" y="467"/>
                </a:cxn>
                <a:cxn ang="0">
                  <a:pos x="415" y="477"/>
                </a:cxn>
                <a:cxn ang="0">
                  <a:pos x="358" y="473"/>
                </a:cxn>
                <a:cxn ang="0">
                  <a:pos x="299" y="457"/>
                </a:cxn>
                <a:cxn ang="0">
                  <a:pos x="227" y="424"/>
                </a:cxn>
                <a:cxn ang="0">
                  <a:pos x="159" y="383"/>
                </a:cxn>
                <a:cxn ang="0">
                  <a:pos x="111" y="348"/>
                </a:cxn>
                <a:cxn ang="0">
                  <a:pos x="70" y="315"/>
                </a:cxn>
                <a:cxn ang="0">
                  <a:pos x="38" y="287"/>
                </a:cxn>
                <a:cxn ang="0">
                  <a:pos x="17" y="269"/>
                </a:cxn>
                <a:cxn ang="0">
                  <a:pos x="10" y="262"/>
                </a:cxn>
                <a:cxn ang="0">
                  <a:pos x="0" y="242"/>
                </a:cxn>
                <a:cxn ang="0">
                  <a:pos x="6" y="220"/>
                </a:cxn>
                <a:cxn ang="0">
                  <a:pos x="14" y="212"/>
                </a:cxn>
                <a:cxn ang="0">
                  <a:pos x="32" y="196"/>
                </a:cxn>
                <a:cxn ang="0">
                  <a:pos x="61" y="170"/>
                </a:cxn>
                <a:cxn ang="0">
                  <a:pos x="100" y="138"/>
                </a:cxn>
                <a:cxn ang="0">
                  <a:pos x="146" y="104"/>
                </a:cxn>
                <a:cxn ang="0">
                  <a:pos x="199" y="69"/>
                </a:cxn>
                <a:cxn ang="0">
                  <a:pos x="285" y="26"/>
                </a:cxn>
                <a:cxn ang="0">
                  <a:pos x="343" y="7"/>
                </a:cxn>
                <a:cxn ang="0">
                  <a:pos x="401" y="0"/>
                </a:cxn>
              </a:cxnLst>
              <a:rect l="0" t="0" r="r" b="b"/>
              <a:pathLst>
                <a:path w="801" h="478">
                  <a:moveTo>
                    <a:pt x="402" y="66"/>
                  </a:moveTo>
                  <a:lnTo>
                    <a:pt x="387" y="67"/>
                  </a:lnTo>
                  <a:lnTo>
                    <a:pt x="371" y="69"/>
                  </a:lnTo>
                  <a:lnTo>
                    <a:pt x="356" y="72"/>
                  </a:lnTo>
                  <a:lnTo>
                    <a:pt x="342" y="77"/>
                  </a:lnTo>
                  <a:lnTo>
                    <a:pt x="328" y="83"/>
                  </a:lnTo>
                  <a:lnTo>
                    <a:pt x="315" y="90"/>
                  </a:lnTo>
                  <a:lnTo>
                    <a:pt x="302" y="98"/>
                  </a:lnTo>
                  <a:lnTo>
                    <a:pt x="291" y="107"/>
                  </a:lnTo>
                  <a:lnTo>
                    <a:pt x="280" y="117"/>
                  </a:lnTo>
                  <a:lnTo>
                    <a:pt x="270" y="128"/>
                  </a:lnTo>
                  <a:lnTo>
                    <a:pt x="261" y="140"/>
                  </a:lnTo>
                  <a:lnTo>
                    <a:pt x="253" y="152"/>
                  </a:lnTo>
                  <a:lnTo>
                    <a:pt x="246" y="165"/>
                  </a:lnTo>
                  <a:lnTo>
                    <a:pt x="240" y="179"/>
                  </a:lnTo>
                  <a:lnTo>
                    <a:pt x="235" y="193"/>
                  </a:lnTo>
                  <a:lnTo>
                    <a:pt x="232" y="208"/>
                  </a:lnTo>
                  <a:lnTo>
                    <a:pt x="230" y="224"/>
                  </a:lnTo>
                  <a:lnTo>
                    <a:pt x="229" y="239"/>
                  </a:lnTo>
                  <a:lnTo>
                    <a:pt x="230" y="255"/>
                  </a:lnTo>
                  <a:lnTo>
                    <a:pt x="232" y="271"/>
                  </a:lnTo>
                  <a:lnTo>
                    <a:pt x="235" y="285"/>
                  </a:lnTo>
                  <a:lnTo>
                    <a:pt x="240" y="300"/>
                  </a:lnTo>
                  <a:lnTo>
                    <a:pt x="246" y="314"/>
                  </a:lnTo>
                  <a:lnTo>
                    <a:pt x="253" y="327"/>
                  </a:lnTo>
                  <a:lnTo>
                    <a:pt x="261" y="339"/>
                  </a:lnTo>
                  <a:lnTo>
                    <a:pt x="270" y="351"/>
                  </a:lnTo>
                  <a:lnTo>
                    <a:pt x="280" y="362"/>
                  </a:lnTo>
                  <a:lnTo>
                    <a:pt x="291" y="372"/>
                  </a:lnTo>
                  <a:lnTo>
                    <a:pt x="302" y="381"/>
                  </a:lnTo>
                  <a:lnTo>
                    <a:pt x="315" y="389"/>
                  </a:lnTo>
                  <a:lnTo>
                    <a:pt x="328" y="396"/>
                  </a:lnTo>
                  <a:lnTo>
                    <a:pt x="342" y="402"/>
                  </a:lnTo>
                  <a:lnTo>
                    <a:pt x="356" y="407"/>
                  </a:lnTo>
                  <a:lnTo>
                    <a:pt x="371" y="410"/>
                  </a:lnTo>
                  <a:lnTo>
                    <a:pt x="387" y="412"/>
                  </a:lnTo>
                  <a:lnTo>
                    <a:pt x="402" y="413"/>
                  </a:lnTo>
                  <a:lnTo>
                    <a:pt x="418" y="412"/>
                  </a:lnTo>
                  <a:lnTo>
                    <a:pt x="433" y="410"/>
                  </a:lnTo>
                  <a:lnTo>
                    <a:pt x="448" y="407"/>
                  </a:lnTo>
                  <a:lnTo>
                    <a:pt x="463" y="402"/>
                  </a:lnTo>
                  <a:lnTo>
                    <a:pt x="476" y="396"/>
                  </a:lnTo>
                  <a:lnTo>
                    <a:pt x="490" y="389"/>
                  </a:lnTo>
                  <a:lnTo>
                    <a:pt x="502" y="381"/>
                  </a:lnTo>
                  <a:lnTo>
                    <a:pt x="514" y="372"/>
                  </a:lnTo>
                  <a:lnTo>
                    <a:pt x="525" y="362"/>
                  </a:lnTo>
                  <a:lnTo>
                    <a:pt x="535" y="351"/>
                  </a:lnTo>
                  <a:lnTo>
                    <a:pt x="544" y="339"/>
                  </a:lnTo>
                  <a:lnTo>
                    <a:pt x="552" y="327"/>
                  </a:lnTo>
                  <a:lnTo>
                    <a:pt x="559" y="314"/>
                  </a:lnTo>
                  <a:lnTo>
                    <a:pt x="564" y="300"/>
                  </a:lnTo>
                  <a:lnTo>
                    <a:pt x="569" y="285"/>
                  </a:lnTo>
                  <a:lnTo>
                    <a:pt x="573" y="271"/>
                  </a:lnTo>
                  <a:lnTo>
                    <a:pt x="574" y="255"/>
                  </a:lnTo>
                  <a:lnTo>
                    <a:pt x="575" y="239"/>
                  </a:lnTo>
                  <a:lnTo>
                    <a:pt x="574" y="224"/>
                  </a:lnTo>
                  <a:lnTo>
                    <a:pt x="573" y="208"/>
                  </a:lnTo>
                  <a:lnTo>
                    <a:pt x="569" y="193"/>
                  </a:lnTo>
                  <a:lnTo>
                    <a:pt x="564" y="179"/>
                  </a:lnTo>
                  <a:lnTo>
                    <a:pt x="559" y="165"/>
                  </a:lnTo>
                  <a:lnTo>
                    <a:pt x="552" y="152"/>
                  </a:lnTo>
                  <a:lnTo>
                    <a:pt x="544" y="140"/>
                  </a:lnTo>
                  <a:lnTo>
                    <a:pt x="535" y="128"/>
                  </a:lnTo>
                  <a:lnTo>
                    <a:pt x="525" y="117"/>
                  </a:lnTo>
                  <a:lnTo>
                    <a:pt x="514" y="107"/>
                  </a:lnTo>
                  <a:lnTo>
                    <a:pt x="502" y="98"/>
                  </a:lnTo>
                  <a:lnTo>
                    <a:pt x="490" y="90"/>
                  </a:lnTo>
                  <a:lnTo>
                    <a:pt x="476" y="83"/>
                  </a:lnTo>
                  <a:lnTo>
                    <a:pt x="463" y="77"/>
                  </a:lnTo>
                  <a:lnTo>
                    <a:pt x="448" y="72"/>
                  </a:lnTo>
                  <a:lnTo>
                    <a:pt x="433" y="69"/>
                  </a:lnTo>
                  <a:lnTo>
                    <a:pt x="418" y="67"/>
                  </a:lnTo>
                  <a:lnTo>
                    <a:pt x="402" y="66"/>
                  </a:lnTo>
                  <a:close/>
                  <a:moveTo>
                    <a:pt x="401" y="0"/>
                  </a:moveTo>
                  <a:lnTo>
                    <a:pt x="415" y="1"/>
                  </a:lnTo>
                  <a:lnTo>
                    <a:pt x="429" y="2"/>
                  </a:lnTo>
                  <a:lnTo>
                    <a:pt x="444" y="4"/>
                  </a:lnTo>
                  <a:lnTo>
                    <a:pt x="458" y="7"/>
                  </a:lnTo>
                  <a:lnTo>
                    <a:pt x="473" y="11"/>
                  </a:lnTo>
                  <a:lnTo>
                    <a:pt x="487" y="15"/>
                  </a:lnTo>
                  <a:lnTo>
                    <a:pt x="502" y="20"/>
                  </a:lnTo>
                  <a:lnTo>
                    <a:pt x="517" y="26"/>
                  </a:lnTo>
                  <a:lnTo>
                    <a:pt x="531" y="32"/>
                  </a:lnTo>
                  <a:lnTo>
                    <a:pt x="546" y="39"/>
                  </a:lnTo>
                  <a:lnTo>
                    <a:pt x="574" y="53"/>
                  </a:lnTo>
                  <a:lnTo>
                    <a:pt x="602" y="69"/>
                  </a:lnTo>
                  <a:lnTo>
                    <a:pt x="616" y="78"/>
                  </a:lnTo>
                  <a:lnTo>
                    <a:pt x="629" y="86"/>
                  </a:lnTo>
                  <a:lnTo>
                    <a:pt x="642" y="95"/>
                  </a:lnTo>
                  <a:lnTo>
                    <a:pt x="655" y="104"/>
                  </a:lnTo>
                  <a:lnTo>
                    <a:pt x="667" y="112"/>
                  </a:lnTo>
                  <a:lnTo>
                    <a:pt x="679" y="121"/>
                  </a:lnTo>
                  <a:lnTo>
                    <a:pt x="691" y="130"/>
                  </a:lnTo>
                  <a:lnTo>
                    <a:pt x="702" y="138"/>
                  </a:lnTo>
                  <a:lnTo>
                    <a:pt x="712" y="147"/>
                  </a:lnTo>
                  <a:lnTo>
                    <a:pt x="722" y="155"/>
                  </a:lnTo>
                  <a:lnTo>
                    <a:pt x="732" y="163"/>
                  </a:lnTo>
                  <a:lnTo>
                    <a:pt x="741" y="170"/>
                  </a:lnTo>
                  <a:lnTo>
                    <a:pt x="749" y="177"/>
                  </a:lnTo>
                  <a:lnTo>
                    <a:pt x="757" y="184"/>
                  </a:lnTo>
                  <a:lnTo>
                    <a:pt x="764" y="190"/>
                  </a:lnTo>
                  <a:lnTo>
                    <a:pt x="770" y="196"/>
                  </a:lnTo>
                  <a:lnTo>
                    <a:pt x="775" y="201"/>
                  </a:lnTo>
                  <a:lnTo>
                    <a:pt x="780" y="205"/>
                  </a:lnTo>
                  <a:lnTo>
                    <a:pt x="784" y="209"/>
                  </a:lnTo>
                  <a:lnTo>
                    <a:pt x="787" y="212"/>
                  </a:lnTo>
                  <a:lnTo>
                    <a:pt x="789" y="214"/>
                  </a:lnTo>
                  <a:lnTo>
                    <a:pt x="791" y="216"/>
                  </a:lnTo>
                  <a:lnTo>
                    <a:pt x="791" y="216"/>
                  </a:lnTo>
                  <a:lnTo>
                    <a:pt x="795" y="220"/>
                  </a:lnTo>
                  <a:lnTo>
                    <a:pt x="798" y="225"/>
                  </a:lnTo>
                  <a:lnTo>
                    <a:pt x="800" y="231"/>
                  </a:lnTo>
                  <a:lnTo>
                    <a:pt x="801" y="236"/>
                  </a:lnTo>
                  <a:lnTo>
                    <a:pt x="801" y="241"/>
                  </a:lnTo>
                  <a:lnTo>
                    <a:pt x="800" y="247"/>
                  </a:lnTo>
                  <a:lnTo>
                    <a:pt x="798" y="252"/>
                  </a:lnTo>
                  <a:lnTo>
                    <a:pt x="795" y="257"/>
                  </a:lnTo>
                  <a:lnTo>
                    <a:pt x="791" y="262"/>
                  </a:lnTo>
                  <a:lnTo>
                    <a:pt x="791" y="262"/>
                  </a:lnTo>
                  <a:lnTo>
                    <a:pt x="789" y="263"/>
                  </a:lnTo>
                  <a:lnTo>
                    <a:pt x="787" y="266"/>
                  </a:lnTo>
                  <a:lnTo>
                    <a:pt x="784" y="269"/>
                  </a:lnTo>
                  <a:lnTo>
                    <a:pt x="780" y="272"/>
                  </a:lnTo>
                  <a:lnTo>
                    <a:pt x="775" y="277"/>
                  </a:lnTo>
                  <a:lnTo>
                    <a:pt x="770" y="282"/>
                  </a:lnTo>
                  <a:lnTo>
                    <a:pt x="764" y="287"/>
                  </a:lnTo>
                  <a:lnTo>
                    <a:pt x="757" y="294"/>
                  </a:lnTo>
                  <a:lnTo>
                    <a:pt x="749" y="300"/>
                  </a:lnTo>
                  <a:lnTo>
                    <a:pt x="741" y="308"/>
                  </a:lnTo>
                  <a:lnTo>
                    <a:pt x="732" y="315"/>
                  </a:lnTo>
                  <a:lnTo>
                    <a:pt x="722" y="323"/>
                  </a:lnTo>
                  <a:lnTo>
                    <a:pt x="712" y="331"/>
                  </a:lnTo>
                  <a:lnTo>
                    <a:pt x="702" y="339"/>
                  </a:lnTo>
                  <a:lnTo>
                    <a:pt x="691" y="348"/>
                  </a:lnTo>
                  <a:lnTo>
                    <a:pt x="679" y="357"/>
                  </a:lnTo>
                  <a:lnTo>
                    <a:pt x="667" y="365"/>
                  </a:lnTo>
                  <a:lnTo>
                    <a:pt x="655" y="374"/>
                  </a:lnTo>
                  <a:lnTo>
                    <a:pt x="642" y="383"/>
                  </a:lnTo>
                  <a:lnTo>
                    <a:pt x="629" y="391"/>
                  </a:lnTo>
                  <a:lnTo>
                    <a:pt x="616" y="400"/>
                  </a:lnTo>
                  <a:lnTo>
                    <a:pt x="602" y="408"/>
                  </a:lnTo>
                  <a:lnTo>
                    <a:pt x="574" y="424"/>
                  </a:lnTo>
                  <a:lnTo>
                    <a:pt x="546" y="439"/>
                  </a:lnTo>
                  <a:lnTo>
                    <a:pt x="531" y="445"/>
                  </a:lnTo>
                  <a:lnTo>
                    <a:pt x="517" y="452"/>
                  </a:lnTo>
                  <a:lnTo>
                    <a:pt x="502" y="457"/>
                  </a:lnTo>
                  <a:lnTo>
                    <a:pt x="487" y="462"/>
                  </a:lnTo>
                  <a:lnTo>
                    <a:pt x="473" y="467"/>
                  </a:lnTo>
                  <a:lnTo>
                    <a:pt x="458" y="470"/>
                  </a:lnTo>
                  <a:lnTo>
                    <a:pt x="444" y="473"/>
                  </a:lnTo>
                  <a:lnTo>
                    <a:pt x="429" y="476"/>
                  </a:lnTo>
                  <a:lnTo>
                    <a:pt x="415" y="477"/>
                  </a:lnTo>
                  <a:lnTo>
                    <a:pt x="401" y="478"/>
                  </a:lnTo>
                  <a:lnTo>
                    <a:pt x="387" y="477"/>
                  </a:lnTo>
                  <a:lnTo>
                    <a:pt x="372" y="476"/>
                  </a:lnTo>
                  <a:lnTo>
                    <a:pt x="358" y="473"/>
                  </a:lnTo>
                  <a:lnTo>
                    <a:pt x="343" y="470"/>
                  </a:lnTo>
                  <a:lnTo>
                    <a:pt x="328" y="467"/>
                  </a:lnTo>
                  <a:lnTo>
                    <a:pt x="314" y="462"/>
                  </a:lnTo>
                  <a:lnTo>
                    <a:pt x="299" y="457"/>
                  </a:lnTo>
                  <a:lnTo>
                    <a:pt x="285" y="452"/>
                  </a:lnTo>
                  <a:lnTo>
                    <a:pt x="270" y="445"/>
                  </a:lnTo>
                  <a:lnTo>
                    <a:pt x="256" y="439"/>
                  </a:lnTo>
                  <a:lnTo>
                    <a:pt x="227" y="424"/>
                  </a:lnTo>
                  <a:lnTo>
                    <a:pt x="199" y="408"/>
                  </a:lnTo>
                  <a:lnTo>
                    <a:pt x="186" y="400"/>
                  </a:lnTo>
                  <a:lnTo>
                    <a:pt x="172" y="391"/>
                  </a:lnTo>
                  <a:lnTo>
                    <a:pt x="159" y="383"/>
                  </a:lnTo>
                  <a:lnTo>
                    <a:pt x="146" y="374"/>
                  </a:lnTo>
                  <a:lnTo>
                    <a:pt x="134" y="365"/>
                  </a:lnTo>
                  <a:lnTo>
                    <a:pt x="122" y="357"/>
                  </a:lnTo>
                  <a:lnTo>
                    <a:pt x="111" y="348"/>
                  </a:lnTo>
                  <a:lnTo>
                    <a:pt x="100" y="339"/>
                  </a:lnTo>
                  <a:lnTo>
                    <a:pt x="89" y="331"/>
                  </a:lnTo>
                  <a:lnTo>
                    <a:pt x="79" y="323"/>
                  </a:lnTo>
                  <a:lnTo>
                    <a:pt x="70" y="315"/>
                  </a:lnTo>
                  <a:lnTo>
                    <a:pt x="61" y="308"/>
                  </a:lnTo>
                  <a:lnTo>
                    <a:pt x="53" y="300"/>
                  </a:lnTo>
                  <a:lnTo>
                    <a:pt x="45" y="294"/>
                  </a:lnTo>
                  <a:lnTo>
                    <a:pt x="38" y="287"/>
                  </a:lnTo>
                  <a:lnTo>
                    <a:pt x="32" y="282"/>
                  </a:lnTo>
                  <a:lnTo>
                    <a:pt x="26" y="277"/>
                  </a:lnTo>
                  <a:lnTo>
                    <a:pt x="21" y="272"/>
                  </a:lnTo>
                  <a:lnTo>
                    <a:pt x="17" y="269"/>
                  </a:lnTo>
                  <a:lnTo>
                    <a:pt x="14" y="266"/>
                  </a:lnTo>
                  <a:lnTo>
                    <a:pt x="12" y="263"/>
                  </a:lnTo>
                  <a:lnTo>
                    <a:pt x="11" y="262"/>
                  </a:lnTo>
                  <a:lnTo>
                    <a:pt x="10" y="262"/>
                  </a:lnTo>
                  <a:lnTo>
                    <a:pt x="6" y="257"/>
                  </a:lnTo>
                  <a:lnTo>
                    <a:pt x="3" y="252"/>
                  </a:lnTo>
                  <a:lnTo>
                    <a:pt x="1" y="247"/>
                  </a:lnTo>
                  <a:lnTo>
                    <a:pt x="0" y="242"/>
                  </a:lnTo>
                  <a:lnTo>
                    <a:pt x="0" y="236"/>
                  </a:lnTo>
                  <a:lnTo>
                    <a:pt x="1" y="231"/>
                  </a:lnTo>
                  <a:lnTo>
                    <a:pt x="3" y="226"/>
                  </a:lnTo>
                  <a:lnTo>
                    <a:pt x="6" y="220"/>
                  </a:lnTo>
                  <a:lnTo>
                    <a:pt x="10" y="216"/>
                  </a:lnTo>
                  <a:lnTo>
                    <a:pt x="11" y="216"/>
                  </a:lnTo>
                  <a:lnTo>
                    <a:pt x="12" y="214"/>
                  </a:lnTo>
                  <a:lnTo>
                    <a:pt x="14" y="212"/>
                  </a:lnTo>
                  <a:lnTo>
                    <a:pt x="17" y="209"/>
                  </a:lnTo>
                  <a:lnTo>
                    <a:pt x="21" y="205"/>
                  </a:lnTo>
                  <a:lnTo>
                    <a:pt x="26" y="201"/>
                  </a:lnTo>
                  <a:lnTo>
                    <a:pt x="32" y="196"/>
                  </a:lnTo>
                  <a:lnTo>
                    <a:pt x="38" y="190"/>
                  </a:lnTo>
                  <a:lnTo>
                    <a:pt x="45" y="184"/>
                  </a:lnTo>
                  <a:lnTo>
                    <a:pt x="53" y="177"/>
                  </a:lnTo>
                  <a:lnTo>
                    <a:pt x="61" y="170"/>
                  </a:lnTo>
                  <a:lnTo>
                    <a:pt x="70" y="163"/>
                  </a:lnTo>
                  <a:lnTo>
                    <a:pt x="79" y="155"/>
                  </a:lnTo>
                  <a:lnTo>
                    <a:pt x="89" y="147"/>
                  </a:lnTo>
                  <a:lnTo>
                    <a:pt x="100" y="138"/>
                  </a:lnTo>
                  <a:lnTo>
                    <a:pt x="111" y="130"/>
                  </a:lnTo>
                  <a:lnTo>
                    <a:pt x="122" y="121"/>
                  </a:lnTo>
                  <a:lnTo>
                    <a:pt x="134" y="112"/>
                  </a:lnTo>
                  <a:lnTo>
                    <a:pt x="146" y="104"/>
                  </a:lnTo>
                  <a:lnTo>
                    <a:pt x="159" y="95"/>
                  </a:lnTo>
                  <a:lnTo>
                    <a:pt x="172" y="86"/>
                  </a:lnTo>
                  <a:lnTo>
                    <a:pt x="186" y="78"/>
                  </a:lnTo>
                  <a:lnTo>
                    <a:pt x="199" y="69"/>
                  </a:lnTo>
                  <a:lnTo>
                    <a:pt x="227" y="53"/>
                  </a:lnTo>
                  <a:lnTo>
                    <a:pt x="256" y="39"/>
                  </a:lnTo>
                  <a:lnTo>
                    <a:pt x="270" y="32"/>
                  </a:lnTo>
                  <a:lnTo>
                    <a:pt x="285" y="26"/>
                  </a:lnTo>
                  <a:lnTo>
                    <a:pt x="299" y="20"/>
                  </a:lnTo>
                  <a:lnTo>
                    <a:pt x="314" y="15"/>
                  </a:lnTo>
                  <a:lnTo>
                    <a:pt x="328" y="11"/>
                  </a:lnTo>
                  <a:lnTo>
                    <a:pt x="343" y="7"/>
                  </a:lnTo>
                  <a:lnTo>
                    <a:pt x="358" y="4"/>
                  </a:lnTo>
                  <a:lnTo>
                    <a:pt x="372" y="2"/>
                  </a:lnTo>
                  <a:lnTo>
                    <a:pt x="387" y="1"/>
                  </a:lnTo>
                  <a:lnTo>
                    <a:pt x="40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1200"/>
            </a:p>
          </p:txBody>
        </p:sp>
        <p:sp>
          <p:nvSpPr>
            <p:cNvPr id="38" name="Freeform 12"/>
            <p:cNvSpPr>
              <a:spLocks noEditPoints="1"/>
            </p:cNvSpPr>
            <p:nvPr/>
          </p:nvSpPr>
          <p:spPr bwMode="auto">
            <a:xfrm>
              <a:off x="4645650" y="2891142"/>
              <a:ext cx="167228" cy="168754"/>
            </a:xfrm>
            <a:custGeom>
              <a:avLst/>
              <a:gdLst/>
              <a:ahLst/>
              <a:cxnLst>
                <a:cxn ang="0">
                  <a:pos x="144" y="43"/>
                </a:cxn>
                <a:cxn ang="0">
                  <a:pos x="132" y="48"/>
                </a:cxn>
                <a:cxn ang="0">
                  <a:pos x="123" y="58"/>
                </a:cxn>
                <a:cxn ang="0">
                  <a:pos x="117" y="70"/>
                </a:cxn>
                <a:cxn ang="0">
                  <a:pos x="117" y="84"/>
                </a:cxn>
                <a:cxn ang="0">
                  <a:pos x="123" y="96"/>
                </a:cxn>
                <a:cxn ang="0">
                  <a:pos x="132" y="105"/>
                </a:cxn>
                <a:cxn ang="0">
                  <a:pos x="144" y="110"/>
                </a:cxn>
                <a:cxn ang="0">
                  <a:pos x="158" y="110"/>
                </a:cxn>
                <a:cxn ang="0">
                  <a:pos x="170" y="105"/>
                </a:cxn>
                <a:cxn ang="0">
                  <a:pos x="179" y="96"/>
                </a:cxn>
                <a:cxn ang="0">
                  <a:pos x="184" y="84"/>
                </a:cxn>
                <a:cxn ang="0">
                  <a:pos x="184" y="70"/>
                </a:cxn>
                <a:cxn ang="0">
                  <a:pos x="179" y="58"/>
                </a:cxn>
                <a:cxn ang="0">
                  <a:pos x="170" y="48"/>
                </a:cxn>
                <a:cxn ang="0">
                  <a:pos x="158" y="43"/>
                </a:cxn>
                <a:cxn ang="0">
                  <a:pos x="109" y="0"/>
                </a:cxn>
                <a:cxn ang="0">
                  <a:pos x="134" y="3"/>
                </a:cxn>
                <a:cxn ang="0">
                  <a:pos x="158" y="12"/>
                </a:cxn>
                <a:cxn ang="0">
                  <a:pos x="178" y="25"/>
                </a:cxn>
                <a:cxn ang="0">
                  <a:pos x="195" y="42"/>
                </a:cxn>
                <a:cxn ang="0">
                  <a:pos x="208" y="62"/>
                </a:cxn>
                <a:cxn ang="0">
                  <a:pos x="216" y="86"/>
                </a:cxn>
                <a:cxn ang="0">
                  <a:pos x="219" y="111"/>
                </a:cxn>
                <a:cxn ang="0">
                  <a:pos x="216" y="136"/>
                </a:cxn>
                <a:cxn ang="0">
                  <a:pos x="208" y="159"/>
                </a:cxn>
                <a:cxn ang="0">
                  <a:pos x="195" y="180"/>
                </a:cxn>
                <a:cxn ang="0">
                  <a:pos x="178" y="197"/>
                </a:cxn>
                <a:cxn ang="0">
                  <a:pos x="158" y="210"/>
                </a:cxn>
                <a:cxn ang="0">
                  <a:pos x="134" y="218"/>
                </a:cxn>
                <a:cxn ang="0">
                  <a:pos x="109" y="221"/>
                </a:cxn>
                <a:cxn ang="0">
                  <a:pos x="84" y="218"/>
                </a:cxn>
                <a:cxn ang="0">
                  <a:pos x="61" y="210"/>
                </a:cxn>
                <a:cxn ang="0">
                  <a:pos x="41" y="197"/>
                </a:cxn>
                <a:cxn ang="0">
                  <a:pos x="24" y="180"/>
                </a:cxn>
                <a:cxn ang="0">
                  <a:pos x="11" y="159"/>
                </a:cxn>
                <a:cxn ang="0">
                  <a:pos x="2" y="136"/>
                </a:cxn>
                <a:cxn ang="0">
                  <a:pos x="0" y="111"/>
                </a:cxn>
                <a:cxn ang="0">
                  <a:pos x="2" y="86"/>
                </a:cxn>
                <a:cxn ang="0">
                  <a:pos x="11" y="62"/>
                </a:cxn>
                <a:cxn ang="0">
                  <a:pos x="24" y="42"/>
                </a:cxn>
                <a:cxn ang="0">
                  <a:pos x="41" y="25"/>
                </a:cxn>
                <a:cxn ang="0">
                  <a:pos x="61" y="12"/>
                </a:cxn>
                <a:cxn ang="0">
                  <a:pos x="84" y="3"/>
                </a:cxn>
                <a:cxn ang="0">
                  <a:pos x="109" y="0"/>
                </a:cxn>
              </a:cxnLst>
              <a:rect l="0" t="0" r="r" b="b"/>
              <a:pathLst>
                <a:path w="219" h="221">
                  <a:moveTo>
                    <a:pt x="151" y="43"/>
                  </a:moveTo>
                  <a:lnTo>
                    <a:pt x="144" y="43"/>
                  </a:lnTo>
                  <a:lnTo>
                    <a:pt x="138" y="45"/>
                  </a:lnTo>
                  <a:lnTo>
                    <a:pt x="132" y="48"/>
                  </a:lnTo>
                  <a:lnTo>
                    <a:pt x="127" y="53"/>
                  </a:lnTo>
                  <a:lnTo>
                    <a:pt x="123" y="58"/>
                  </a:lnTo>
                  <a:lnTo>
                    <a:pt x="119" y="63"/>
                  </a:lnTo>
                  <a:lnTo>
                    <a:pt x="117" y="70"/>
                  </a:lnTo>
                  <a:lnTo>
                    <a:pt x="117" y="77"/>
                  </a:lnTo>
                  <a:lnTo>
                    <a:pt x="117" y="84"/>
                  </a:lnTo>
                  <a:lnTo>
                    <a:pt x="119" y="90"/>
                  </a:lnTo>
                  <a:lnTo>
                    <a:pt x="123" y="96"/>
                  </a:lnTo>
                  <a:lnTo>
                    <a:pt x="127" y="101"/>
                  </a:lnTo>
                  <a:lnTo>
                    <a:pt x="132" y="105"/>
                  </a:lnTo>
                  <a:lnTo>
                    <a:pt x="138" y="109"/>
                  </a:lnTo>
                  <a:lnTo>
                    <a:pt x="144" y="110"/>
                  </a:lnTo>
                  <a:lnTo>
                    <a:pt x="151" y="111"/>
                  </a:lnTo>
                  <a:lnTo>
                    <a:pt x="158" y="110"/>
                  </a:lnTo>
                  <a:lnTo>
                    <a:pt x="164" y="109"/>
                  </a:lnTo>
                  <a:lnTo>
                    <a:pt x="170" y="105"/>
                  </a:lnTo>
                  <a:lnTo>
                    <a:pt x="175" y="101"/>
                  </a:lnTo>
                  <a:lnTo>
                    <a:pt x="179" y="96"/>
                  </a:lnTo>
                  <a:lnTo>
                    <a:pt x="182" y="90"/>
                  </a:lnTo>
                  <a:lnTo>
                    <a:pt x="184" y="84"/>
                  </a:lnTo>
                  <a:lnTo>
                    <a:pt x="185" y="77"/>
                  </a:lnTo>
                  <a:lnTo>
                    <a:pt x="184" y="70"/>
                  </a:lnTo>
                  <a:lnTo>
                    <a:pt x="182" y="63"/>
                  </a:lnTo>
                  <a:lnTo>
                    <a:pt x="179" y="58"/>
                  </a:lnTo>
                  <a:lnTo>
                    <a:pt x="175" y="53"/>
                  </a:lnTo>
                  <a:lnTo>
                    <a:pt x="170" y="48"/>
                  </a:lnTo>
                  <a:lnTo>
                    <a:pt x="164" y="45"/>
                  </a:lnTo>
                  <a:lnTo>
                    <a:pt x="158" y="43"/>
                  </a:lnTo>
                  <a:lnTo>
                    <a:pt x="151" y="43"/>
                  </a:lnTo>
                  <a:close/>
                  <a:moveTo>
                    <a:pt x="109" y="0"/>
                  </a:moveTo>
                  <a:lnTo>
                    <a:pt x="122" y="1"/>
                  </a:lnTo>
                  <a:lnTo>
                    <a:pt x="134" y="3"/>
                  </a:lnTo>
                  <a:lnTo>
                    <a:pt x="146" y="7"/>
                  </a:lnTo>
                  <a:lnTo>
                    <a:pt x="158" y="12"/>
                  </a:lnTo>
                  <a:lnTo>
                    <a:pt x="168" y="18"/>
                  </a:lnTo>
                  <a:lnTo>
                    <a:pt x="178" y="25"/>
                  </a:lnTo>
                  <a:lnTo>
                    <a:pt x="187" y="33"/>
                  </a:lnTo>
                  <a:lnTo>
                    <a:pt x="195" y="42"/>
                  </a:lnTo>
                  <a:lnTo>
                    <a:pt x="202" y="52"/>
                  </a:lnTo>
                  <a:lnTo>
                    <a:pt x="208" y="62"/>
                  </a:lnTo>
                  <a:lnTo>
                    <a:pt x="213" y="74"/>
                  </a:lnTo>
                  <a:lnTo>
                    <a:pt x="216" y="86"/>
                  </a:lnTo>
                  <a:lnTo>
                    <a:pt x="218" y="98"/>
                  </a:lnTo>
                  <a:lnTo>
                    <a:pt x="219" y="111"/>
                  </a:lnTo>
                  <a:lnTo>
                    <a:pt x="218" y="124"/>
                  </a:lnTo>
                  <a:lnTo>
                    <a:pt x="216" y="136"/>
                  </a:lnTo>
                  <a:lnTo>
                    <a:pt x="213" y="148"/>
                  </a:lnTo>
                  <a:lnTo>
                    <a:pt x="208" y="159"/>
                  </a:lnTo>
                  <a:lnTo>
                    <a:pt x="202" y="170"/>
                  </a:lnTo>
                  <a:lnTo>
                    <a:pt x="195" y="180"/>
                  </a:lnTo>
                  <a:lnTo>
                    <a:pt x="187" y="189"/>
                  </a:lnTo>
                  <a:lnTo>
                    <a:pt x="178" y="197"/>
                  </a:lnTo>
                  <a:lnTo>
                    <a:pt x="168" y="204"/>
                  </a:lnTo>
                  <a:lnTo>
                    <a:pt x="158" y="210"/>
                  </a:lnTo>
                  <a:lnTo>
                    <a:pt x="146" y="215"/>
                  </a:lnTo>
                  <a:lnTo>
                    <a:pt x="134" y="218"/>
                  </a:lnTo>
                  <a:lnTo>
                    <a:pt x="122" y="220"/>
                  </a:lnTo>
                  <a:lnTo>
                    <a:pt x="109" y="221"/>
                  </a:lnTo>
                  <a:lnTo>
                    <a:pt x="97" y="220"/>
                  </a:lnTo>
                  <a:lnTo>
                    <a:pt x="84" y="218"/>
                  </a:lnTo>
                  <a:lnTo>
                    <a:pt x="72" y="215"/>
                  </a:lnTo>
                  <a:lnTo>
                    <a:pt x="61" y="210"/>
                  </a:lnTo>
                  <a:lnTo>
                    <a:pt x="51" y="204"/>
                  </a:lnTo>
                  <a:lnTo>
                    <a:pt x="41" y="197"/>
                  </a:lnTo>
                  <a:lnTo>
                    <a:pt x="32" y="189"/>
                  </a:lnTo>
                  <a:lnTo>
                    <a:pt x="24" y="180"/>
                  </a:lnTo>
                  <a:lnTo>
                    <a:pt x="17" y="170"/>
                  </a:lnTo>
                  <a:lnTo>
                    <a:pt x="11" y="159"/>
                  </a:lnTo>
                  <a:lnTo>
                    <a:pt x="6" y="148"/>
                  </a:lnTo>
                  <a:lnTo>
                    <a:pt x="2" y="136"/>
                  </a:lnTo>
                  <a:lnTo>
                    <a:pt x="0" y="124"/>
                  </a:lnTo>
                  <a:lnTo>
                    <a:pt x="0" y="111"/>
                  </a:lnTo>
                  <a:lnTo>
                    <a:pt x="0" y="98"/>
                  </a:lnTo>
                  <a:lnTo>
                    <a:pt x="2" y="86"/>
                  </a:lnTo>
                  <a:lnTo>
                    <a:pt x="6" y="74"/>
                  </a:lnTo>
                  <a:lnTo>
                    <a:pt x="11" y="62"/>
                  </a:lnTo>
                  <a:lnTo>
                    <a:pt x="17" y="52"/>
                  </a:lnTo>
                  <a:lnTo>
                    <a:pt x="24" y="42"/>
                  </a:lnTo>
                  <a:lnTo>
                    <a:pt x="32" y="33"/>
                  </a:lnTo>
                  <a:lnTo>
                    <a:pt x="41" y="25"/>
                  </a:lnTo>
                  <a:lnTo>
                    <a:pt x="51" y="18"/>
                  </a:lnTo>
                  <a:lnTo>
                    <a:pt x="61" y="12"/>
                  </a:lnTo>
                  <a:lnTo>
                    <a:pt x="72" y="7"/>
                  </a:lnTo>
                  <a:lnTo>
                    <a:pt x="84" y="3"/>
                  </a:lnTo>
                  <a:lnTo>
                    <a:pt x="97" y="1"/>
                  </a:lnTo>
                  <a:lnTo>
                    <a:pt x="1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1200"/>
            </a:p>
          </p:txBody>
        </p:sp>
      </p:grpSp>
      <p:sp>
        <p:nvSpPr>
          <p:cNvPr id="7" name="Freeform 36">
            <a:extLst>
              <a:ext uri="{FF2B5EF4-FFF2-40B4-BE49-F238E27FC236}">
                <a16:creationId xmlns:a16="http://schemas.microsoft.com/office/drawing/2014/main" id="{F8C443D8-9B44-C7F3-283D-0A327AEA2F68}"/>
              </a:ext>
            </a:extLst>
          </p:cNvPr>
          <p:cNvSpPr>
            <a:spLocks noEditPoints="1"/>
          </p:cNvSpPr>
          <p:nvPr/>
        </p:nvSpPr>
        <p:spPr bwMode="auto">
          <a:xfrm>
            <a:off x="484064" y="3856079"/>
            <a:ext cx="492848" cy="351516"/>
          </a:xfrm>
          <a:custGeom>
            <a:avLst/>
            <a:gdLst/>
            <a:ahLst/>
            <a:cxnLst>
              <a:cxn ang="0">
                <a:pos x="1035" y="433"/>
              </a:cxn>
              <a:cxn ang="0">
                <a:pos x="1035" y="512"/>
              </a:cxn>
              <a:cxn ang="0">
                <a:pos x="950" y="598"/>
              </a:cxn>
              <a:cxn ang="0">
                <a:pos x="874" y="598"/>
              </a:cxn>
              <a:cxn ang="0">
                <a:pos x="839" y="563"/>
              </a:cxn>
              <a:cxn ang="0">
                <a:pos x="839" y="382"/>
              </a:cxn>
              <a:cxn ang="0">
                <a:pos x="870" y="348"/>
              </a:cxn>
              <a:cxn ang="0">
                <a:pos x="518" y="70"/>
              </a:cxn>
              <a:cxn ang="0">
                <a:pos x="166" y="348"/>
              </a:cxn>
              <a:cxn ang="0">
                <a:pos x="196" y="382"/>
              </a:cxn>
              <a:cxn ang="0">
                <a:pos x="196" y="563"/>
              </a:cxn>
              <a:cxn ang="0">
                <a:pos x="161" y="598"/>
              </a:cxn>
              <a:cxn ang="0">
                <a:pos x="85" y="598"/>
              </a:cxn>
              <a:cxn ang="0">
                <a:pos x="0" y="512"/>
              </a:cxn>
              <a:cxn ang="0">
                <a:pos x="0" y="433"/>
              </a:cxn>
              <a:cxn ang="0">
                <a:pos x="85" y="347"/>
              </a:cxn>
              <a:cxn ang="0">
                <a:pos x="93" y="347"/>
              </a:cxn>
              <a:cxn ang="0">
                <a:pos x="518" y="0"/>
              </a:cxn>
              <a:cxn ang="0">
                <a:pos x="942" y="347"/>
              </a:cxn>
              <a:cxn ang="0">
                <a:pos x="950" y="347"/>
              </a:cxn>
              <a:cxn ang="0">
                <a:pos x="1035" y="433"/>
              </a:cxn>
              <a:cxn ang="0">
                <a:pos x="624" y="600"/>
              </a:cxn>
              <a:cxn ang="0">
                <a:pos x="559" y="632"/>
              </a:cxn>
              <a:cxn ang="0">
                <a:pos x="485" y="573"/>
              </a:cxn>
              <a:cxn ang="0">
                <a:pos x="559" y="515"/>
              </a:cxn>
              <a:cxn ang="0">
                <a:pos x="624" y="547"/>
              </a:cxn>
              <a:cxn ang="0">
                <a:pos x="800" y="547"/>
              </a:cxn>
              <a:cxn ang="0">
                <a:pos x="822" y="433"/>
              </a:cxn>
              <a:cxn ang="0">
                <a:pos x="518" y="129"/>
              </a:cxn>
              <a:cxn ang="0">
                <a:pos x="213" y="433"/>
              </a:cxn>
              <a:cxn ang="0">
                <a:pos x="518" y="737"/>
              </a:cxn>
              <a:cxn ang="0">
                <a:pos x="772" y="600"/>
              </a:cxn>
              <a:cxn ang="0">
                <a:pos x="624" y="600"/>
              </a:cxn>
              <a:cxn ang="0">
                <a:pos x="624" y="600"/>
              </a:cxn>
              <a:cxn ang="0">
                <a:pos x="624" y="600"/>
              </a:cxn>
            </a:cxnLst>
            <a:rect l="0" t="0" r="r" b="b"/>
            <a:pathLst>
              <a:path w="1035" h="737">
                <a:moveTo>
                  <a:pt x="1035" y="433"/>
                </a:moveTo>
                <a:cubicBezTo>
                  <a:pt x="1035" y="512"/>
                  <a:pt x="1035" y="512"/>
                  <a:pt x="1035" y="512"/>
                </a:cubicBezTo>
                <a:cubicBezTo>
                  <a:pt x="1035" y="559"/>
                  <a:pt x="997" y="598"/>
                  <a:pt x="950" y="598"/>
                </a:cubicBezTo>
                <a:cubicBezTo>
                  <a:pt x="874" y="598"/>
                  <a:pt x="874" y="598"/>
                  <a:pt x="874" y="598"/>
                </a:cubicBezTo>
                <a:cubicBezTo>
                  <a:pt x="855" y="598"/>
                  <a:pt x="839" y="582"/>
                  <a:pt x="839" y="563"/>
                </a:cubicBezTo>
                <a:cubicBezTo>
                  <a:pt x="839" y="382"/>
                  <a:pt x="839" y="382"/>
                  <a:pt x="839" y="382"/>
                </a:cubicBezTo>
                <a:cubicBezTo>
                  <a:pt x="839" y="364"/>
                  <a:pt x="852" y="350"/>
                  <a:pt x="870" y="348"/>
                </a:cubicBezTo>
                <a:cubicBezTo>
                  <a:pt x="831" y="189"/>
                  <a:pt x="688" y="70"/>
                  <a:pt x="518" y="70"/>
                </a:cubicBezTo>
                <a:cubicBezTo>
                  <a:pt x="347" y="70"/>
                  <a:pt x="204" y="189"/>
                  <a:pt x="166" y="348"/>
                </a:cubicBezTo>
                <a:cubicBezTo>
                  <a:pt x="183" y="350"/>
                  <a:pt x="196" y="364"/>
                  <a:pt x="196" y="382"/>
                </a:cubicBezTo>
                <a:cubicBezTo>
                  <a:pt x="196" y="563"/>
                  <a:pt x="196" y="563"/>
                  <a:pt x="196" y="563"/>
                </a:cubicBezTo>
                <a:cubicBezTo>
                  <a:pt x="196" y="582"/>
                  <a:pt x="181" y="598"/>
                  <a:pt x="161" y="598"/>
                </a:cubicBezTo>
                <a:cubicBezTo>
                  <a:pt x="85" y="598"/>
                  <a:pt x="85" y="598"/>
                  <a:pt x="85" y="598"/>
                </a:cubicBezTo>
                <a:cubicBezTo>
                  <a:pt x="38" y="598"/>
                  <a:pt x="0" y="559"/>
                  <a:pt x="0" y="512"/>
                </a:cubicBezTo>
                <a:cubicBezTo>
                  <a:pt x="0" y="433"/>
                  <a:pt x="0" y="433"/>
                  <a:pt x="0" y="433"/>
                </a:cubicBezTo>
                <a:cubicBezTo>
                  <a:pt x="0" y="386"/>
                  <a:pt x="38" y="347"/>
                  <a:pt x="85" y="347"/>
                </a:cubicBezTo>
                <a:cubicBezTo>
                  <a:pt x="93" y="347"/>
                  <a:pt x="93" y="347"/>
                  <a:pt x="93" y="347"/>
                </a:cubicBezTo>
                <a:cubicBezTo>
                  <a:pt x="133" y="150"/>
                  <a:pt x="308" y="0"/>
                  <a:pt x="518" y="0"/>
                </a:cubicBezTo>
                <a:cubicBezTo>
                  <a:pt x="727" y="0"/>
                  <a:pt x="902" y="150"/>
                  <a:pt x="942" y="347"/>
                </a:cubicBezTo>
                <a:cubicBezTo>
                  <a:pt x="950" y="347"/>
                  <a:pt x="950" y="347"/>
                  <a:pt x="950" y="347"/>
                </a:cubicBezTo>
                <a:cubicBezTo>
                  <a:pt x="997" y="347"/>
                  <a:pt x="1035" y="386"/>
                  <a:pt x="1035" y="433"/>
                </a:cubicBezTo>
                <a:close/>
                <a:moveTo>
                  <a:pt x="624" y="600"/>
                </a:moveTo>
                <a:cubicBezTo>
                  <a:pt x="612" y="619"/>
                  <a:pt x="587" y="632"/>
                  <a:pt x="559" y="632"/>
                </a:cubicBezTo>
                <a:cubicBezTo>
                  <a:pt x="518" y="632"/>
                  <a:pt x="485" y="606"/>
                  <a:pt x="485" y="573"/>
                </a:cubicBezTo>
                <a:cubicBezTo>
                  <a:pt x="485" y="541"/>
                  <a:pt x="518" y="515"/>
                  <a:pt x="559" y="515"/>
                </a:cubicBezTo>
                <a:cubicBezTo>
                  <a:pt x="587" y="515"/>
                  <a:pt x="612" y="528"/>
                  <a:pt x="624" y="547"/>
                </a:cubicBezTo>
                <a:cubicBezTo>
                  <a:pt x="800" y="547"/>
                  <a:pt x="800" y="547"/>
                  <a:pt x="800" y="547"/>
                </a:cubicBezTo>
                <a:cubicBezTo>
                  <a:pt x="814" y="512"/>
                  <a:pt x="822" y="473"/>
                  <a:pt x="822" y="433"/>
                </a:cubicBezTo>
                <a:cubicBezTo>
                  <a:pt x="822" y="265"/>
                  <a:pt x="686" y="129"/>
                  <a:pt x="518" y="129"/>
                </a:cubicBezTo>
                <a:cubicBezTo>
                  <a:pt x="350" y="129"/>
                  <a:pt x="213" y="265"/>
                  <a:pt x="213" y="433"/>
                </a:cubicBezTo>
                <a:cubicBezTo>
                  <a:pt x="213" y="601"/>
                  <a:pt x="350" y="737"/>
                  <a:pt x="518" y="737"/>
                </a:cubicBezTo>
                <a:cubicBezTo>
                  <a:pt x="624" y="737"/>
                  <a:pt x="718" y="682"/>
                  <a:pt x="772" y="600"/>
                </a:cubicBezTo>
                <a:cubicBezTo>
                  <a:pt x="624" y="600"/>
                  <a:pt x="624" y="600"/>
                  <a:pt x="624" y="600"/>
                </a:cubicBezTo>
                <a:close/>
                <a:moveTo>
                  <a:pt x="624" y="600"/>
                </a:moveTo>
                <a:cubicBezTo>
                  <a:pt x="624" y="600"/>
                  <a:pt x="624" y="600"/>
                  <a:pt x="624" y="60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7453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par>
                          <p:cTn id="30" fill="hold">
                            <p:stCondLst>
                              <p:cond delay="3000"/>
                            </p:stCondLst>
                            <p:childTnLst>
                              <p:par>
                                <p:cTn id="31" presetID="53"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lt-LT" b="1" dirty="0">
                <a:solidFill>
                  <a:srgbClr val="161F28"/>
                </a:solidFill>
              </a:rPr>
              <a:t>Turinys</a:t>
            </a:r>
            <a:endParaRPr lang="en-US" b="1" dirty="0">
              <a:solidFill>
                <a:srgbClr val="161F28"/>
              </a:solidFill>
            </a:endParaRPr>
          </a:p>
        </p:txBody>
      </p:sp>
      <p:grpSp>
        <p:nvGrpSpPr>
          <p:cNvPr id="11" name="Group 10"/>
          <p:cNvGrpSpPr/>
          <p:nvPr/>
        </p:nvGrpSpPr>
        <p:grpSpPr>
          <a:xfrm rot="5400000">
            <a:off x="-1676400" y="1170050"/>
            <a:ext cx="3341660" cy="3341660"/>
            <a:chOff x="-1836964" y="868161"/>
            <a:chExt cx="3945438" cy="3945438"/>
          </a:xfrm>
        </p:grpSpPr>
        <p:sp>
          <p:nvSpPr>
            <p:cNvPr id="31" name="Donut 30"/>
            <p:cNvSpPr/>
            <p:nvPr/>
          </p:nvSpPr>
          <p:spPr>
            <a:xfrm>
              <a:off x="-1836964" y="868161"/>
              <a:ext cx="3945438" cy="3945438"/>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Oval 34"/>
            <p:cNvSpPr/>
            <p:nvPr/>
          </p:nvSpPr>
          <p:spPr>
            <a:xfrm>
              <a:off x="-1219200" y="1485926"/>
              <a:ext cx="2709910" cy="2709910"/>
            </a:xfrm>
            <a:prstGeom prst="blockArc">
              <a:avLst>
                <a:gd name="adj1" fmla="val 10800122"/>
                <a:gd name="adj2" fmla="val 6"/>
                <a:gd name="adj3" fmla="val 14055"/>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4" name="Rounded Rectangle 43"/>
          <p:cNvSpPr/>
          <p:nvPr/>
        </p:nvSpPr>
        <p:spPr>
          <a:xfrm>
            <a:off x="762000" y="1091791"/>
            <a:ext cx="3733800" cy="421358"/>
          </a:xfrm>
          <a:prstGeom prst="roundRect">
            <a:avLst>
              <a:gd name="adj" fmla="val 50000"/>
            </a:avLst>
          </a:prstGeom>
          <a:solidFill>
            <a:schemeClr val="accent1"/>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lt-LT" sz="1400" dirty="0">
                <a:solidFill>
                  <a:schemeClr val="bg1"/>
                </a:solidFill>
              </a:rPr>
              <a:t>Remiamos veiklos ir </a:t>
            </a:r>
            <a:r>
              <a:rPr lang="lt-LT" sz="1400" dirty="0" err="1">
                <a:solidFill>
                  <a:schemeClr val="bg1"/>
                </a:solidFill>
              </a:rPr>
              <a:t>tinnkamos</a:t>
            </a:r>
            <a:r>
              <a:rPr lang="lt-LT" sz="1400" dirty="0">
                <a:solidFill>
                  <a:schemeClr val="bg1"/>
                </a:solidFill>
              </a:rPr>
              <a:t>/netinkamos finansuoti išlaidos</a:t>
            </a:r>
            <a:endParaRPr lang="en-US" sz="1400" dirty="0">
              <a:solidFill>
                <a:schemeClr val="bg1"/>
              </a:solidFill>
            </a:endParaRPr>
          </a:p>
        </p:txBody>
      </p:sp>
      <p:sp>
        <p:nvSpPr>
          <p:cNvPr id="45" name="Rounded Rectangle 44"/>
          <p:cNvSpPr/>
          <p:nvPr/>
        </p:nvSpPr>
        <p:spPr>
          <a:xfrm>
            <a:off x="1142032" y="1572601"/>
            <a:ext cx="3623659" cy="421358"/>
          </a:xfrm>
          <a:prstGeom prst="roundRect">
            <a:avLst>
              <a:gd name="adj" fmla="val 50000"/>
            </a:avLst>
          </a:prstGeom>
          <a:solidFill>
            <a:schemeClr val="accent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lt-LT" sz="1400" dirty="0">
                <a:solidFill>
                  <a:schemeClr val="bg1"/>
                </a:solidFill>
              </a:rPr>
              <a:t>Finansavimas ir galimi pareiškėjai</a:t>
            </a:r>
            <a:endParaRPr lang="en-US" sz="1400" dirty="0">
              <a:solidFill>
                <a:schemeClr val="bg1"/>
              </a:solidFill>
            </a:endParaRPr>
          </a:p>
        </p:txBody>
      </p:sp>
      <p:sp>
        <p:nvSpPr>
          <p:cNvPr id="46" name="Rounded Rectangle 45"/>
          <p:cNvSpPr/>
          <p:nvPr/>
        </p:nvSpPr>
        <p:spPr>
          <a:xfrm>
            <a:off x="1378826" y="2062776"/>
            <a:ext cx="3802773" cy="421358"/>
          </a:xfrm>
          <a:prstGeom prst="roundRect">
            <a:avLst>
              <a:gd name="adj" fmla="val 50000"/>
            </a:avLst>
          </a:prstGeom>
          <a:solidFill>
            <a:schemeClr val="accent3"/>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lt-LT" sz="1400" dirty="0">
                <a:solidFill>
                  <a:schemeClr val="bg1"/>
                </a:solidFill>
              </a:rPr>
              <a:t>Reikalavimai projektams</a:t>
            </a:r>
            <a:endParaRPr lang="en-US" sz="1400" dirty="0">
              <a:solidFill>
                <a:schemeClr val="bg1"/>
              </a:solidFill>
            </a:endParaRPr>
          </a:p>
        </p:txBody>
      </p:sp>
      <p:sp>
        <p:nvSpPr>
          <p:cNvPr id="47" name="Rounded Rectangle 46"/>
          <p:cNvSpPr/>
          <p:nvPr/>
        </p:nvSpPr>
        <p:spPr>
          <a:xfrm>
            <a:off x="1514348" y="2558793"/>
            <a:ext cx="4048251" cy="421358"/>
          </a:xfrm>
          <a:prstGeom prst="roundRect">
            <a:avLst>
              <a:gd name="adj" fmla="val 50000"/>
            </a:avLst>
          </a:prstGeom>
          <a:solidFill>
            <a:schemeClr val="accent4"/>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lt-LT" sz="1400" dirty="0">
                <a:solidFill>
                  <a:schemeClr val="bg1"/>
                </a:solidFill>
              </a:rPr>
              <a:t>Stebėsenos rodikliai</a:t>
            </a:r>
            <a:endParaRPr lang="en-US" sz="1400" dirty="0">
              <a:solidFill>
                <a:schemeClr val="bg1"/>
              </a:solidFill>
            </a:endParaRPr>
          </a:p>
        </p:txBody>
      </p:sp>
      <p:grpSp>
        <p:nvGrpSpPr>
          <p:cNvPr id="30" name="Group 29"/>
          <p:cNvGrpSpPr/>
          <p:nvPr/>
        </p:nvGrpSpPr>
        <p:grpSpPr>
          <a:xfrm>
            <a:off x="7012772" y="770366"/>
            <a:ext cx="2738456" cy="3427535"/>
            <a:chOff x="7239000" y="1744663"/>
            <a:chExt cx="1697038" cy="2124075"/>
          </a:xfrm>
        </p:grpSpPr>
        <p:sp>
          <p:nvSpPr>
            <p:cNvPr id="1030" name="Freeform 6"/>
            <p:cNvSpPr>
              <a:spLocks/>
            </p:cNvSpPr>
            <p:nvPr/>
          </p:nvSpPr>
          <p:spPr bwMode="auto">
            <a:xfrm>
              <a:off x="7512050" y="1744663"/>
              <a:ext cx="1150938" cy="365125"/>
            </a:xfrm>
            <a:custGeom>
              <a:avLst/>
              <a:gdLst/>
              <a:ahLst/>
              <a:cxnLst>
                <a:cxn ang="0">
                  <a:pos x="326" y="0"/>
                </a:cxn>
                <a:cxn ang="0">
                  <a:pos x="399" y="0"/>
                </a:cxn>
                <a:cxn ang="0">
                  <a:pos x="411" y="2"/>
                </a:cxn>
                <a:cxn ang="0">
                  <a:pos x="422" y="4"/>
                </a:cxn>
                <a:cxn ang="0">
                  <a:pos x="433" y="9"/>
                </a:cxn>
                <a:cxn ang="0">
                  <a:pos x="442" y="16"/>
                </a:cxn>
                <a:cxn ang="0">
                  <a:pos x="451" y="23"/>
                </a:cxn>
                <a:cxn ang="0">
                  <a:pos x="458" y="33"/>
                </a:cxn>
                <a:cxn ang="0">
                  <a:pos x="463" y="43"/>
                </a:cxn>
                <a:cxn ang="0">
                  <a:pos x="711" y="43"/>
                </a:cxn>
                <a:cxn ang="0">
                  <a:pos x="717" y="44"/>
                </a:cxn>
                <a:cxn ang="0">
                  <a:pos x="721" y="47"/>
                </a:cxn>
                <a:cxn ang="0">
                  <a:pos x="723" y="51"/>
                </a:cxn>
                <a:cxn ang="0">
                  <a:pos x="725" y="56"/>
                </a:cxn>
                <a:cxn ang="0">
                  <a:pos x="723" y="77"/>
                </a:cxn>
                <a:cxn ang="0">
                  <a:pos x="720" y="96"/>
                </a:cxn>
                <a:cxn ang="0">
                  <a:pos x="714" y="115"/>
                </a:cxn>
                <a:cxn ang="0">
                  <a:pos x="707" y="133"/>
                </a:cxn>
                <a:cxn ang="0">
                  <a:pos x="697" y="149"/>
                </a:cxn>
                <a:cxn ang="0">
                  <a:pos x="686" y="165"/>
                </a:cxn>
                <a:cxn ang="0">
                  <a:pos x="674" y="179"/>
                </a:cxn>
                <a:cxn ang="0">
                  <a:pos x="660" y="192"/>
                </a:cxn>
                <a:cxn ang="0">
                  <a:pos x="644" y="203"/>
                </a:cxn>
                <a:cxn ang="0">
                  <a:pos x="627" y="212"/>
                </a:cxn>
                <a:cxn ang="0">
                  <a:pos x="609" y="220"/>
                </a:cxn>
                <a:cxn ang="0">
                  <a:pos x="591" y="226"/>
                </a:cxn>
                <a:cxn ang="0">
                  <a:pos x="571" y="229"/>
                </a:cxn>
                <a:cxn ang="0">
                  <a:pos x="551" y="230"/>
                </a:cxn>
                <a:cxn ang="0">
                  <a:pos x="174" y="230"/>
                </a:cxn>
                <a:cxn ang="0">
                  <a:pos x="154" y="229"/>
                </a:cxn>
                <a:cxn ang="0">
                  <a:pos x="134" y="226"/>
                </a:cxn>
                <a:cxn ang="0">
                  <a:pos x="116" y="220"/>
                </a:cxn>
                <a:cxn ang="0">
                  <a:pos x="98" y="212"/>
                </a:cxn>
                <a:cxn ang="0">
                  <a:pos x="81" y="203"/>
                </a:cxn>
                <a:cxn ang="0">
                  <a:pos x="65" y="192"/>
                </a:cxn>
                <a:cxn ang="0">
                  <a:pos x="51" y="179"/>
                </a:cxn>
                <a:cxn ang="0">
                  <a:pos x="39" y="165"/>
                </a:cxn>
                <a:cxn ang="0">
                  <a:pos x="28" y="149"/>
                </a:cxn>
                <a:cxn ang="0">
                  <a:pos x="18" y="133"/>
                </a:cxn>
                <a:cxn ang="0">
                  <a:pos x="10" y="115"/>
                </a:cxn>
                <a:cxn ang="0">
                  <a:pos x="5" y="96"/>
                </a:cxn>
                <a:cxn ang="0">
                  <a:pos x="2" y="77"/>
                </a:cxn>
                <a:cxn ang="0">
                  <a:pos x="0" y="56"/>
                </a:cxn>
                <a:cxn ang="0">
                  <a:pos x="2" y="51"/>
                </a:cxn>
                <a:cxn ang="0">
                  <a:pos x="4" y="47"/>
                </a:cxn>
                <a:cxn ang="0">
                  <a:pos x="8" y="44"/>
                </a:cxn>
                <a:cxn ang="0">
                  <a:pos x="14" y="43"/>
                </a:cxn>
                <a:cxn ang="0">
                  <a:pos x="262" y="43"/>
                </a:cxn>
                <a:cxn ang="0">
                  <a:pos x="267" y="33"/>
                </a:cxn>
                <a:cxn ang="0">
                  <a:pos x="274" y="23"/>
                </a:cxn>
                <a:cxn ang="0">
                  <a:pos x="283" y="16"/>
                </a:cxn>
                <a:cxn ang="0">
                  <a:pos x="292" y="9"/>
                </a:cxn>
                <a:cxn ang="0">
                  <a:pos x="303" y="4"/>
                </a:cxn>
                <a:cxn ang="0">
                  <a:pos x="314" y="2"/>
                </a:cxn>
                <a:cxn ang="0">
                  <a:pos x="326" y="0"/>
                </a:cxn>
              </a:cxnLst>
              <a:rect l="0" t="0" r="r" b="b"/>
              <a:pathLst>
                <a:path w="725" h="230">
                  <a:moveTo>
                    <a:pt x="326" y="0"/>
                  </a:moveTo>
                  <a:lnTo>
                    <a:pt x="399" y="0"/>
                  </a:lnTo>
                  <a:lnTo>
                    <a:pt x="411" y="2"/>
                  </a:lnTo>
                  <a:lnTo>
                    <a:pt x="422" y="4"/>
                  </a:lnTo>
                  <a:lnTo>
                    <a:pt x="433" y="9"/>
                  </a:lnTo>
                  <a:lnTo>
                    <a:pt x="442" y="16"/>
                  </a:lnTo>
                  <a:lnTo>
                    <a:pt x="451" y="23"/>
                  </a:lnTo>
                  <a:lnTo>
                    <a:pt x="458" y="33"/>
                  </a:lnTo>
                  <a:lnTo>
                    <a:pt x="463" y="43"/>
                  </a:lnTo>
                  <a:lnTo>
                    <a:pt x="711" y="43"/>
                  </a:lnTo>
                  <a:lnTo>
                    <a:pt x="717" y="44"/>
                  </a:lnTo>
                  <a:lnTo>
                    <a:pt x="721" y="47"/>
                  </a:lnTo>
                  <a:lnTo>
                    <a:pt x="723" y="51"/>
                  </a:lnTo>
                  <a:lnTo>
                    <a:pt x="725" y="56"/>
                  </a:lnTo>
                  <a:lnTo>
                    <a:pt x="723" y="77"/>
                  </a:lnTo>
                  <a:lnTo>
                    <a:pt x="720" y="96"/>
                  </a:lnTo>
                  <a:lnTo>
                    <a:pt x="714" y="115"/>
                  </a:lnTo>
                  <a:lnTo>
                    <a:pt x="707" y="133"/>
                  </a:lnTo>
                  <a:lnTo>
                    <a:pt x="697" y="149"/>
                  </a:lnTo>
                  <a:lnTo>
                    <a:pt x="686" y="165"/>
                  </a:lnTo>
                  <a:lnTo>
                    <a:pt x="674" y="179"/>
                  </a:lnTo>
                  <a:lnTo>
                    <a:pt x="660" y="192"/>
                  </a:lnTo>
                  <a:lnTo>
                    <a:pt x="644" y="203"/>
                  </a:lnTo>
                  <a:lnTo>
                    <a:pt x="627" y="212"/>
                  </a:lnTo>
                  <a:lnTo>
                    <a:pt x="609" y="220"/>
                  </a:lnTo>
                  <a:lnTo>
                    <a:pt x="591" y="226"/>
                  </a:lnTo>
                  <a:lnTo>
                    <a:pt x="571" y="229"/>
                  </a:lnTo>
                  <a:lnTo>
                    <a:pt x="551" y="230"/>
                  </a:lnTo>
                  <a:lnTo>
                    <a:pt x="174" y="230"/>
                  </a:lnTo>
                  <a:lnTo>
                    <a:pt x="154" y="229"/>
                  </a:lnTo>
                  <a:lnTo>
                    <a:pt x="134" y="226"/>
                  </a:lnTo>
                  <a:lnTo>
                    <a:pt x="116" y="220"/>
                  </a:lnTo>
                  <a:lnTo>
                    <a:pt x="98" y="212"/>
                  </a:lnTo>
                  <a:lnTo>
                    <a:pt x="81" y="203"/>
                  </a:lnTo>
                  <a:lnTo>
                    <a:pt x="65" y="192"/>
                  </a:lnTo>
                  <a:lnTo>
                    <a:pt x="51" y="179"/>
                  </a:lnTo>
                  <a:lnTo>
                    <a:pt x="39" y="165"/>
                  </a:lnTo>
                  <a:lnTo>
                    <a:pt x="28" y="149"/>
                  </a:lnTo>
                  <a:lnTo>
                    <a:pt x="18" y="133"/>
                  </a:lnTo>
                  <a:lnTo>
                    <a:pt x="10" y="115"/>
                  </a:lnTo>
                  <a:lnTo>
                    <a:pt x="5" y="96"/>
                  </a:lnTo>
                  <a:lnTo>
                    <a:pt x="2" y="77"/>
                  </a:lnTo>
                  <a:lnTo>
                    <a:pt x="0" y="56"/>
                  </a:lnTo>
                  <a:lnTo>
                    <a:pt x="2" y="51"/>
                  </a:lnTo>
                  <a:lnTo>
                    <a:pt x="4" y="47"/>
                  </a:lnTo>
                  <a:lnTo>
                    <a:pt x="8" y="44"/>
                  </a:lnTo>
                  <a:lnTo>
                    <a:pt x="14" y="43"/>
                  </a:lnTo>
                  <a:lnTo>
                    <a:pt x="262" y="43"/>
                  </a:lnTo>
                  <a:lnTo>
                    <a:pt x="267" y="33"/>
                  </a:lnTo>
                  <a:lnTo>
                    <a:pt x="274" y="23"/>
                  </a:lnTo>
                  <a:lnTo>
                    <a:pt x="283" y="16"/>
                  </a:lnTo>
                  <a:lnTo>
                    <a:pt x="292" y="9"/>
                  </a:lnTo>
                  <a:lnTo>
                    <a:pt x="303" y="4"/>
                  </a:lnTo>
                  <a:lnTo>
                    <a:pt x="314" y="2"/>
                  </a:lnTo>
                  <a:lnTo>
                    <a:pt x="32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1" name="Freeform 7"/>
            <p:cNvSpPr>
              <a:spLocks/>
            </p:cNvSpPr>
            <p:nvPr/>
          </p:nvSpPr>
          <p:spPr bwMode="auto">
            <a:xfrm>
              <a:off x="7569200" y="2593975"/>
              <a:ext cx="669925" cy="136525"/>
            </a:xfrm>
            <a:custGeom>
              <a:avLst/>
              <a:gdLst/>
              <a:ahLst/>
              <a:cxnLst>
                <a:cxn ang="0">
                  <a:pos x="43" y="0"/>
                </a:cxn>
                <a:cxn ang="0">
                  <a:pos x="378" y="0"/>
                </a:cxn>
                <a:cxn ang="0">
                  <a:pos x="388" y="1"/>
                </a:cxn>
                <a:cxn ang="0">
                  <a:pos x="397" y="4"/>
                </a:cxn>
                <a:cxn ang="0">
                  <a:pos x="405" y="9"/>
                </a:cxn>
                <a:cxn ang="0">
                  <a:pos x="412" y="16"/>
                </a:cxn>
                <a:cxn ang="0">
                  <a:pos x="417" y="24"/>
                </a:cxn>
                <a:cxn ang="0">
                  <a:pos x="421" y="33"/>
                </a:cxn>
                <a:cxn ang="0">
                  <a:pos x="422" y="43"/>
                </a:cxn>
                <a:cxn ang="0">
                  <a:pos x="421" y="53"/>
                </a:cxn>
                <a:cxn ang="0">
                  <a:pos x="417" y="62"/>
                </a:cxn>
                <a:cxn ang="0">
                  <a:pos x="412" y="70"/>
                </a:cxn>
                <a:cxn ang="0">
                  <a:pos x="405" y="76"/>
                </a:cxn>
                <a:cxn ang="0">
                  <a:pos x="397" y="82"/>
                </a:cxn>
                <a:cxn ang="0">
                  <a:pos x="388" y="85"/>
                </a:cxn>
                <a:cxn ang="0">
                  <a:pos x="378" y="86"/>
                </a:cxn>
                <a:cxn ang="0">
                  <a:pos x="43" y="86"/>
                </a:cxn>
                <a:cxn ang="0">
                  <a:pos x="33" y="85"/>
                </a:cxn>
                <a:cxn ang="0">
                  <a:pos x="24" y="82"/>
                </a:cxn>
                <a:cxn ang="0">
                  <a:pos x="16" y="76"/>
                </a:cxn>
                <a:cxn ang="0">
                  <a:pos x="9" y="70"/>
                </a:cxn>
                <a:cxn ang="0">
                  <a:pos x="5" y="62"/>
                </a:cxn>
                <a:cxn ang="0">
                  <a:pos x="1" y="53"/>
                </a:cxn>
                <a:cxn ang="0">
                  <a:pos x="0" y="43"/>
                </a:cxn>
                <a:cxn ang="0">
                  <a:pos x="1" y="33"/>
                </a:cxn>
                <a:cxn ang="0">
                  <a:pos x="5" y="24"/>
                </a:cxn>
                <a:cxn ang="0">
                  <a:pos x="9" y="16"/>
                </a:cxn>
                <a:cxn ang="0">
                  <a:pos x="16" y="9"/>
                </a:cxn>
                <a:cxn ang="0">
                  <a:pos x="24" y="4"/>
                </a:cxn>
                <a:cxn ang="0">
                  <a:pos x="33" y="1"/>
                </a:cxn>
                <a:cxn ang="0">
                  <a:pos x="43" y="0"/>
                </a:cxn>
              </a:cxnLst>
              <a:rect l="0" t="0" r="r" b="b"/>
              <a:pathLst>
                <a:path w="422" h="86">
                  <a:moveTo>
                    <a:pt x="43" y="0"/>
                  </a:moveTo>
                  <a:lnTo>
                    <a:pt x="378" y="0"/>
                  </a:lnTo>
                  <a:lnTo>
                    <a:pt x="388" y="1"/>
                  </a:lnTo>
                  <a:lnTo>
                    <a:pt x="397" y="4"/>
                  </a:lnTo>
                  <a:lnTo>
                    <a:pt x="405" y="9"/>
                  </a:lnTo>
                  <a:lnTo>
                    <a:pt x="412" y="16"/>
                  </a:lnTo>
                  <a:lnTo>
                    <a:pt x="417" y="24"/>
                  </a:lnTo>
                  <a:lnTo>
                    <a:pt x="421" y="33"/>
                  </a:lnTo>
                  <a:lnTo>
                    <a:pt x="422" y="43"/>
                  </a:lnTo>
                  <a:lnTo>
                    <a:pt x="421" y="53"/>
                  </a:lnTo>
                  <a:lnTo>
                    <a:pt x="417" y="62"/>
                  </a:lnTo>
                  <a:lnTo>
                    <a:pt x="412" y="70"/>
                  </a:lnTo>
                  <a:lnTo>
                    <a:pt x="405" y="76"/>
                  </a:lnTo>
                  <a:lnTo>
                    <a:pt x="397" y="82"/>
                  </a:lnTo>
                  <a:lnTo>
                    <a:pt x="388" y="85"/>
                  </a:lnTo>
                  <a:lnTo>
                    <a:pt x="378" y="86"/>
                  </a:lnTo>
                  <a:lnTo>
                    <a:pt x="43" y="86"/>
                  </a:lnTo>
                  <a:lnTo>
                    <a:pt x="33" y="85"/>
                  </a:lnTo>
                  <a:lnTo>
                    <a:pt x="24" y="82"/>
                  </a:lnTo>
                  <a:lnTo>
                    <a:pt x="16" y="76"/>
                  </a:lnTo>
                  <a:lnTo>
                    <a:pt x="9" y="70"/>
                  </a:lnTo>
                  <a:lnTo>
                    <a:pt x="5" y="62"/>
                  </a:lnTo>
                  <a:lnTo>
                    <a:pt x="1" y="53"/>
                  </a:lnTo>
                  <a:lnTo>
                    <a:pt x="0" y="43"/>
                  </a:lnTo>
                  <a:lnTo>
                    <a:pt x="1" y="33"/>
                  </a:lnTo>
                  <a:lnTo>
                    <a:pt x="5" y="24"/>
                  </a:lnTo>
                  <a:lnTo>
                    <a:pt x="9" y="16"/>
                  </a:lnTo>
                  <a:lnTo>
                    <a:pt x="16" y="9"/>
                  </a:lnTo>
                  <a:lnTo>
                    <a:pt x="24" y="4"/>
                  </a:lnTo>
                  <a:lnTo>
                    <a:pt x="33" y="1"/>
                  </a:lnTo>
                  <a:lnTo>
                    <a:pt x="4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2" name="Freeform 8"/>
            <p:cNvSpPr>
              <a:spLocks/>
            </p:cNvSpPr>
            <p:nvPr/>
          </p:nvSpPr>
          <p:spPr bwMode="auto">
            <a:xfrm>
              <a:off x="7569200" y="2960688"/>
              <a:ext cx="669925" cy="136525"/>
            </a:xfrm>
            <a:custGeom>
              <a:avLst/>
              <a:gdLst/>
              <a:ahLst/>
              <a:cxnLst>
                <a:cxn ang="0">
                  <a:pos x="43" y="0"/>
                </a:cxn>
                <a:cxn ang="0">
                  <a:pos x="378" y="0"/>
                </a:cxn>
                <a:cxn ang="0">
                  <a:pos x="388" y="1"/>
                </a:cxn>
                <a:cxn ang="0">
                  <a:pos x="397" y="4"/>
                </a:cxn>
                <a:cxn ang="0">
                  <a:pos x="405" y="9"/>
                </a:cxn>
                <a:cxn ang="0">
                  <a:pos x="412" y="16"/>
                </a:cxn>
                <a:cxn ang="0">
                  <a:pos x="417" y="24"/>
                </a:cxn>
                <a:cxn ang="0">
                  <a:pos x="421" y="33"/>
                </a:cxn>
                <a:cxn ang="0">
                  <a:pos x="422" y="43"/>
                </a:cxn>
                <a:cxn ang="0">
                  <a:pos x="421" y="53"/>
                </a:cxn>
                <a:cxn ang="0">
                  <a:pos x="417" y="62"/>
                </a:cxn>
                <a:cxn ang="0">
                  <a:pos x="412" y="70"/>
                </a:cxn>
                <a:cxn ang="0">
                  <a:pos x="405" y="77"/>
                </a:cxn>
                <a:cxn ang="0">
                  <a:pos x="397" y="82"/>
                </a:cxn>
                <a:cxn ang="0">
                  <a:pos x="388" y="85"/>
                </a:cxn>
                <a:cxn ang="0">
                  <a:pos x="378" y="86"/>
                </a:cxn>
                <a:cxn ang="0">
                  <a:pos x="43" y="86"/>
                </a:cxn>
                <a:cxn ang="0">
                  <a:pos x="33" y="85"/>
                </a:cxn>
                <a:cxn ang="0">
                  <a:pos x="24" y="82"/>
                </a:cxn>
                <a:cxn ang="0">
                  <a:pos x="16" y="77"/>
                </a:cxn>
                <a:cxn ang="0">
                  <a:pos x="9" y="70"/>
                </a:cxn>
                <a:cxn ang="0">
                  <a:pos x="5" y="62"/>
                </a:cxn>
                <a:cxn ang="0">
                  <a:pos x="1" y="53"/>
                </a:cxn>
                <a:cxn ang="0">
                  <a:pos x="0" y="43"/>
                </a:cxn>
                <a:cxn ang="0">
                  <a:pos x="1" y="33"/>
                </a:cxn>
                <a:cxn ang="0">
                  <a:pos x="5" y="24"/>
                </a:cxn>
                <a:cxn ang="0">
                  <a:pos x="9" y="16"/>
                </a:cxn>
                <a:cxn ang="0">
                  <a:pos x="16" y="9"/>
                </a:cxn>
                <a:cxn ang="0">
                  <a:pos x="24" y="4"/>
                </a:cxn>
                <a:cxn ang="0">
                  <a:pos x="33" y="1"/>
                </a:cxn>
                <a:cxn ang="0">
                  <a:pos x="43" y="0"/>
                </a:cxn>
              </a:cxnLst>
              <a:rect l="0" t="0" r="r" b="b"/>
              <a:pathLst>
                <a:path w="422" h="86">
                  <a:moveTo>
                    <a:pt x="43" y="0"/>
                  </a:moveTo>
                  <a:lnTo>
                    <a:pt x="378" y="0"/>
                  </a:lnTo>
                  <a:lnTo>
                    <a:pt x="388" y="1"/>
                  </a:lnTo>
                  <a:lnTo>
                    <a:pt x="397" y="4"/>
                  </a:lnTo>
                  <a:lnTo>
                    <a:pt x="405" y="9"/>
                  </a:lnTo>
                  <a:lnTo>
                    <a:pt x="412" y="16"/>
                  </a:lnTo>
                  <a:lnTo>
                    <a:pt x="417" y="24"/>
                  </a:lnTo>
                  <a:lnTo>
                    <a:pt x="421" y="33"/>
                  </a:lnTo>
                  <a:lnTo>
                    <a:pt x="422" y="43"/>
                  </a:lnTo>
                  <a:lnTo>
                    <a:pt x="421" y="53"/>
                  </a:lnTo>
                  <a:lnTo>
                    <a:pt x="417" y="62"/>
                  </a:lnTo>
                  <a:lnTo>
                    <a:pt x="412" y="70"/>
                  </a:lnTo>
                  <a:lnTo>
                    <a:pt x="405" y="77"/>
                  </a:lnTo>
                  <a:lnTo>
                    <a:pt x="397" y="82"/>
                  </a:lnTo>
                  <a:lnTo>
                    <a:pt x="388" y="85"/>
                  </a:lnTo>
                  <a:lnTo>
                    <a:pt x="378" y="86"/>
                  </a:lnTo>
                  <a:lnTo>
                    <a:pt x="43" y="86"/>
                  </a:lnTo>
                  <a:lnTo>
                    <a:pt x="33" y="85"/>
                  </a:lnTo>
                  <a:lnTo>
                    <a:pt x="24" y="82"/>
                  </a:lnTo>
                  <a:lnTo>
                    <a:pt x="16" y="77"/>
                  </a:lnTo>
                  <a:lnTo>
                    <a:pt x="9" y="70"/>
                  </a:lnTo>
                  <a:lnTo>
                    <a:pt x="5" y="62"/>
                  </a:lnTo>
                  <a:lnTo>
                    <a:pt x="1" y="53"/>
                  </a:lnTo>
                  <a:lnTo>
                    <a:pt x="0" y="43"/>
                  </a:lnTo>
                  <a:lnTo>
                    <a:pt x="1" y="33"/>
                  </a:lnTo>
                  <a:lnTo>
                    <a:pt x="5" y="24"/>
                  </a:lnTo>
                  <a:lnTo>
                    <a:pt x="9" y="16"/>
                  </a:lnTo>
                  <a:lnTo>
                    <a:pt x="16" y="9"/>
                  </a:lnTo>
                  <a:lnTo>
                    <a:pt x="24" y="4"/>
                  </a:lnTo>
                  <a:lnTo>
                    <a:pt x="33" y="1"/>
                  </a:lnTo>
                  <a:lnTo>
                    <a:pt x="4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3" name="Freeform 9"/>
            <p:cNvSpPr>
              <a:spLocks/>
            </p:cNvSpPr>
            <p:nvPr/>
          </p:nvSpPr>
          <p:spPr bwMode="auto">
            <a:xfrm>
              <a:off x="7569200" y="3327400"/>
              <a:ext cx="669925" cy="138113"/>
            </a:xfrm>
            <a:custGeom>
              <a:avLst/>
              <a:gdLst/>
              <a:ahLst/>
              <a:cxnLst>
                <a:cxn ang="0">
                  <a:pos x="43" y="0"/>
                </a:cxn>
                <a:cxn ang="0">
                  <a:pos x="378" y="0"/>
                </a:cxn>
                <a:cxn ang="0">
                  <a:pos x="388" y="1"/>
                </a:cxn>
                <a:cxn ang="0">
                  <a:pos x="397" y="5"/>
                </a:cxn>
                <a:cxn ang="0">
                  <a:pos x="405" y="9"/>
                </a:cxn>
                <a:cxn ang="0">
                  <a:pos x="412" y="16"/>
                </a:cxn>
                <a:cxn ang="0">
                  <a:pos x="417" y="24"/>
                </a:cxn>
                <a:cxn ang="0">
                  <a:pos x="421" y="33"/>
                </a:cxn>
                <a:cxn ang="0">
                  <a:pos x="422" y="43"/>
                </a:cxn>
                <a:cxn ang="0">
                  <a:pos x="421" y="53"/>
                </a:cxn>
                <a:cxn ang="0">
                  <a:pos x="417" y="62"/>
                </a:cxn>
                <a:cxn ang="0">
                  <a:pos x="412" y="70"/>
                </a:cxn>
                <a:cxn ang="0">
                  <a:pos x="405" y="77"/>
                </a:cxn>
                <a:cxn ang="0">
                  <a:pos x="397" y="82"/>
                </a:cxn>
                <a:cxn ang="0">
                  <a:pos x="388" y="85"/>
                </a:cxn>
                <a:cxn ang="0">
                  <a:pos x="378" y="87"/>
                </a:cxn>
                <a:cxn ang="0">
                  <a:pos x="43" y="87"/>
                </a:cxn>
                <a:cxn ang="0">
                  <a:pos x="33" y="85"/>
                </a:cxn>
                <a:cxn ang="0">
                  <a:pos x="24" y="82"/>
                </a:cxn>
                <a:cxn ang="0">
                  <a:pos x="16" y="77"/>
                </a:cxn>
                <a:cxn ang="0">
                  <a:pos x="9" y="70"/>
                </a:cxn>
                <a:cxn ang="0">
                  <a:pos x="5" y="62"/>
                </a:cxn>
                <a:cxn ang="0">
                  <a:pos x="1" y="53"/>
                </a:cxn>
                <a:cxn ang="0">
                  <a:pos x="0" y="43"/>
                </a:cxn>
                <a:cxn ang="0">
                  <a:pos x="1" y="33"/>
                </a:cxn>
                <a:cxn ang="0">
                  <a:pos x="5" y="24"/>
                </a:cxn>
                <a:cxn ang="0">
                  <a:pos x="9" y="16"/>
                </a:cxn>
                <a:cxn ang="0">
                  <a:pos x="16" y="9"/>
                </a:cxn>
                <a:cxn ang="0">
                  <a:pos x="24" y="5"/>
                </a:cxn>
                <a:cxn ang="0">
                  <a:pos x="33" y="1"/>
                </a:cxn>
                <a:cxn ang="0">
                  <a:pos x="43" y="0"/>
                </a:cxn>
              </a:cxnLst>
              <a:rect l="0" t="0" r="r" b="b"/>
              <a:pathLst>
                <a:path w="422" h="87">
                  <a:moveTo>
                    <a:pt x="43" y="0"/>
                  </a:moveTo>
                  <a:lnTo>
                    <a:pt x="378" y="0"/>
                  </a:lnTo>
                  <a:lnTo>
                    <a:pt x="388" y="1"/>
                  </a:lnTo>
                  <a:lnTo>
                    <a:pt x="397" y="5"/>
                  </a:lnTo>
                  <a:lnTo>
                    <a:pt x="405" y="9"/>
                  </a:lnTo>
                  <a:lnTo>
                    <a:pt x="412" y="16"/>
                  </a:lnTo>
                  <a:lnTo>
                    <a:pt x="417" y="24"/>
                  </a:lnTo>
                  <a:lnTo>
                    <a:pt x="421" y="33"/>
                  </a:lnTo>
                  <a:lnTo>
                    <a:pt x="422" y="43"/>
                  </a:lnTo>
                  <a:lnTo>
                    <a:pt x="421" y="53"/>
                  </a:lnTo>
                  <a:lnTo>
                    <a:pt x="417" y="62"/>
                  </a:lnTo>
                  <a:lnTo>
                    <a:pt x="412" y="70"/>
                  </a:lnTo>
                  <a:lnTo>
                    <a:pt x="405" y="77"/>
                  </a:lnTo>
                  <a:lnTo>
                    <a:pt x="397" y="82"/>
                  </a:lnTo>
                  <a:lnTo>
                    <a:pt x="388" y="85"/>
                  </a:lnTo>
                  <a:lnTo>
                    <a:pt x="378" y="87"/>
                  </a:lnTo>
                  <a:lnTo>
                    <a:pt x="43" y="87"/>
                  </a:lnTo>
                  <a:lnTo>
                    <a:pt x="33" y="85"/>
                  </a:lnTo>
                  <a:lnTo>
                    <a:pt x="24" y="82"/>
                  </a:lnTo>
                  <a:lnTo>
                    <a:pt x="16" y="77"/>
                  </a:lnTo>
                  <a:lnTo>
                    <a:pt x="9" y="70"/>
                  </a:lnTo>
                  <a:lnTo>
                    <a:pt x="5" y="62"/>
                  </a:lnTo>
                  <a:lnTo>
                    <a:pt x="1" y="53"/>
                  </a:lnTo>
                  <a:lnTo>
                    <a:pt x="0" y="43"/>
                  </a:lnTo>
                  <a:lnTo>
                    <a:pt x="1" y="33"/>
                  </a:lnTo>
                  <a:lnTo>
                    <a:pt x="5" y="24"/>
                  </a:lnTo>
                  <a:lnTo>
                    <a:pt x="9" y="16"/>
                  </a:lnTo>
                  <a:lnTo>
                    <a:pt x="16" y="9"/>
                  </a:lnTo>
                  <a:lnTo>
                    <a:pt x="24" y="5"/>
                  </a:lnTo>
                  <a:lnTo>
                    <a:pt x="33" y="1"/>
                  </a:lnTo>
                  <a:lnTo>
                    <a:pt x="4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4" name="Freeform 10"/>
            <p:cNvSpPr>
              <a:spLocks/>
            </p:cNvSpPr>
            <p:nvPr/>
          </p:nvSpPr>
          <p:spPr bwMode="auto">
            <a:xfrm>
              <a:off x="8377238" y="2593975"/>
              <a:ext cx="228600" cy="136525"/>
            </a:xfrm>
            <a:custGeom>
              <a:avLst/>
              <a:gdLst/>
              <a:ahLst/>
              <a:cxnLst>
                <a:cxn ang="0">
                  <a:pos x="43" y="0"/>
                </a:cxn>
                <a:cxn ang="0">
                  <a:pos x="101" y="0"/>
                </a:cxn>
                <a:cxn ang="0">
                  <a:pos x="111" y="1"/>
                </a:cxn>
                <a:cxn ang="0">
                  <a:pos x="120" y="4"/>
                </a:cxn>
                <a:cxn ang="0">
                  <a:pos x="128" y="9"/>
                </a:cxn>
                <a:cxn ang="0">
                  <a:pos x="135" y="16"/>
                </a:cxn>
                <a:cxn ang="0">
                  <a:pos x="139" y="24"/>
                </a:cxn>
                <a:cxn ang="0">
                  <a:pos x="143" y="33"/>
                </a:cxn>
                <a:cxn ang="0">
                  <a:pos x="144" y="43"/>
                </a:cxn>
                <a:cxn ang="0">
                  <a:pos x="143" y="53"/>
                </a:cxn>
                <a:cxn ang="0">
                  <a:pos x="139" y="62"/>
                </a:cxn>
                <a:cxn ang="0">
                  <a:pos x="135" y="70"/>
                </a:cxn>
                <a:cxn ang="0">
                  <a:pos x="128" y="76"/>
                </a:cxn>
                <a:cxn ang="0">
                  <a:pos x="120" y="82"/>
                </a:cxn>
                <a:cxn ang="0">
                  <a:pos x="111" y="85"/>
                </a:cxn>
                <a:cxn ang="0">
                  <a:pos x="101" y="86"/>
                </a:cxn>
                <a:cxn ang="0">
                  <a:pos x="43" y="86"/>
                </a:cxn>
                <a:cxn ang="0">
                  <a:pos x="33" y="85"/>
                </a:cxn>
                <a:cxn ang="0">
                  <a:pos x="24" y="82"/>
                </a:cxn>
                <a:cxn ang="0">
                  <a:pos x="16" y="76"/>
                </a:cxn>
                <a:cxn ang="0">
                  <a:pos x="9" y="70"/>
                </a:cxn>
                <a:cxn ang="0">
                  <a:pos x="4" y="62"/>
                </a:cxn>
                <a:cxn ang="0">
                  <a:pos x="1" y="53"/>
                </a:cxn>
                <a:cxn ang="0">
                  <a:pos x="0" y="43"/>
                </a:cxn>
                <a:cxn ang="0">
                  <a:pos x="1" y="33"/>
                </a:cxn>
                <a:cxn ang="0">
                  <a:pos x="4" y="24"/>
                </a:cxn>
                <a:cxn ang="0">
                  <a:pos x="9" y="16"/>
                </a:cxn>
                <a:cxn ang="0">
                  <a:pos x="16" y="9"/>
                </a:cxn>
                <a:cxn ang="0">
                  <a:pos x="24" y="4"/>
                </a:cxn>
                <a:cxn ang="0">
                  <a:pos x="33" y="1"/>
                </a:cxn>
                <a:cxn ang="0">
                  <a:pos x="43" y="0"/>
                </a:cxn>
              </a:cxnLst>
              <a:rect l="0" t="0" r="r" b="b"/>
              <a:pathLst>
                <a:path w="144" h="86">
                  <a:moveTo>
                    <a:pt x="43" y="0"/>
                  </a:moveTo>
                  <a:lnTo>
                    <a:pt x="101" y="0"/>
                  </a:lnTo>
                  <a:lnTo>
                    <a:pt x="111" y="1"/>
                  </a:lnTo>
                  <a:lnTo>
                    <a:pt x="120" y="4"/>
                  </a:lnTo>
                  <a:lnTo>
                    <a:pt x="128" y="9"/>
                  </a:lnTo>
                  <a:lnTo>
                    <a:pt x="135" y="16"/>
                  </a:lnTo>
                  <a:lnTo>
                    <a:pt x="139" y="24"/>
                  </a:lnTo>
                  <a:lnTo>
                    <a:pt x="143" y="33"/>
                  </a:lnTo>
                  <a:lnTo>
                    <a:pt x="144" y="43"/>
                  </a:lnTo>
                  <a:lnTo>
                    <a:pt x="143" y="53"/>
                  </a:lnTo>
                  <a:lnTo>
                    <a:pt x="139" y="62"/>
                  </a:lnTo>
                  <a:lnTo>
                    <a:pt x="135" y="70"/>
                  </a:lnTo>
                  <a:lnTo>
                    <a:pt x="128" y="76"/>
                  </a:lnTo>
                  <a:lnTo>
                    <a:pt x="120" y="82"/>
                  </a:lnTo>
                  <a:lnTo>
                    <a:pt x="111" y="85"/>
                  </a:lnTo>
                  <a:lnTo>
                    <a:pt x="101" y="86"/>
                  </a:lnTo>
                  <a:lnTo>
                    <a:pt x="43" y="86"/>
                  </a:lnTo>
                  <a:lnTo>
                    <a:pt x="33" y="85"/>
                  </a:lnTo>
                  <a:lnTo>
                    <a:pt x="24" y="82"/>
                  </a:lnTo>
                  <a:lnTo>
                    <a:pt x="16" y="76"/>
                  </a:lnTo>
                  <a:lnTo>
                    <a:pt x="9" y="70"/>
                  </a:lnTo>
                  <a:lnTo>
                    <a:pt x="4" y="62"/>
                  </a:lnTo>
                  <a:lnTo>
                    <a:pt x="1" y="53"/>
                  </a:lnTo>
                  <a:lnTo>
                    <a:pt x="0" y="43"/>
                  </a:lnTo>
                  <a:lnTo>
                    <a:pt x="1" y="33"/>
                  </a:lnTo>
                  <a:lnTo>
                    <a:pt x="4" y="24"/>
                  </a:lnTo>
                  <a:lnTo>
                    <a:pt x="9" y="16"/>
                  </a:lnTo>
                  <a:lnTo>
                    <a:pt x="16" y="9"/>
                  </a:lnTo>
                  <a:lnTo>
                    <a:pt x="24" y="4"/>
                  </a:lnTo>
                  <a:lnTo>
                    <a:pt x="33" y="1"/>
                  </a:lnTo>
                  <a:lnTo>
                    <a:pt x="4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Freeform 11"/>
            <p:cNvSpPr>
              <a:spLocks/>
            </p:cNvSpPr>
            <p:nvPr/>
          </p:nvSpPr>
          <p:spPr bwMode="auto">
            <a:xfrm>
              <a:off x="8377238" y="2960688"/>
              <a:ext cx="228600" cy="136525"/>
            </a:xfrm>
            <a:custGeom>
              <a:avLst/>
              <a:gdLst/>
              <a:ahLst/>
              <a:cxnLst>
                <a:cxn ang="0">
                  <a:pos x="43" y="0"/>
                </a:cxn>
                <a:cxn ang="0">
                  <a:pos x="101" y="0"/>
                </a:cxn>
                <a:cxn ang="0">
                  <a:pos x="111" y="1"/>
                </a:cxn>
                <a:cxn ang="0">
                  <a:pos x="120" y="4"/>
                </a:cxn>
                <a:cxn ang="0">
                  <a:pos x="128" y="9"/>
                </a:cxn>
                <a:cxn ang="0">
                  <a:pos x="135" y="16"/>
                </a:cxn>
                <a:cxn ang="0">
                  <a:pos x="139" y="24"/>
                </a:cxn>
                <a:cxn ang="0">
                  <a:pos x="143" y="33"/>
                </a:cxn>
                <a:cxn ang="0">
                  <a:pos x="144" y="43"/>
                </a:cxn>
                <a:cxn ang="0">
                  <a:pos x="143" y="53"/>
                </a:cxn>
                <a:cxn ang="0">
                  <a:pos x="139" y="62"/>
                </a:cxn>
                <a:cxn ang="0">
                  <a:pos x="135" y="70"/>
                </a:cxn>
                <a:cxn ang="0">
                  <a:pos x="128" y="77"/>
                </a:cxn>
                <a:cxn ang="0">
                  <a:pos x="120" y="82"/>
                </a:cxn>
                <a:cxn ang="0">
                  <a:pos x="111" y="85"/>
                </a:cxn>
                <a:cxn ang="0">
                  <a:pos x="101" y="86"/>
                </a:cxn>
                <a:cxn ang="0">
                  <a:pos x="43" y="86"/>
                </a:cxn>
                <a:cxn ang="0">
                  <a:pos x="33" y="85"/>
                </a:cxn>
                <a:cxn ang="0">
                  <a:pos x="24" y="82"/>
                </a:cxn>
                <a:cxn ang="0">
                  <a:pos x="16" y="77"/>
                </a:cxn>
                <a:cxn ang="0">
                  <a:pos x="9" y="70"/>
                </a:cxn>
                <a:cxn ang="0">
                  <a:pos x="4" y="62"/>
                </a:cxn>
                <a:cxn ang="0">
                  <a:pos x="1" y="53"/>
                </a:cxn>
                <a:cxn ang="0">
                  <a:pos x="0" y="43"/>
                </a:cxn>
                <a:cxn ang="0">
                  <a:pos x="1" y="33"/>
                </a:cxn>
                <a:cxn ang="0">
                  <a:pos x="4" y="24"/>
                </a:cxn>
                <a:cxn ang="0">
                  <a:pos x="9" y="16"/>
                </a:cxn>
                <a:cxn ang="0">
                  <a:pos x="16" y="9"/>
                </a:cxn>
                <a:cxn ang="0">
                  <a:pos x="24" y="4"/>
                </a:cxn>
                <a:cxn ang="0">
                  <a:pos x="33" y="1"/>
                </a:cxn>
                <a:cxn ang="0">
                  <a:pos x="43" y="0"/>
                </a:cxn>
              </a:cxnLst>
              <a:rect l="0" t="0" r="r" b="b"/>
              <a:pathLst>
                <a:path w="144" h="86">
                  <a:moveTo>
                    <a:pt x="43" y="0"/>
                  </a:moveTo>
                  <a:lnTo>
                    <a:pt x="101" y="0"/>
                  </a:lnTo>
                  <a:lnTo>
                    <a:pt x="111" y="1"/>
                  </a:lnTo>
                  <a:lnTo>
                    <a:pt x="120" y="4"/>
                  </a:lnTo>
                  <a:lnTo>
                    <a:pt x="128" y="9"/>
                  </a:lnTo>
                  <a:lnTo>
                    <a:pt x="135" y="16"/>
                  </a:lnTo>
                  <a:lnTo>
                    <a:pt x="139" y="24"/>
                  </a:lnTo>
                  <a:lnTo>
                    <a:pt x="143" y="33"/>
                  </a:lnTo>
                  <a:lnTo>
                    <a:pt x="144" y="43"/>
                  </a:lnTo>
                  <a:lnTo>
                    <a:pt x="143" y="53"/>
                  </a:lnTo>
                  <a:lnTo>
                    <a:pt x="139" y="62"/>
                  </a:lnTo>
                  <a:lnTo>
                    <a:pt x="135" y="70"/>
                  </a:lnTo>
                  <a:lnTo>
                    <a:pt x="128" y="77"/>
                  </a:lnTo>
                  <a:lnTo>
                    <a:pt x="120" y="82"/>
                  </a:lnTo>
                  <a:lnTo>
                    <a:pt x="111" y="85"/>
                  </a:lnTo>
                  <a:lnTo>
                    <a:pt x="101" y="86"/>
                  </a:lnTo>
                  <a:lnTo>
                    <a:pt x="43" y="86"/>
                  </a:lnTo>
                  <a:lnTo>
                    <a:pt x="33" y="85"/>
                  </a:lnTo>
                  <a:lnTo>
                    <a:pt x="24" y="82"/>
                  </a:lnTo>
                  <a:lnTo>
                    <a:pt x="16" y="77"/>
                  </a:lnTo>
                  <a:lnTo>
                    <a:pt x="9" y="70"/>
                  </a:lnTo>
                  <a:lnTo>
                    <a:pt x="4" y="62"/>
                  </a:lnTo>
                  <a:lnTo>
                    <a:pt x="1" y="53"/>
                  </a:lnTo>
                  <a:lnTo>
                    <a:pt x="0" y="43"/>
                  </a:lnTo>
                  <a:lnTo>
                    <a:pt x="1" y="33"/>
                  </a:lnTo>
                  <a:lnTo>
                    <a:pt x="4" y="24"/>
                  </a:lnTo>
                  <a:lnTo>
                    <a:pt x="9" y="16"/>
                  </a:lnTo>
                  <a:lnTo>
                    <a:pt x="16" y="9"/>
                  </a:lnTo>
                  <a:lnTo>
                    <a:pt x="24" y="4"/>
                  </a:lnTo>
                  <a:lnTo>
                    <a:pt x="33" y="1"/>
                  </a:lnTo>
                  <a:lnTo>
                    <a:pt x="4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Freeform 12"/>
            <p:cNvSpPr>
              <a:spLocks/>
            </p:cNvSpPr>
            <p:nvPr/>
          </p:nvSpPr>
          <p:spPr bwMode="auto">
            <a:xfrm>
              <a:off x="8377238" y="3327400"/>
              <a:ext cx="228600" cy="138113"/>
            </a:xfrm>
            <a:custGeom>
              <a:avLst/>
              <a:gdLst/>
              <a:ahLst/>
              <a:cxnLst>
                <a:cxn ang="0">
                  <a:pos x="43" y="0"/>
                </a:cxn>
                <a:cxn ang="0">
                  <a:pos x="101" y="0"/>
                </a:cxn>
                <a:cxn ang="0">
                  <a:pos x="111" y="1"/>
                </a:cxn>
                <a:cxn ang="0">
                  <a:pos x="120" y="5"/>
                </a:cxn>
                <a:cxn ang="0">
                  <a:pos x="128" y="9"/>
                </a:cxn>
                <a:cxn ang="0">
                  <a:pos x="135" y="16"/>
                </a:cxn>
                <a:cxn ang="0">
                  <a:pos x="139" y="24"/>
                </a:cxn>
                <a:cxn ang="0">
                  <a:pos x="143" y="33"/>
                </a:cxn>
                <a:cxn ang="0">
                  <a:pos x="144" y="43"/>
                </a:cxn>
                <a:cxn ang="0">
                  <a:pos x="143" y="53"/>
                </a:cxn>
                <a:cxn ang="0">
                  <a:pos x="139" y="62"/>
                </a:cxn>
                <a:cxn ang="0">
                  <a:pos x="135" y="70"/>
                </a:cxn>
                <a:cxn ang="0">
                  <a:pos x="128" y="77"/>
                </a:cxn>
                <a:cxn ang="0">
                  <a:pos x="120" y="82"/>
                </a:cxn>
                <a:cxn ang="0">
                  <a:pos x="111" y="85"/>
                </a:cxn>
                <a:cxn ang="0">
                  <a:pos x="101" y="87"/>
                </a:cxn>
                <a:cxn ang="0">
                  <a:pos x="43" y="87"/>
                </a:cxn>
                <a:cxn ang="0">
                  <a:pos x="33" y="85"/>
                </a:cxn>
                <a:cxn ang="0">
                  <a:pos x="24" y="82"/>
                </a:cxn>
                <a:cxn ang="0">
                  <a:pos x="16" y="77"/>
                </a:cxn>
                <a:cxn ang="0">
                  <a:pos x="9" y="70"/>
                </a:cxn>
                <a:cxn ang="0">
                  <a:pos x="4" y="62"/>
                </a:cxn>
                <a:cxn ang="0">
                  <a:pos x="1" y="53"/>
                </a:cxn>
                <a:cxn ang="0">
                  <a:pos x="0" y="43"/>
                </a:cxn>
                <a:cxn ang="0">
                  <a:pos x="1" y="33"/>
                </a:cxn>
                <a:cxn ang="0">
                  <a:pos x="4" y="24"/>
                </a:cxn>
                <a:cxn ang="0">
                  <a:pos x="9" y="16"/>
                </a:cxn>
                <a:cxn ang="0">
                  <a:pos x="16" y="9"/>
                </a:cxn>
                <a:cxn ang="0">
                  <a:pos x="24" y="5"/>
                </a:cxn>
                <a:cxn ang="0">
                  <a:pos x="33" y="1"/>
                </a:cxn>
                <a:cxn ang="0">
                  <a:pos x="43" y="0"/>
                </a:cxn>
              </a:cxnLst>
              <a:rect l="0" t="0" r="r" b="b"/>
              <a:pathLst>
                <a:path w="144" h="87">
                  <a:moveTo>
                    <a:pt x="43" y="0"/>
                  </a:moveTo>
                  <a:lnTo>
                    <a:pt x="101" y="0"/>
                  </a:lnTo>
                  <a:lnTo>
                    <a:pt x="111" y="1"/>
                  </a:lnTo>
                  <a:lnTo>
                    <a:pt x="120" y="5"/>
                  </a:lnTo>
                  <a:lnTo>
                    <a:pt x="128" y="9"/>
                  </a:lnTo>
                  <a:lnTo>
                    <a:pt x="135" y="16"/>
                  </a:lnTo>
                  <a:lnTo>
                    <a:pt x="139" y="24"/>
                  </a:lnTo>
                  <a:lnTo>
                    <a:pt x="143" y="33"/>
                  </a:lnTo>
                  <a:lnTo>
                    <a:pt x="144" y="43"/>
                  </a:lnTo>
                  <a:lnTo>
                    <a:pt x="143" y="53"/>
                  </a:lnTo>
                  <a:lnTo>
                    <a:pt x="139" y="62"/>
                  </a:lnTo>
                  <a:lnTo>
                    <a:pt x="135" y="70"/>
                  </a:lnTo>
                  <a:lnTo>
                    <a:pt x="128" y="77"/>
                  </a:lnTo>
                  <a:lnTo>
                    <a:pt x="120" y="82"/>
                  </a:lnTo>
                  <a:lnTo>
                    <a:pt x="111" y="85"/>
                  </a:lnTo>
                  <a:lnTo>
                    <a:pt x="101" y="87"/>
                  </a:lnTo>
                  <a:lnTo>
                    <a:pt x="43" y="87"/>
                  </a:lnTo>
                  <a:lnTo>
                    <a:pt x="33" y="85"/>
                  </a:lnTo>
                  <a:lnTo>
                    <a:pt x="24" y="82"/>
                  </a:lnTo>
                  <a:lnTo>
                    <a:pt x="16" y="77"/>
                  </a:lnTo>
                  <a:lnTo>
                    <a:pt x="9" y="70"/>
                  </a:lnTo>
                  <a:lnTo>
                    <a:pt x="4" y="62"/>
                  </a:lnTo>
                  <a:lnTo>
                    <a:pt x="1" y="53"/>
                  </a:lnTo>
                  <a:lnTo>
                    <a:pt x="0" y="43"/>
                  </a:lnTo>
                  <a:lnTo>
                    <a:pt x="1" y="33"/>
                  </a:lnTo>
                  <a:lnTo>
                    <a:pt x="4" y="24"/>
                  </a:lnTo>
                  <a:lnTo>
                    <a:pt x="9" y="16"/>
                  </a:lnTo>
                  <a:lnTo>
                    <a:pt x="16" y="9"/>
                  </a:lnTo>
                  <a:lnTo>
                    <a:pt x="24" y="5"/>
                  </a:lnTo>
                  <a:lnTo>
                    <a:pt x="33" y="1"/>
                  </a:lnTo>
                  <a:lnTo>
                    <a:pt x="4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7" name="Freeform 13"/>
            <p:cNvSpPr>
              <a:spLocks noEditPoints="1"/>
            </p:cNvSpPr>
            <p:nvPr/>
          </p:nvSpPr>
          <p:spPr bwMode="auto">
            <a:xfrm>
              <a:off x="7239000" y="1885950"/>
              <a:ext cx="1697038" cy="1982788"/>
            </a:xfrm>
            <a:custGeom>
              <a:avLst/>
              <a:gdLst/>
              <a:ahLst/>
              <a:cxnLst>
                <a:cxn ang="0">
                  <a:pos x="139" y="329"/>
                </a:cxn>
                <a:cxn ang="0">
                  <a:pos x="127" y="336"/>
                </a:cxn>
                <a:cxn ang="0">
                  <a:pos x="120" y="349"/>
                </a:cxn>
                <a:cxn ang="0">
                  <a:pos x="118" y="1093"/>
                </a:cxn>
                <a:cxn ang="0">
                  <a:pos x="122" y="1108"/>
                </a:cxn>
                <a:cxn ang="0">
                  <a:pos x="133" y="1118"/>
                </a:cxn>
                <a:cxn ang="0">
                  <a:pos x="147" y="1122"/>
                </a:cxn>
                <a:cxn ang="0">
                  <a:pos x="930" y="1121"/>
                </a:cxn>
                <a:cxn ang="0">
                  <a:pos x="942" y="1113"/>
                </a:cxn>
                <a:cxn ang="0">
                  <a:pos x="949" y="1101"/>
                </a:cxn>
                <a:cxn ang="0">
                  <a:pos x="951" y="357"/>
                </a:cxn>
                <a:cxn ang="0">
                  <a:pos x="947" y="342"/>
                </a:cxn>
                <a:cxn ang="0">
                  <a:pos x="936" y="332"/>
                </a:cxn>
                <a:cxn ang="0">
                  <a:pos x="922" y="328"/>
                </a:cxn>
                <a:cxn ang="0">
                  <a:pos x="29" y="0"/>
                </a:cxn>
                <a:cxn ang="0">
                  <a:pos x="113" y="2"/>
                </a:cxn>
                <a:cxn ang="0">
                  <a:pos x="126" y="9"/>
                </a:cxn>
                <a:cxn ang="0">
                  <a:pos x="134" y="22"/>
                </a:cxn>
                <a:cxn ang="0">
                  <a:pos x="148" y="62"/>
                </a:cxn>
                <a:cxn ang="0">
                  <a:pos x="170" y="97"/>
                </a:cxn>
                <a:cxn ang="0">
                  <a:pos x="198" y="127"/>
                </a:cxn>
                <a:cxn ang="0">
                  <a:pos x="231" y="150"/>
                </a:cxn>
                <a:cxn ang="0">
                  <a:pos x="269" y="166"/>
                </a:cxn>
                <a:cxn ang="0">
                  <a:pos x="309" y="175"/>
                </a:cxn>
                <a:cxn ang="0">
                  <a:pos x="739" y="176"/>
                </a:cxn>
                <a:cxn ang="0">
                  <a:pos x="780" y="171"/>
                </a:cxn>
                <a:cxn ang="0">
                  <a:pos x="820" y="159"/>
                </a:cxn>
                <a:cxn ang="0">
                  <a:pos x="855" y="139"/>
                </a:cxn>
                <a:cxn ang="0">
                  <a:pos x="886" y="112"/>
                </a:cxn>
                <a:cxn ang="0">
                  <a:pos x="911" y="80"/>
                </a:cxn>
                <a:cxn ang="0">
                  <a:pos x="929" y="43"/>
                </a:cxn>
                <a:cxn ang="0">
                  <a:pos x="938" y="15"/>
                </a:cxn>
                <a:cxn ang="0">
                  <a:pos x="948" y="4"/>
                </a:cxn>
                <a:cxn ang="0">
                  <a:pos x="963" y="0"/>
                </a:cxn>
                <a:cxn ang="0">
                  <a:pos x="1048" y="2"/>
                </a:cxn>
                <a:cxn ang="0">
                  <a:pos x="1061" y="9"/>
                </a:cxn>
                <a:cxn ang="0">
                  <a:pos x="1068" y="21"/>
                </a:cxn>
                <a:cxn ang="0">
                  <a:pos x="1069" y="1220"/>
                </a:cxn>
                <a:cxn ang="0">
                  <a:pos x="1065" y="1234"/>
                </a:cxn>
                <a:cxn ang="0">
                  <a:pos x="1055" y="1245"/>
                </a:cxn>
                <a:cxn ang="0">
                  <a:pos x="1040" y="1249"/>
                </a:cxn>
                <a:cxn ang="0">
                  <a:pos x="21" y="1248"/>
                </a:cxn>
                <a:cxn ang="0">
                  <a:pos x="8" y="1240"/>
                </a:cxn>
                <a:cxn ang="0">
                  <a:pos x="1" y="1228"/>
                </a:cxn>
                <a:cxn ang="0">
                  <a:pos x="0" y="29"/>
                </a:cxn>
                <a:cxn ang="0">
                  <a:pos x="4" y="15"/>
                </a:cxn>
                <a:cxn ang="0">
                  <a:pos x="14" y="4"/>
                </a:cxn>
                <a:cxn ang="0">
                  <a:pos x="29" y="0"/>
                </a:cxn>
              </a:cxnLst>
              <a:rect l="0" t="0" r="r" b="b"/>
              <a:pathLst>
                <a:path w="1069" h="1249">
                  <a:moveTo>
                    <a:pt x="147" y="328"/>
                  </a:moveTo>
                  <a:lnTo>
                    <a:pt x="139" y="329"/>
                  </a:lnTo>
                  <a:lnTo>
                    <a:pt x="133" y="332"/>
                  </a:lnTo>
                  <a:lnTo>
                    <a:pt x="127" y="336"/>
                  </a:lnTo>
                  <a:lnTo>
                    <a:pt x="122" y="342"/>
                  </a:lnTo>
                  <a:lnTo>
                    <a:pt x="120" y="349"/>
                  </a:lnTo>
                  <a:lnTo>
                    <a:pt x="118" y="357"/>
                  </a:lnTo>
                  <a:lnTo>
                    <a:pt x="118" y="1093"/>
                  </a:lnTo>
                  <a:lnTo>
                    <a:pt x="120" y="1101"/>
                  </a:lnTo>
                  <a:lnTo>
                    <a:pt x="122" y="1108"/>
                  </a:lnTo>
                  <a:lnTo>
                    <a:pt x="127" y="1113"/>
                  </a:lnTo>
                  <a:lnTo>
                    <a:pt x="133" y="1118"/>
                  </a:lnTo>
                  <a:lnTo>
                    <a:pt x="139" y="1121"/>
                  </a:lnTo>
                  <a:lnTo>
                    <a:pt x="147" y="1122"/>
                  </a:lnTo>
                  <a:lnTo>
                    <a:pt x="922" y="1122"/>
                  </a:lnTo>
                  <a:lnTo>
                    <a:pt x="930" y="1121"/>
                  </a:lnTo>
                  <a:lnTo>
                    <a:pt x="936" y="1118"/>
                  </a:lnTo>
                  <a:lnTo>
                    <a:pt x="942" y="1113"/>
                  </a:lnTo>
                  <a:lnTo>
                    <a:pt x="947" y="1108"/>
                  </a:lnTo>
                  <a:lnTo>
                    <a:pt x="949" y="1101"/>
                  </a:lnTo>
                  <a:lnTo>
                    <a:pt x="951" y="1093"/>
                  </a:lnTo>
                  <a:lnTo>
                    <a:pt x="951" y="357"/>
                  </a:lnTo>
                  <a:lnTo>
                    <a:pt x="949" y="349"/>
                  </a:lnTo>
                  <a:lnTo>
                    <a:pt x="947" y="342"/>
                  </a:lnTo>
                  <a:lnTo>
                    <a:pt x="942" y="336"/>
                  </a:lnTo>
                  <a:lnTo>
                    <a:pt x="936" y="332"/>
                  </a:lnTo>
                  <a:lnTo>
                    <a:pt x="930" y="329"/>
                  </a:lnTo>
                  <a:lnTo>
                    <a:pt x="922" y="328"/>
                  </a:lnTo>
                  <a:lnTo>
                    <a:pt x="147" y="328"/>
                  </a:lnTo>
                  <a:close/>
                  <a:moveTo>
                    <a:pt x="29" y="0"/>
                  </a:moveTo>
                  <a:lnTo>
                    <a:pt x="106" y="0"/>
                  </a:lnTo>
                  <a:lnTo>
                    <a:pt x="113" y="2"/>
                  </a:lnTo>
                  <a:lnTo>
                    <a:pt x="120" y="4"/>
                  </a:lnTo>
                  <a:lnTo>
                    <a:pt x="126" y="9"/>
                  </a:lnTo>
                  <a:lnTo>
                    <a:pt x="131" y="15"/>
                  </a:lnTo>
                  <a:lnTo>
                    <a:pt x="134" y="22"/>
                  </a:lnTo>
                  <a:lnTo>
                    <a:pt x="140" y="43"/>
                  </a:lnTo>
                  <a:lnTo>
                    <a:pt x="148" y="62"/>
                  </a:lnTo>
                  <a:lnTo>
                    <a:pt x="158" y="80"/>
                  </a:lnTo>
                  <a:lnTo>
                    <a:pt x="170" y="97"/>
                  </a:lnTo>
                  <a:lnTo>
                    <a:pt x="183" y="112"/>
                  </a:lnTo>
                  <a:lnTo>
                    <a:pt x="198" y="127"/>
                  </a:lnTo>
                  <a:lnTo>
                    <a:pt x="214" y="139"/>
                  </a:lnTo>
                  <a:lnTo>
                    <a:pt x="231" y="150"/>
                  </a:lnTo>
                  <a:lnTo>
                    <a:pt x="249" y="159"/>
                  </a:lnTo>
                  <a:lnTo>
                    <a:pt x="269" y="166"/>
                  </a:lnTo>
                  <a:lnTo>
                    <a:pt x="289" y="171"/>
                  </a:lnTo>
                  <a:lnTo>
                    <a:pt x="309" y="175"/>
                  </a:lnTo>
                  <a:lnTo>
                    <a:pt x="330" y="176"/>
                  </a:lnTo>
                  <a:lnTo>
                    <a:pt x="739" y="176"/>
                  </a:lnTo>
                  <a:lnTo>
                    <a:pt x="760" y="175"/>
                  </a:lnTo>
                  <a:lnTo>
                    <a:pt x="780" y="171"/>
                  </a:lnTo>
                  <a:lnTo>
                    <a:pt x="800" y="166"/>
                  </a:lnTo>
                  <a:lnTo>
                    <a:pt x="820" y="159"/>
                  </a:lnTo>
                  <a:lnTo>
                    <a:pt x="838" y="150"/>
                  </a:lnTo>
                  <a:lnTo>
                    <a:pt x="855" y="139"/>
                  </a:lnTo>
                  <a:lnTo>
                    <a:pt x="871" y="127"/>
                  </a:lnTo>
                  <a:lnTo>
                    <a:pt x="886" y="112"/>
                  </a:lnTo>
                  <a:lnTo>
                    <a:pt x="899" y="97"/>
                  </a:lnTo>
                  <a:lnTo>
                    <a:pt x="911" y="80"/>
                  </a:lnTo>
                  <a:lnTo>
                    <a:pt x="921" y="62"/>
                  </a:lnTo>
                  <a:lnTo>
                    <a:pt x="929" y="43"/>
                  </a:lnTo>
                  <a:lnTo>
                    <a:pt x="935" y="22"/>
                  </a:lnTo>
                  <a:lnTo>
                    <a:pt x="938" y="15"/>
                  </a:lnTo>
                  <a:lnTo>
                    <a:pt x="943" y="9"/>
                  </a:lnTo>
                  <a:lnTo>
                    <a:pt x="948" y="4"/>
                  </a:lnTo>
                  <a:lnTo>
                    <a:pt x="956" y="2"/>
                  </a:lnTo>
                  <a:lnTo>
                    <a:pt x="963" y="0"/>
                  </a:lnTo>
                  <a:lnTo>
                    <a:pt x="1040" y="0"/>
                  </a:lnTo>
                  <a:lnTo>
                    <a:pt x="1048" y="2"/>
                  </a:lnTo>
                  <a:lnTo>
                    <a:pt x="1055" y="4"/>
                  </a:lnTo>
                  <a:lnTo>
                    <a:pt x="1061" y="9"/>
                  </a:lnTo>
                  <a:lnTo>
                    <a:pt x="1065" y="15"/>
                  </a:lnTo>
                  <a:lnTo>
                    <a:pt x="1068" y="21"/>
                  </a:lnTo>
                  <a:lnTo>
                    <a:pt x="1069" y="29"/>
                  </a:lnTo>
                  <a:lnTo>
                    <a:pt x="1069" y="1220"/>
                  </a:lnTo>
                  <a:lnTo>
                    <a:pt x="1068" y="1228"/>
                  </a:lnTo>
                  <a:lnTo>
                    <a:pt x="1065" y="1234"/>
                  </a:lnTo>
                  <a:lnTo>
                    <a:pt x="1061" y="1240"/>
                  </a:lnTo>
                  <a:lnTo>
                    <a:pt x="1055" y="1245"/>
                  </a:lnTo>
                  <a:lnTo>
                    <a:pt x="1048" y="1248"/>
                  </a:lnTo>
                  <a:lnTo>
                    <a:pt x="1040" y="1249"/>
                  </a:lnTo>
                  <a:lnTo>
                    <a:pt x="29" y="1249"/>
                  </a:lnTo>
                  <a:lnTo>
                    <a:pt x="21" y="1248"/>
                  </a:lnTo>
                  <a:lnTo>
                    <a:pt x="14" y="1245"/>
                  </a:lnTo>
                  <a:lnTo>
                    <a:pt x="8" y="1240"/>
                  </a:lnTo>
                  <a:lnTo>
                    <a:pt x="4" y="1235"/>
                  </a:lnTo>
                  <a:lnTo>
                    <a:pt x="1" y="1228"/>
                  </a:lnTo>
                  <a:lnTo>
                    <a:pt x="0" y="1220"/>
                  </a:lnTo>
                  <a:lnTo>
                    <a:pt x="0" y="29"/>
                  </a:lnTo>
                  <a:lnTo>
                    <a:pt x="1" y="21"/>
                  </a:lnTo>
                  <a:lnTo>
                    <a:pt x="4" y="15"/>
                  </a:lnTo>
                  <a:lnTo>
                    <a:pt x="8" y="9"/>
                  </a:lnTo>
                  <a:lnTo>
                    <a:pt x="14" y="4"/>
                  </a:lnTo>
                  <a:lnTo>
                    <a:pt x="21" y="2"/>
                  </a:lnTo>
                  <a:lnTo>
                    <a:pt x="2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Rounded Rectangle 46">
            <a:extLst>
              <a:ext uri="{FF2B5EF4-FFF2-40B4-BE49-F238E27FC236}">
                <a16:creationId xmlns:a16="http://schemas.microsoft.com/office/drawing/2014/main" id="{2365FA5A-BD52-9FF8-BDA7-5C62085BE895}"/>
              </a:ext>
            </a:extLst>
          </p:cNvPr>
          <p:cNvSpPr/>
          <p:nvPr/>
        </p:nvSpPr>
        <p:spPr>
          <a:xfrm>
            <a:off x="1403647" y="3055637"/>
            <a:ext cx="3777952" cy="421358"/>
          </a:xfrm>
          <a:prstGeom prst="roundRect">
            <a:avLst>
              <a:gd name="adj" fmla="val 50000"/>
            </a:avLst>
          </a:prstGeom>
          <a:solidFill>
            <a:schemeClr val="accent6">
              <a:lumMod val="60000"/>
              <a:lumOff val="40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lt-LT" sz="1400" dirty="0">
                <a:solidFill>
                  <a:schemeClr val="bg1"/>
                </a:solidFill>
              </a:rPr>
              <a:t>Projektų atrankos kriterijai</a:t>
            </a:r>
            <a:endParaRPr lang="en-US" sz="1400" dirty="0">
              <a:solidFill>
                <a:schemeClr val="bg1"/>
              </a:solidFill>
            </a:endParaRPr>
          </a:p>
        </p:txBody>
      </p:sp>
      <p:sp>
        <p:nvSpPr>
          <p:cNvPr id="3" name="Rounded Rectangle 46">
            <a:extLst>
              <a:ext uri="{FF2B5EF4-FFF2-40B4-BE49-F238E27FC236}">
                <a16:creationId xmlns:a16="http://schemas.microsoft.com/office/drawing/2014/main" id="{4D853099-43AF-A232-5750-796163A82BC1}"/>
              </a:ext>
            </a:extLst>
          </p:cNvPr>
          <p:cNvSpPr/>
          <p:nvPr/>
        </p:nvSpPr>
        <p:spPr>
          <a:xfrm>
            <a:off x="1213630" y="3563072"/>
            <a:ext cx="3623658" cy="421358"/>
          </a:xfrm>
          <a:prstGeom prst="roundRect">
            <a:avLst>
              <a:gd name="adj" fmla="val 50000"/>
            </a:avLst>
          </a:prstGeom>
          <a:solidFill>
            <a:schemeClr val="accent5">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lt-LT" sz="1400" dirty="0">
                <a:solidFill>
                  <a:schemeClr val="bg1"/>
                </a:solidFill>
              </a:rPr>
              <a:t>Su projekto įgyvendinimo planu teikiami dokumentai</a:t>
            </a:r>
            <a:endParaRPr lang="en-US" sz="1400" dirty="0">
              <a:solidFill>
                <a:schemeClr val="bg1"/>
              </a:solidFill>
            </a:endParaRPr>
          </a:p>
        </p:txBody>
      </p:sp>
    </p:spTree>
    <p:extLst>
      <p:ext uri="{BB962C8B-B14F-4D97-AF65-F5344CB8AC3E}">
        <p14:creationId xmlns:p14="http://schemas.microsoft.com/office/powerpoint/2010/main" val="366251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6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arn(inVertical)">
                                      <p:cBhvr>
                                        <p:cTn id="16" dur="500"/>
                                        <p:tgtEl>
                                          <p:spTgt spid="45"/>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barn(inVertical)">
                                      <p:cBhvr>
                                        <p:cTn id="20" dur="500"/>
                                        <p:tgtEl>
                                          <p:spTgt spid="46"/>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barn(inVertical)">
                                      <p:cBhvr>
                                        <p:cTn id="24" dur="500"/>
                                        <p:tgtEl>
                                          <p:spTgt spid="47"/>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199" y="569073"/>
            <a:ext cx="5561961" cy="356134"/>
          </a:xfrm>
        </p:spPr>
        <p:txBody>
          <a:bodyPr/>
          <a:lstStyle/>
          <a:p>
            <a:r>
              <a:rPr lang="lt-LT" b="1" dirty="0">
                <a:solidFill>
                  <a:schemeClr val="tx1"/>
                </a:solidFill>
              </a:rPr>
              <a:t>Remiama veikla </a:t>
            </a:r>
            <a:endParaRPr lang="en-US" b="1" dirty="0">
              <a:solidFill>
                <a:schemeClr val="tx1"/>
              </a:solidFill>
            </a:endParaRPr>
          </a:p>
        </p:txBody>
      </p:sp>
      <p:sp>
        <p:nvSpPr>
          <p:cNvPr id="24" name="Rectangle 23"/>
          <p:cNvSpPr/>
          <p:nvPr/>
        </p:nvSpPr>
        <p:spPr>
          <a:xfrm>
            <a:off x="76199" y="1232533"/>
            <a:ext cx="4882556" cy="2262158"/>
          </a:xfrm>
          <a:prstGeom prst="rect">
            <a:avLst/>
          </a:prstGeom>
        </p:spPr>
        <p:txBody>
          <a:bodyPr wrap="square" lIns="0" tIns="0" rIns="0" bIns="0">
            <a:spAutoFit/>
          </a:bodyPr>
          <a:lstStyle/>
          <a:p>
            <a:r>
              <a:rPr lang="lt-LT" dirty="0" err="1">
                <a:solidFill>
                  <a:srgbClr val="161F28"/>
                </a:solidFill>
              </a:rPr>
              <a:t>Biometano</a:t>
            </a:r>
            <a:r>
              <a:rPr lang="lt-LT" dirty="0">
                <a:solidFill>
                  <a:srgbClr val="161F28"/>
                </a:solidFill>
              </a:rPr>
              <a:t> dujų gamybos pajėgumų didinimas</a:t>
            </a:r>
          </a:p>
          <a:p>
            <a:endParaRPr lang="lt-LT" b="1" dirty="0">
              <a:solidFill>
                <a:srgbClr val="161F28"/>
              </a:solidFill>
            </a:endParaRPr>
          </a:p>
          <a:p>
            <a:r>
              <a:rPr lang="lt-LT" sz="2400" b="1" dirty="0" err="1">
                <a:solidFill>
                  <a:srgbClr val="161F28"/>
                </a:solidFill>
              </a:rPr>
              <a:t>Poveiklės</a:t>
            </a:r>
            <a:r>
              <a:rPr lang="lt-LT" sz="2400" b="1" dirty="0">
                <a:solidFill>
                  <a:srgbClr val="161F28"/>
                </a:solidFill>
              </a:rPr>
              <a:t>:</a:t>
            </a:r>
          </a:p>
          <a:p>
            <a:pPr marL="72000">
              <a:spcBef>
                <a:spcPts val="600"/>
              </a:spcBef>
              <a:spcAft>
                <a:spcPts val="600"/>
              </a:spcAft>
            </a:pPr>
            <a:r>
              <a:rPr lang="en-US" dirty="0">
                <a:solidFill>
                  <a:srgbClr val="161F28"/>
                </a:solidFill>
              </a:rPr>
              <a:t>1.</a:t>
            </a:r>
            <a:r>
              <a:rPr lang="lt-LT" dirty="0">
                <a:solidFill>
                  <a:srgbClr val="161F28"/>
                </a:solidFill>
              </a:rPr>
              <a:t>Naujų </a:t>
            </a:r>
            <a:r>
              <a:rPr lang="lt-LT" dirty="0" err="1">
                <a:solidFill>
                  <a:srgbClr val="161F28"/>
                </a:solidFill>
              </a:rPr>
              <a:t>biometano</a:t>
            </a:r>
            <a:r>
              <a:rPr lang="lt-LT" dirty="0">
                <a:solidFill>
                  <a:srgbClr val="161F28"/>
                </a:solidFill>
              </a:rPr>
              <a:t> dujų gamybos įrenginių statyba</a:t>
            </a:r>
          </a:p>
          <a:p>
            <a:pPr marL="72000">
              <a:spcBef>
                <a:spcPts val="600"/>
              </a:spcBef>
              <a:spcAft>
                <a:spcPts val="600"/>
              </a:spcAft>
            </a:pPr>
            <a:r>
              <a:rPr lang="lt-LT" dirty="0">
                <a:solidFill>
                  <a:srgbClr val="161F28"/>
                </a:solidFill>
              </a:rPr>
              <a:t>2.Biometano dujų gamybos įrenginių plėtra, įrengiant biodujų valymo įrenginius prie jau esamų biodujų gamybos įrenginių</a:t>
            </a:r>
            <a:r>
              <a:rPr lang="en-US" dirty="0">
                <a:solidFill>
                  <a:srgbClr val="161F28"/>
                </a:solidFill>
              </a:rPr>
              <a:t> </a:t>
            </a:r>
            <a:endParaRPr lang="lt-LT" dirty="0">
              <a:solidFill>
                <a:srgbClr val="161F28"/>
              </a:solidFill>
            </a:endParaRPr>
          </a:p>
        </p:txBody>
      </p:sp>
      <p:cxnSp>
        <p:nvCxnSpPr>
          <p:cNvPr id="26" name="Straight Connector 25"/>
          <p:cNvCxnSpPr>
            <a:cxnSpLocks/>
          </p:cNvCxnSpPr>
          <p:nvPr/>
        </p:nvCxnSpPr>
        <p:spPr>
          <a:xfrm>
            <a:off x="1066800" y="3709684"/>
            <a:ext cx="0" cy="61466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5"/>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8516696" y="4574192"/>
            <a:ext cx="510243" cy="485976"/>
          </a:xfrm>
          <a:prstGeom prst="rect">
            <a:avLst/>
          </a:prstGeom>
        </p:spPr>
      </p:pic>
      <p:pic>
        <p:nvPicPr>
          <p:cNvPr id="8" name="Picture Placeholder 7" descr="A picture containing grass, sky, outdoor, building">
            <a:extLst>
              <a:ext uri="{FF2B5EF4-FFF2-40B4-BE49-F238E27FC236}">
                <a16:creationId xmlns:a16="http://schemas.microsoft.com/office/drawing/2014/main" id="{48BB3CCC-2D8F-FA95-C753-2C24DEB897D1}"/>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26711" r="26711"/>
          <a:stretch>
            <a:fillRect/>
          </a:stretch>
        </p:blipFill>
        <p:spPr>
          <a:xfrm>
            <a:off x="4958755" y="200025"/>
            <a:ext cx="4216400" cy="4743450"/>
          </a:xfrm>
        </p:spPr>
      </p:pic>
    </p:spTree>
    <p:extLst>
      <p:ext uri="{BB962C8B-B14F-4D97-AF65-F5344CB8AC3E}">
        <p14:creationId xmlns:p14="http://schemas.microsoft.com/office/powerpoint/2010/main" val="11632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1EE419B-BF74-76E3-FCEC-BD9148372E78}"/>
              </a:ext>
            </a:extLst>
          </p:cNvPr>
          <p:cNvSpPr/>
          <p:nvPr/>
        </p:nvSpPr>
        <p:spPr>
          <a:xfrm>
            <a:off x="1999288" y="753181"/>
            <a:ext cx="5398241" cy="111275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6" name="Folded Corner 35"/>
          <p:cNvSpPr/>
          <p:nvPr/>
        </p:nvSpPr>
        <p:spPr>
          <a:xfrm flipH="1">
            <a:off x="318972" y="3257550"/>
            <a:ext cx="4163438" cy="1451042"/>
          </a:xfrm>
          <a:prstGeom prst="foldedCorner">
            <a:avLst>
              <a:gd name="adj" fmla="val 39324"/>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161F28"/>
              </a:solidFill>
            </a:endParaRPr>
          </a:p>
          <a:p>
            <a:pPr algn="ctr"/>
            <a:r>
              <a:rPr lang="lt-LT" b="1" dirty="0">
                <a:solidFill>
                  <a:srgbClr val="161F28"/>
                </a:solidFill>
              </a:rPr>
              <a:t>4</a:t>
            </a:r>
            <a:r>
              <a:rPr lang="lt-LT" dirty="0">
                <a:solidFill>
                  <a:srgbClr val="161F28"/>
                </a:solidFill>
              </a:rPr>
              <a:t> mln. Eur maksimali suma projektui, kai įgyvendinama Aprašo 2.1.1. veikla</a:t>
            </a:r>
          </a:p>
        </p:txBody>
      </p:sp>
      <p:sp>
        <p:nvSpPr>
          <p:cNvPr id="37" name="Folded Corner 36"/>
          <p:cNvSpPr/>
          <p:nvPr/>
        </p:nvSpPr>
        <p:spPr>
          <a:xfrm>
            <a:off x="4817476" y="3257550"/>
            <a:ext cx="4163438" cy="1450420"/>
          </a:xfrm>
          <a:prstGeom prst="foldedCorner">
            <a:avLst>
              <a:gd name="adj" fmla="val 39324"/>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a:p>
            <a:pPr algn="ctr"/>
            <a:endParaRPr lang="lt-LT" b="1" dirty="0">
              <a:solidFill>
                <a:srgbClr val="161F28"/>
              </a:solidFill>
            </a:endParaRPr>
          </a:p>
          <a:p>
            <a:pPr algn="ctr"/>
            <a:r>
              <a:rPr lang="lt-LT" b="1" dirty="0">
                <a:solidFill>
                  <a:srgbClr val="161F28"/>
                </a:solidFill>
              </a:rPr>
              <a:t>1,7</a:t>
            </a:r>
            <a:r>
              <a:rPr lang="lt-LT" dirty="0">
                <a:solidFill>
                  <a:srgbClr val="161F28"/>
                </a:solidFill>
              </a:rPr>
              <a:t> mln. Eur maksimali suma projektui, kai įgyvendinama Aprašo 2.1.2 veikla</a:t>
            </a:r>
          </a:p>
          <a:p>
            <a:pPr algn="ctr"/>
            <a:endParaRPr lang="en-US" dirty="0">
              <a:solidFill>
                <a:srgbClr val="161F28"/>
              </a:solidFill>
            </a:endParaRPr>
          </a:p>
        </p:txBody>
      </p:sp>
      <p:cxnSp>
        <p:nvCxnSpPr>
          <p:cNvPr id="24" name="Straight Connector 23"/>
          <p:cNvCxnSpPr>
            <a:cxnSpLocks/>
          </p:cNvCxnSpPr>
          <p:nvPr/>
        </p:nvCxnSpPr>
        <p:spPr>
          <a:xfrm>
            <a:off x="4618231" y="1195990"/>
            <a:ext cx="31712" cy="3755723"/>
          </a:xfrm>
          <a:prstGeom prst="line">
            <a:avLst/>
          </a:pr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Group 34"/>
          <p:cNvGrpSpPr/>
          <p:nvPr/>
        </p:nvGrpSpPr>
        <p:grpSpPr>
          <a:xfrm>
            <a:off x="1883213" y="765103"/>
            <a:ext cx="5596647" cy="498655"/>
            <a:chOff x="3922352" y="1310325"/>
            <a:chExt cx="6161345" cy="498655"/>
          </a:xfrm>
        </p:grpSpPr>
        <p:sp>
          <p:nvSpPr>
            <p:cNvPr id="29" name="Text Placeholder 3"/>
            <p:cNvSpPr txBox="1">
              <a:spLocks/>
            </p:cNvSpPr>
            <p:nvPr/>
          </p:nvSpPr>
          <p:spPr>
            <a:xfrm>
              <a:off x="3922352" y="1310325"/>
              <a:ext cx="6161345" cy="4308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sz="2800" b="1" dirty="0">
                  <a:solidFill>
                    <a:srgbClr val="161F28"/>
                  </a:solidFill>
                  <a:cs typeface="+mj-cs"/>
                </a:rPr>
                <a:t>                Finansavimo suma</a:t>
              </a:r>
            </a:p>
          </p:txBody>
        </p:sp>
        <p:sp>
          <p:nvSpPr>
            <p:cNvPr id="30" name="Text Placeholder 3"/>
            <p:cNvSpPr txBox="1">
              <a:spLocks/>
            </p:cNvSpPr>
            <p:nvPr/>
          </p:nvSpPr>
          <p:spPr>
            <a:xfrm>
              <a:off x="4953000" y="1593536"/>
              <a:ext cx="4100052" cy="21544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endParaRPr lang="lt-LT" sz="1400" dirty="0">
                <a:solidFill>
                  <a:schemeClr val="bg1">
                    <a:lumMod val="50000"/>
                  </a:schemeClr>
                </a:solidFill>
                <a:cs typeface="+mj-cs"/>
              </a:endParaRPr>
            </a:p>
          </p:txBody>
        </p:sp>
      </p:grpSp>
      <p:sp>
        <p:nvSpPr>
          <p:cNvPr id="40" name="Diamond 39"/>
          <p:cNvSpPr/>
          <p:nvPr/>
        </p:nvSpPr>
        <p:spPr>
          <a:xfrm>
            <a:off x="2130588" y="2761118"/>
            <a:ext cx="466403" cy="489204"/>
          </a:xfrm>
          <a:prstGeom prst="diamond">
            <a:avLst/>
          </a:prstGeom>
          <a:solidFill>
            <a:schemeClr val="accent2"/>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grpSp>
        <p:nvGrpSpPr>
          <p:cNvPr id="3" name="Group 41"/>
          <p:cNvGrpSpPr/>
          <p:nvPr/>
        </p:nvGrpSpPr>
        <p:grpSpPr>
          <a:xfrm>
            <a:off x="242076" y="2453964"/>
            <a:ext cx="3724275" cy="456430"/>
            <a:chOff x="4953000" y="1352550"/>
            <a:chExt cx="4100052" cy="456430"/>
          </a:xfrm>
        </p:grpSpPr>
        <p:sp>
          <p:nvSpPr>
            <p:cNvPr id="43" name="Text Placeholder 3"/>
            <p:cNvSpPr txBox="1">
              <a:spLocks/>
            </p:cNvSpPr>
            <p:nvPr/>
          </p:nvSpPr>
          <p:spPr>
            <a:xfrm>
              <a:off x="4953000" y="1352550"/>
              <a:ext cx="4100052" cy="276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377">
                <a:spcBef>
                  <a:spcPct val="20000"/>
                </a:spcBef>
                <a:defRPr/>
              </a:pPr>
              <a:endParaRPr lang="lt-LT" sz="1800" b="1" dirty="0">
                <a:solidFill>
                  <a:schemeClr val="bg1">
                    <a:lumMod val="50000"/>
                  </a:schemeClr>
                </a:solidFill>
              </a:endParaRPr>
            </a:p>
          </p:txBody>
        </p:sp>
        <p:sp>
          <p:nvSpPr>
            <p:cNvPr id="44" name="Text Placeholder 3"/>
            <p:cNvSpPr txBox="1">
              <a:spLocks/>
            </p:cNvSpPr>
            <p:nvPr/>
          </p:nvSpPr>
          <p:spPr>
            <a:xfrm>
              <a:off x="4953000" y="1593536"/>
              <a:ext cx="4100052" cy="21544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377">
                <a:spcBef>
                  <a:spcPct val="20000"/>
                </a:spcBef>
                <a:defRPr/>
              </a:pPr>
              <a:endParaRPr lang="lt-LT" sz="1400" dirty="0">
                <a:solidFill>
                  <a:schemeClr val="bg1">
                    <a:lumMod val="50000"/>
                  </a:schemeClr>
                </a:solidFill>
              </a:endParaRPr>
            </a:p>
          </p:txBody>
        </p:sp>
      </p:grpSp>
      <p:grpSp>
        <p:nvGrpSpPr>
          <p:cNvPr id="5" name="Group 49"/>
          <p:cNvGrpSpPr/>
          <p:nvPr/>
        </p:nvGrpSpPr>
        <p:grpSpPr>
          <a:xfrm>
            <a:off x="447675" y="3552526"/>
            <a:ext cx="3724275" cy="256704"/>
            <a:chOff x="4953000" y="1352550"/>
            <a:chExt cx="4100052" cy="456430"/>
          </a:xfrm>
        </p:grpSpPr>
        <p:sp>
          <p:nvSpPr>
            <p:cNvPr id="51" name="Text Placeholder 3"/>
            <p:cNvSpPr txBox="1">
              <a:spLocks/>
            </p:cNvSpPr>
            <p:nvPr/>
          </p:nvSpPr>
          <p:spPr>
            <a:xfrm>
              <a:off x="4953000" y="1352550"/>
              <a:ext cx="4100052" cy="276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377">
                <a:spcBef>
                  <a:spcPct val="20000"/>
                </a:spcBef>
                <a:defRPr/>
              </a:pPr>
              <a:endParaRPr lang="lt-LT" sz="1800" b="1" dirty="0">
                <a:solidFill>
                  <a:schemeClr val="bg1">
                    <a:lumMod val="50000"/>
                  </a:schemeClr>
                </a:solidFill>
              </a:endParaRPr>
            </a:p>
          </p:txBody>
        </p:sp>
        <p:sp>
          <p:nvSpPr>
            <p:cNvPr id="52" name="Text Placeholder 3"/>
            <p:cNvSpPr txBox="1">
              <a:spLocks/>
            </p:cNvSpPr>
            <p:nvPr/>
          </p:nvSpPr>
          <p:spPr>
            <a:xfrm>
              <a:off x="4953000" y="1593536"/>
              <a:ext cx="4100052" cy="21544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377">
                <a:spcBef>
                  <a:spcPct val="20000"/>
                </a:spcBef>
                <a:defRPr/>
              </a:pPr>
              <a:endParaRPr lang="lt-LT" sz="1400" dirty="0">
                <a:solidFill>
                  <a:schemeClr val="bg1">
                    <a:lumMod val="50000"/>
                  </a:schemeClr>
                </a:solidFill>
              </a:endParaRPr>
            </a:p>
          </p:txBody>
        </p:sp>
      </p:grpSp>
      <p:sp>
        <p:nvSpPr>
          <p:cNvPr id="10" name="TextBox 9">
            <a:extLst>
              <a:ext uri="{FF2B5EF4-FFF2-40B4-BE49-F238E27FC236}">
                <a16:creationId xmlns:a16="http://schemas.microsoft.com/office/drawing/2014/main" id="{2A3A4BB8-7925-8556-5E29-891EFE7CA2A8}"/>
              </a:ext>
            </a:extLst>
          </p:cNvPr>
          <p:cNvSpPr txBox="1"/>
          <p:nvPr/>
        </p:nvSpPr>
        <p:spPr>
          <a:xfrm>
            <a:off x="1371600" y="1311225"/>
            <a:ext cx="5943599" cy="523220"/>
          </a:xfrm>
          <a:prstGeom prst="rect">
            <a:avLst/>
          </a:prstGeom>
          <a:noFill/>
        </p:spPr>
        <p:txBody>
          <a:bodyPr wrap="square">
            <a:spAutoFit/>
          </a:bodyPr>
          <a:lstStyle/>
          <a:p>
            <a:pPr algn="ctr"/>
            <a:r>
              <a:rPr lang="lt-LT" sz="2000" dirty="0"/>
              <a:t>       iki </a:t>
            </a:r>
            <a:r>
              <a:rPr lang="lt-LT" sz="2800" b="1" dirty="0"/>
              <a:t>7 849 252,50 </a:t>
            </a:r>
            <a:r>
              <a:rPr lang="lt-LT" sz="2000" dirty="0"/>
              <a:t>Eur EGADP lėšų</a:t>
            </a:r>
          </a:p>
        </p:txBody>
      </p:sp>
      <p:sp>
        <p:nvSpPr>
          <p:cNvPr id="11" name="Folded Corner 37">
            <a:extLst>
              <a:ext uri="{FF2B5EF4-FFF2-40B4-BE49-F238E27FC236}">
                <a16:creationId xmlns:a16="http://schemas.microsoft.com/office/drawing/2014/main" id="{04D860AE-0957-843A-3570-F7F2FF764666}"/>
              </a:ext>
            </a:extLst>
          </p:cNvPr>
          <p:cNvSpPr/>
          <p:nvPr/>
        </p:nvSpPr>
        <p:spPr>
          <a:xfrm flipH="1">
            <a:off x="318968" y="1913400"/>
            <a:ext cx="4163439" cy="805641"/>
          </a:xfrm>
          <a:prstGeom prst="foldedCorner">
            <a:avLst>
              <a:gd name="adj" fmla="val 39324"/>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161F28"/>
              </a:solidFill>
            </a:endParaRPr>
          </a:p>
          <a:p>
            <a:pPr algn="ctr"/>
            <a:r>
              <a:rPr lang="lt-LT" sz="1600" dirty="0">
                <a:solidFill>
                  <a:srgbClr val="161F28"/>
                </a:solidFill>
              </a:rPr>
              <a:t>I</a:t>
            </a:r>
            <a:r>
              <a:rPr lang="pl-PL" sz="1600" dirty="0">
                <a:solidFill>
                  <a:srgbClr val="161F28"/>
                </a:solidFill>
              </a:rPr>
              <a:t>ki 6 149 252,50  </a:t>
            </a:r>
            <a:r>
              <a:rPr lang="pl-PL" sz="1600" dirty="0" err="1">
                <a:solidFill>
                  <a:srgbClr val="161F28"/>
                </a:solidFill>
              </a:rPr>
              <a:t>Eur</a:t>
            </a:r>
            <a:r>
              <a:rPr lang="lt-LT" sz="1600" dirty="0">
                <a:solidFill>
                  <a:srgbClr val="161F28"/>
                </a:solidFill>
              </a:rPr>
              <a:t> </a:t>
            </a:r>
            <a:r>
              <a:rPr lang="lt-LT" sz="1600" dirty="0" err="1">
                <a:solidFill>
                  <a:srgbClr val="161F28"/>
                </a:solidFill>
              </a:rPr>
              <a:t>poveiklei</a:t>
            </a:r>
            <a:r>
              <a:rPr lang="lt-LT" sz="1600" dirty="0">
                <a:solidFill>
                  <a:srgbClr val="161F28"/>
                </a:solidFill>
              </a:rPr>
              <a:t> - </a:t>
            </a:r>
            <a:r>
              <a:rPr lang="lt-LT" sz="1600" dirty="0">
                <a:solidFill>
                  <a:schemeClr val="tx1"/>
                </a:solidFill>
              </a:rPr>
              <a:t>naujų </a:t>
            </a:r>
            <a:r>
              <a:rPr lang="lt-LT" sz="1600" dirty="0" err="1">
                <a:solidFill>
                  <a:schemeClr val="tx1"/>
                </a:solidFill>
              </a:rPr>
              <a:t>biometano</a:t>
            </a:r>
            <a:r>
              <a:rPr lang="lt-LT" sz="1600" dirty="0">
                <a:solidFill>
                  <a:schemeClr val="tx1"/>
                </a:solidFill>
              </a:rPr>
              <a:t> dujų gamybos įrenginių statyba</a:t>
            </a:r>
            <a:r>
              <a:rPr lang="pl-PL" sz="1600" dirty="0">
                <a:solidFill>
                  <a:schemeClr val="tx1"/>
                </a:solidFill>
              </a:rPr>
              <a:t> </a:t>
            </a:r>
            <a:endParaRPr lang="en-US" sz="1600" dirty="0">
              <a:solidFill>
                <a:schemeClr val="tx1"/>
              </a:solidFill>
            </a:endParaRPr>
          </a:p>
        </p:txBody>
      </p:sp>
      <p:sp>
        <p:nvSpPr>
          <p:cNvPr id="13" name="Diamond 12">
            <a:extLst>
              <a:ext uri="{FF2B5EF4-FFF2-40B4-BE49-F238E27FC236}">
                <a16:creationId xmlns:a16="http://schemas.microsoft.com/office/drawing/2014/main" id="{9DFE7B8F-3DD6-D3B8-2AB3-749BA7E53EB1}"/>
              </a:ext>
            </a:extLst>
          </p:cNvPr>
          <p:cNvSpPr/>
          <p:nvPr/>
        </p:nvSpPr>
        <p:spPr>
          <a:xfrm>
            <a:off x="6665993" y="2758807"/>
            <a:ext cx="466403" cy="489204"/>
          </a:xfrm>
          <a:prstGeom prst="diamond">
            <a:avLst/>
          </a:prstGeom>
          <a:solidFill>
            <a:schemeClr val="accent2"/>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2" name="Folded Corner 37">
            <a:extLst>
              <a:ext uri="{FF2B5EF4-FFF2-40B4-BE49-F238E27FC236}">
                <a16:creationId xmlns:a16="http://schemas.microsoft.com/office/drawing/2014/main" id="{8F627FDB-BD4D-CD93-5B42-260A8E8032ED}"/>
              </a:ext>
            </a:extLst>
          </p:cNvPr>
          <p:cNvSpPr/>
          <p:nvPr/>
        </p:nvSpPr>
        <p:spPr>
          <a:xfrm flipH="1">
            <a:off x="4817476" y="1913400"/>
            <a:ext cx="4052737" cy="845407"/>
          </a:xfrm>
          <a:prstGeom prst="foldedCorner">
            <a:avLst>
              <a:gd name="adj" fmla="val 39324"/>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161F28"/>
              </a:solidFill>
            </a:endParaRPr>
          </a:p>
          <a:p>
            <a:pPr algn="ctr"/>
            <a:endParaRPr lang="lt-LT" b="1" dirty="0">
              <a:solidFill>
                <a:srgbClr val="161F28"/>
              </a:solidFill>
            </a:endParaRPr>
          </a:p>
          <a:p>
            <a:pPr algn="ctr"/>
            <a:endParaRPr lang="lt-LT" sz="1600" dirty="0">
              <a:solidFill>
                <a:srgbClr val="161F28"/>
              </a:solidFill>
            </a:endParaRPr>
          </a:p>
          <a:p>
            <a:pPr algn="ctr"/>
            <a:r>
              <a:rPr lang="lt-LT" sz="1400" dirty="0">
                <a:solidFill>
                  <a:srgbClr val="161F28"/>
                </a:solidFill>
              </a:rPr>
              <a:t>I</a:t>
            </a:r>
            <a:r>
              <a:rPr lang="pl-PL" sz="1400" dirty="0">
                <a:solidFill>
                  <a:srgbClr val="161F28"/>
                </a:solidFill>
              </a:rPr>
              <a:t>ki 1 700 000,00 </a:t>
            </a:r>
            <a:r>
              <a:rPr lang="pl-PL" sz="1400" dirty="0" err="1">
                <a:solidFill>
                  <a:srgbClr val="161F28"/>
                </a:solidFill>
              </a:rPr>
              <a:t>Eur</a:t>
            </a:r>
            <a:r>
              <a:rPr lang="lt-LT" sz="1400" dirty="0">
                <a:solidFill>
                  <a:srgbClr val="161F28"/>
                </a:solidFill>
              </a:rPr>
              <a:t> </a:t>
            </a:r>
            <a:r>
              <a:rPr lang="lt-LT" sz="1400" dirty="0" err="1">
                <a:solidFill>
                  <a:srgbClr val="161F28"/>
                </a:solidFill>
              </a:rPr>
              <a:t>poveiklei</a:t>
            </a:r>
            <a:r>
              <a:rPr lang="lt-LT" sz="1400" dirty="0">
                <a:solidFill>
                  <a:srgbClr val="161F28"/>
                </a:solidFill>
              </a:rPr>
              <a:t> - </a:t>
            </a:r>
            <a:r>
              <a:rPr lang="lt-LT" sz="1400" dirty="0" err="1">
                <a:solidFill>
                  <a:schemeClr val="tx1"/>
                </a:solidFill>
              </a:rPr>
              <a:t>biometano</a:t>
            </a:r>
            <a:r>
              <a:rPr lang="lt-LT" sz="1400" dirty="0">
                <a:solidFill>
                  <a:schemeClr val="tx1"/>
                </a:solidFill>
              </a:rPr>
              <a:t> dujų gamybos įrenginių plėtra, įrengiant biodujų valymo įrenginius prie jau esamų biodujų gamybos įrenginių</a:t>
            </a:r>
            <a:endParaRPr lang="en-US" sz="1400" dirty="0">
              <a:solidFill>
                <a:schemeClr val="tx1"/>
              </a:solidFill>
            </a:endParaRPr>
          </a:p>
          <a:p>
            <a:pPr algn="ctr"/>
            <a:r>
              <a:rPr lang="pl-PL" sz="1600" dirty="0">
                <a:solidFill>
                  <a:srgbClr val="161F28"/>
                </a:solidFill>
              </a:rPr>
              <a:t> </a:t>
            </a:r>
            <a:endParaRPr lang="lt-LT" sz="1600" dirty="0">
              <a:solidFill>
                <a:srgbClr val="161F28"/>
              </a:solidFill>
            </a:endParaRPr>
          </a:p>
          <a:p>
            <a:pPr algn="ctr"/>
            <a:endParaRPr lang="en-US" dirty="0">
              <a:solidFill>
                <a:srgbClr val="161F28"/>
              </a:solidFill>
            </a:endParaRPr>
          </a:p>
        </p:txBody>
      </p:sp>
    </p:spTree>
    <p:extLst>
      <p:ext uri="{BB962C8B-B14F-4D97-AF65-F5344CB8AC3E}">
        <p14:creationId xmlns:p14="http://schemas.microsoft.com/office/powerpoint/2010/main" val="86078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ppt_w</p:attrName>
                                        </p:attrNameLst>
                                      </p:cBhvr>
                                      <p:tavLst>
                                        <p:tav tm="0" fmla="#ppt_w*sin(2.5*pi*$)">
                                          <p:val>
                                            <p:fltVal val="0"/>
                                          </p:val>
                                        </p:tav>
                                        <p:tav tm="100000">
                                          <p:val>
                                            <p:fltVal val="1"/>
                                          </p:val>
                                        </p:tav>
                                      </p:tavLst>
                                    </p:anim>
                                    <p:anim calcmode="lin" valueType="num">
                                      <p:cBhvr>
                                        <p:cTn id="13" dur="1000" fill="hold"/>
                                        <p:tgtEl>
                                          <p:spTgt spid="40"/>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right)">
                                      <p:cBhvr>
                                        <p:cTn id="17" dur="500"/>
                                        <p:tgtEl>
                                          <p:spTgt spid="3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par>
                          <p:cTn id="34" fill="hold">
                            <p:stCondLst>
                              <p:cond delay="4000"/>
                            </p:stCondLst>
                            <p:childTnLst>
                              <p:par>
                                <p:cTn id="35" presetID="45"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ppt_w</p:attrName>
                                        </p:attrNameLst>
                                      </p:cBhvr>
                                      <p:tavLst>
                                        <p:tav tm="0" fmla="#ppt_w*sin(2.5*pi*$)">
                                          <p:val>
                                            <p:fltVal val="0"/>
                                          </p:val>
                                        </p:tav>
                                        <p:tav tm="100000">
                                          <p:val>
                                            <p:fltVal val="1"/>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childTnLst>
                                </p:cTn>
                              </p:par>
                            </p:childTnLst>
                          </p:cTn>
                        </p:par>
                        <p:par>
                          <p:cTn id="40" fill="hold">
                            <p:stCondLst>
                              <p:cond delay="5000"/>
                            </p:stCondLst>
                            <p:childTnLst>
                              <p:par>
                                <p:cTn id="41" presetID="22" presetClass="entr" presetSubtype="2"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0" grpId="0" animBg="1"/>
      <p:bldP spid="11" grpId="0" animBg="1"/>
      <p:bldP spid="13"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DFBF10-215F-531D-DC37-C2967AFB3BEF}"/>
              </a:ext>
            </a:extLst>
          </p:cNvPr>
          <p:cNvSpPr>
            <a:spLocks noGrp="1"/>
          </p:cNvSpPr>
          <p:nvPr>
            <p:ph type="title"/>
          </p:nvPr>
        </p:nvSpPr>
        <p:spPr/>
        <p:txBody>
          <a:bodyPr/>
          <a:lstStyle/>
          <a:p>
            <a:r>
              <a:rPr lang="lt-LT" b="1" dirty="0">
                <a:solidFill>
                  <a:srgbClr val="161F28"/>
                </a:solidFill>
              </a:rPr>
              <a:t>Finansavimo intensyvumas</a:t>
            </a:r>
          </a:p>
        </p:txBody>
      </p:sp>
      <p:sp>
        <p:nvSpPr>
          <p:cNvPr id="6" name="Folded Corner 37">
            <a:extLst>
              <a:ext uri="{FF2B5EF4-FFF2-40B4-BE49-F238E27FC236}">
                <a16:creationId xmlns:a16="http://schemas.microsoft.com/office/drawing/2014/main" id="{3F66271F-0016-BFA7-A4A9-D979966BC5F0}"/>
              </a:ext>
            </a:extLst>
          </p:cNvPr>
          <p:cNvSpPr/>
          <p:nvPr/>
        </p:nvSpPr>
        <p:spPr>
          <a:xfrm flipH="1">
            <a:off x="228600" y="1047750"/>
            <a:ext cx="4163438" cy="3429000"/>
          </a:xfrm>
          <a:prstGeom prst="foldedCorner">
            <a:avLst>
              <a:gd name="adj" fmla="val 39324"/>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t-LT" dirty="0"/>
          </a:p>
          <a:p>
            <a:endParaRPr lang="lt-LT" b="1" dirty="0">
              <a:solidFill>
                <a:srgbClr val="161F28"/>
              </a:solidFill>
            </a:endParaRPr>
          </a:p>
          <a:p>
            <a:r>
              <a:rPr lang="lt-LT" b="1" dirty="0">
                <a:solidFill>
                  <a:srgbClr val="161F28"/>
                </a:solidFill>
              </a:rPr>
              <a:t>Naujų </a:t>
            </a:r>
            <a:r>
              <a:rPr lang="lt-LT" b="1" dirty="0" err="1">
                <a:solidFill>
                  <a:srgbClr val="161F28"/>
                </a:solidFill>
              </a:rPr>
              <a:t>biometano</a:t>
            </a:r>
            <a:r>
              <a:rPr lang="lt-LT" b="1" dirty="0">
                <a:solidFill>
                  <a:srgbClr val="161F28"/>
                </a:solidFill>
              </a:rPr>
              <a:t> dujų gamybos įrenginių statyba:</a:t>
            </a:r>
          </a:p>
          <a:p>
            <a:pPr fontAlgn="base"/>
            <a:r>
              <a:rPr lang="lt-LT" sz="1600" b="1" dirty="0">
                <a:solidFill>
                  <a:srgbClr val="161F28"/>
                </a:solidFill>
              </a:rPr>
              <a:t>iki 40</a:t>
            </a:r>
            <a:r>
              <a:rPr lang="lt-LT" sz="1600" dirty="0">
                <a:solidFill>
                  <a:srgbClr val="161F28"/>
                </a:solidFill>
              </a:rPr>
              <a:t> proc. visų tinkamų finansuoti projekto išlaidų, kai pareiškėjas yra vidutinė arba didelė įmonė;</a:t>
            </a:r>
          </a:p>
          <a:p>
            <a:pPr fontAlgn="base"/>
            <a:r>
              <a:rPr lang="lt-LT" sz="1600" b="1" dirty="0">
                <a:solidFill>
                  <a:srgbClr val="161F28"/>
                </a:solidFill>
              </a:rPr>
              <a:t>iki 45</a:t>
            </a:r>
            <a:r>
              <a:rPr lang="lt-LT" sz="1600" dirty="0">
                <a:solidFill>
                  <a:srgbClr val="161F28"/>
                </a:solidFill>
              </a:rPr>
              <a:t> proc. visų tinkamų finansuoti projekto išlaidų, kai pareiškėjas yra labai maža arba maža įmonė.</a:t>
            </a:r>
          </a:p>
          <a:p>
            <a:pPr algn="ctr"/>
            <a:r>
              <a:rPr lang="lt-LT" sz="1200" dirty="0">
                <a:solidFill>
                  <a:srgbClr val="161F28"/>
                </a:solidFill>
              </a:rPr>
              <a:t>.</a:t>
            </a:r>
          </a:p>
        </p:txBody>
      </p:sp>
      <p:sp>
        <p:nvSpPr>
          <p:cNvPr id="7" name="Folded Corner 38">
            <a:extLst>
              <a:ext uri="{FF2B5EF4-FFF2-40B4-BE49-F238E27FC236}">
                <a16:creationId xmlns:a16="http://schemas.microsoft.com/office/drawing/2014/main" id="{98C706BC-E38C-33FC-FC88-EEAC554C8B85}"/>
              </a:ext>
            </a:extLst>
          </p:cNvPr>
          <p:cNvSpPr/>
          <p:nvPr/>
        </p:nvSpPr>
        <p:spPr>
          <a:xfrm>
            <a:off x="4751964" y="1042147"/>
            <a:ext cx="4163438" cy="3429000"/>
          </a:xfrm>
          <a:prstGeom prst="foldedCorner">
            <a:avLst>
              <a:gd name="adj" fmla="val 3932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t-LT" sz="1600" dirty="0">
              <a:solidFill>
                <a:srgbClr val="161F28"/>
              </a:solidFill>
            </a:endParaRPr>
          </a:p>
          <a:p>
            <a:endParaRPr lang="lt-LT" b="1" dirty="0">
              <a:solidFill>
                <a:srgbClr val="161F28"/>
              </a:solidFill>
            </a:endParaRPr>
          </a:p>
          <a:p>
            <a:endParaRPr lang="lt-LT" b="1" dirty="0">
              <a:solidFill>
                <a:srgbClr val="161F28"/>
              </a:solidFill>
            </a:endParaRPr>
          </a:p>
          <a:p>
            <a:r>
              <a:rPr lang="lt-LT" b="1" dirty="0" err="1">
                <a:solidFill>
                  <a:srgbClr val="161F28"/>
                </a:solidFill>
              </a:rPr>
              <a:t>Biometano</a:t>
            </a:r>
            <a:r>
              <a:rPr lang="lt-LT" b="1" dirty="0">
                <a:solidFill>
                  <a:srgbClr val="161F28"/>
                </a:solidFill>
              </a:rPr>
              <a:t> dujų gamybos įrenginių plėtra:</a:t>
            </a:r>
          </a:p>
          <a:p>
            <a:r>
              <a:rPr lang="lt-LT" b="1" dirty="0">
                <a:solidFill>
                  <a:srgbClr val="161F28"/>
                </a:solidFill>
              </a:rPr>
              <a:t>iki 25</a:t>
            </a:r>
            <a:r>
              <a:rPr lang="lt-LT" dirty="0">
                <a:solidFill>
                  <a:srgbClr val="161F28"/>
                </a:solidFill>
              </a:rPr>
              <a:t> proc. visų tinkamų finansuoti projekto išlaidų, kai pareiškėjas yra vidutinė arba didelė įmonė;</a:t>
            </a:r>
          </a:p>
          <a:p>
            <a:r>
              <a:rPr lang="lt-LT" b="1" dirty="0">
                <a:solidFill>
                  <a:srgbClr val="161F28"/>
                </a:solidFill>
              </a:rPr>
              <a:t>iki 30</a:t>
            </a:r>
            <a:r>
              <a:rPr lang="lt-LT" dirty="0">
                <a:solidFill>
                  <a:srgbClr val="161F28"/>
                </a:solidFill>
              </a:rPr>
              <a:t> proc. visų tinkamų finansuoti projekto išlaidų, kai pareiškėjas yra labai maža arba maža įmonė.</a:t>
            </a:r>
          </a:p>
          <a:p>
            <a:endParaRPr lang="lt-LT" b="1" dirty="0">
              <a:solidFill>
                <a:srgbClr val="161F28"/>
              </a:solidFill>
            </a:endParaRPr>
          </a:p>
          <a:p>
            <a:endParaRPr lang="lt-LT" b="1" dirty="0">
              <a:solidFill>
                <a:srgbClr val="161F28"/>
              </a:solidFill>
            </a:endParaRPr>
          </a:p>
        </p:txBody>
      </p:sp>
    </p:spTree>
    <p:extLst>
      <p:ext uri="{BB962C8B-B14F-4D97-AF65-F5344CB8AC3E}">
        <p14:creationId xmlns:p14="http://schemas.microsoft.com/office/powerpoint/2010/main" val="392408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aphical user interface, text, application&#10;&#10;Description automatically generated">
            <a:extLst>
              <a:ext uri="{FF2B5EF4-FFF2-40B4-BE49-F238E27FC236}">
                <a16:creationId xmlns:a16="http://schemas.microsoft.com/office/drawing/2014/main" id="{E0A9AA97-A80F-BCBB-7DAE-B2FDDB311B0F}"/>
              </a:ext>
            </a:extLst>
          </p:cNvPr>
          <p:cNvPicPr>
            <a:picLocks noGrp="1" noChangeAspect="1"/>
          </p:cNvPicPr>
          <p:nvPr>
            <p:ph type="pic" sz="quarter" idx="10"/>
          </p:nvPr>
        </p:nvPicPr>
        <p:blipFill rotWithShape="1">
          <a:blip r:embed="rId2"/>
          <a:srcRect l="10000" t="47037" r="29166" b="18889"/>
          <a:stretch/>
        </p:blipFill>
        <p:spPr>
          <a:xfrm>
            <a:off x="339587" y="361949"/>
            <a:ext cx="8194813" cy="2581927"/>
          </a:xfrm>
          <a:prstGeom prst="rect">
            <a:avLst/>
          </a:prstGeom>
        </p:spPr>
      </p:pic>
      <p:sp>
        <p:nvSpPr>
          <p:cNvPr id="8" name="TextBox 7">
            <a:extLst>
              <a:ext uri="{FF2B5EF4-FFF2-40B4-BE49-F238E27FC236}">
                <a16:creationId xmlns:a16="http://schemas.microsoft.com/office/drawing/2014/main" id="{9EDC7F9F-A0C4-80C2-8715-71DA02BBD817}"/>
              </a:ext>
            </a:extLst>
          </p:cNvPr>
          <p:cNvSpPr txBox="1"/>
          <p:nvPr/>
        </p:nvSpPr>
        <p:spPr>
          <a:xfrm>
            <a:off x="556955" y="3103424"/>
            <a:ext cx="7772400" cy="1569660"/>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b="1" dirty="0" err="1">
                <a:solidFill>
                  <a:srgbClr val="FF0000"/>
                </a:solidFill>
              </a:rPr>
              <a:t>Netinkamos</a:t>
            </a:r>
            <a:r>
              <a:rPr lang="en-US" sz="1200" b="1" dirty="0">
                <a:solidFill>
                  <a:srgbClr val="FF0000"/>
                </a:solidFill>
              </a:rPr>
              <a:t> </a:t>
            </a:r>
            <a:r>
              <a:rPr lang="en-US" sz="1200" b="1" dirty="0" err="1">
                <a:solidFill>
                  <a:srgbClr val="FF0000"/>
                </a:solidFill>
              </a:rPr>
              <a:t>finansuoti</a:t>
            </a:r>
            <a:r>
              <a:rPr lang="en-US" sz="1200" b="1" dirty="0">
                <a:solidFill>
                  <a:srgbClr val="FF0000"/>
                </a:solidFill>
              </a:rPr>
              <a:t> </a:t>
            </a:r>
            <a:r>
              <a:rPr lang="en-US" sz="1200" b="1" dirty="0" err="1">
                <a:solidFill>
                  <a:srgbClr val="FF0000"/>
                </a:solidFill>
              </a:rPr>
              <a:t>i</a:t>
            </a:r>
            <a:r>
              <a:rPr lang="lt-LT" sz="1200" b="1" dirty="0" err="1">
                <a:solidFill>
                  <a:srgbClr val="FF0000"/>
                </a:solidFill>
              </a:rPr>
              <a:t>šlaidos</a:t>
            </a:r>
            <a:r>
              <a:rPr lang="lt-LT" sz="1200" b="1" dirty="0">
                <a:solidFill>
                  <a:srgbClr val="FF0000"/>
                </a:solidFill>
              </a:rPr>
              <a:t> Aprašo 13 punktas:</a:t>
            </a:r>
          </a:p>
          <a:p>
            <a:pPr marL="171450" indent="-171450">
              <a:buFont typeface="Arial" panose="020B0604020202020204" pitchFamily="34" charset="0"/>
              <a:buChar char="•"/>
            </a:pPr>
            <a:r>
              <a:rPr lang="lt-LT" sz="1200" dirty="0">
                <a:solidFill>
                  <a:schemeClr val="tx1"/>
                </a:solidFill>
              </a:rPr>
              <a:t>Pridėtinės vertės mokestis;</a:t>
            </a:r>
          </a:p>
          <a:p>
            <a:pPr marL="171450" indent="-171450">
              <a:buFont typeface="Arial" panose="020B0604020202020204" pitchFamily="34" charset="0"/>
              <a:buChar char="•"/>
            </a:pPr>
            <a:r>
              <a:rPr lang="lt-LT" sz="1200" dirty="0"/>
              <a:t>naudojamo ilgalaikio turto nusidėvėjimo (amortizacijos) sąnaudos;</a:t>
            </a:r>
          </a:p>
          <a:p>
            <a:pPr marL="171450" indent="-171450">
              <a:buFont typeface="Arial" panose="020B0604020202020204" pitchFamily="34" charset="0"/>
              <a:buChar char="•"/>
            </a:pPr>
            <a:r>
              <a:rPr lang="lt-LT" sz="1200" dirty="0" err="1"/>
              <a:t>biometano</a:t>
            </a:r>
            <a:r>
              <a:rPr lang="lt-LT" sz="1200" dirty="0"/>
              <a:t> dujų gamybos įrenginių prijungimo prie gamtinių dujų tinklų išlaidos; </a:t>
            </a:r>
          </a:p>
          <a:p>
            <a:pPr marL="171450" indent="-171450">
              <a:buFont typeface="Arial" panose="020B0604020202020204" pitchFamily="34" charset="0"/>
              <a:buChar char="•"/>
            </a:pPr>
            <a:r>
              <a:rPr lang="lt-LT" sz="1200" dirty="0"/>
              <a:t>transporto priemonių pirkimo išlaidos, lizingo (finansinės nuomos), eksploatavimo ir susijusios išlaidos;</a:t>
            </a:r>
          </a:p>
          <a:p>
            <a:pPr marL="171450" indent="-171450">
              <a:buFont typeface="Arial" panose="020B0604020202020204" pitchFamily="34" charset="0"/>
              <a:buChar char="•"/>
            </a:pPr>
            <a:r>
              <a:rPr lang="lt-LT" sz="1200" dirty="0"/>
              <a:t>žemės pirkimo išlaidos, žemės nuomos išlaidos;</a:t>
            </a:r>
          </a:p>
          <a:p>
            <a:pPr marL="171450" indent="-171450">
              <a:buFont typeface="Arial" panose="020B0604020202020204" pitchFamily="34" charset="0"/>
              <a:buChar char="•"/>
            </a:pPr>
            <a:r>
              <a:rPr lang="lt-LT" sz="1200" dirty="0" err="1"/>
              <a:t>biometano</a:t>
            </a:r>
            <a:r>
              <a:rPr lang="lt-LT" sz="1200" dirty="0"/>
              <a:t> gamybai naudojamų žaliavų įsigijimo, tvarkymo, transportavimo išlaidos;</a:t>
            </a:r>
            <a:endParaRPr lang="en-US" sz="1200" dirty="0"/>
          </a:p>
          <a:p>
            <a:pPr marL="171450" indent="-171450">
              <a:buFont typeface="Arial" panose="020B0604020202020204" pitchFamily="34" charset="0"/>
              <a:buChar char="•"/>
            </a:pPr>
            <a:r>
              <a:rPr lang="lt-LT" sz="1200" dirty="0"/>
              <a:t>poveikio aplinkai vertinimo procedūrų atlikimo išlaidos ir kt.</a:t>
            </a:r>
          </a:p>
        </p:txBody>
      </p:sp>
    </p:spTree>
    <p:extLst>
      <p:ext uri="{BB962C8B-B14F-4D97-AF65-F5344CB8AC3E}">
        <p14:creationId xmlns:p14="http://schemas.microsoft.com/office/powerpoint/2010/main" val="29427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337687"/>
            <a:ext cx="5486400" cy="356134"/>
          </a:xfrm>
        </p:spPr>
        <p:txBody>
          <a:bodyPr/>
          <a:lstStyle/>
          <a:p>
            <a:r>
              <a:rPr lang="lt-LT" b="1" dirty="0">
                <a:solidFill>
                  <a:schemeClr val="tx1"/>
                </a:solidFill>
              </a:rPr>
              <a:t>Galimi pareiškėjai</a:t>
            </a:r>
            <a:endParaRPr lang="en-US" b="1" dirty="0">
              <a:solidFill>
                <a:schemeClr val="tx1"/>
              </a:solidFill>
            </a:endParaRPr>
          </a:p>
        </p:txBody>
      </p:sp>
      <p:sp>
        <p:nvSpPr>
          <p:cNvPr id="24" name="Rectangle 23"/>
          <p:cNvSpPr/>
          <p:nvPr/>
        </p:nvSpPr>
        <p:spPr>
          <a:xfrm>
            <a:off x="152400" y="855220"/>
            <a:ext cx="4340223" cy="1269578"/>
          </a:xfrm>
          <a:prstGeom prst="rect">
            <a:avLst/>
          </a:prstGeom>
        </p:spPr>
        <p:txBody>
          <a:bodyPr wrap="square" lIns="0" tIns="0" rIns="0" bIns="0">
            <a:spAutoFit/>
          </a:bodyPr>
          <a:lstStyle/>
          <a:p>
            <a:r>
              <a:rPr lang="lt-LT" b="1" dirty="0">
                <a:solidFill>
                  <a:schemeClr val="tx2">
                    <a:lumMod val="75000"/>
                    <a:lumOff val="25000"/>
                  </a:schemeClr>
                </a:solidFill>
              </a:rPr>
              <a:t>Privatūs juridiniai asmenys: </a:t>
            </a:r>
            <a:r>
              <a:rPr lang="lt-LT" dirty="0">
                <a:solidFill>
                  <a:schemeClr val="tx2">
                    <a:lumMod val="75000"/>
                    <a:lumOff val="25000"/>
                  </a:schemeClr>
                </a:solidFill>
              </a:rPr>
              <a:t>labai mažos, mažos, vidutinės ir didelės įmonės</a:t>
            </a:r>
            <a:endParaRPr lang="en-US" dirty="0">
              <a:solidFill>
                <a:schemeClr val="tx2">
                  <a:lumMod val="75000"/>
                  <a:lumOff val="25000"/>
                </a:schemeClr>
              </a:solidFill>
            </a:endParaRPr>
          </a:p>
          <a:p>
            <a:endParaRPr lang="en-US" dirty="0">
              <a:solidFill>
                <a:schemeClr val="tx2">
                  <a:lumMod val="75000"/>
                  <a:lumOff val="25000"/>
                </a:schemeClr>
              </a:solidFill>
            </a:endParaRPr>
          </a:p>
          <a:p>
            <a:r>
              <a:rPr lang="it-IT" b="1" dirty="0">
                <a:solidFill>
                  <a:schemeClr val="tx2">
                    <a:lumMod val="75000"/>
                    <a:lumOff val="25000"/>
                  </a:schemeClr>
                </a:solidFill>
              </a:rPr>
              <a:t>Galimi partneriai </a:t>
            </a:r>
            <a:r>
              <a:rPr lang="it-IT" dirty="0">
                <a:solidFill>
                  <a:schemeClr val="tx2">
                    <a:lumMod val="75000"/>
                    <a:lumOff val="25000"/>
                  </a:schemeClr>
                </a:solidFill>
              </a:rPr>
              <a:t>- privatūs juridiniai asmenys</a:t>
            </a:r>
          </a:p>
          <a:p>
            <a:endParaRPr lang="lt-LT" sz="1050" dirty="0">
              <a:solidFill>
                <a:schemeClr val="tx2">
                  <a:lumMod val="75000"/>
                  <a:lumOff val="25000"/>
                </a:schemeClr>
              </a:solidFill>
            </a:endParaRPr>
          </a:p>
        </p:txBody>
      </p:sp>
      <p:sp>
        <p:nvSpPr>
          <p:cNvPr id="21" name="Rectangle 20"/>
          <p:cNvSpPr/>
          <p:nvPr/>
        </p:nvSpPr>
        <p:spPr>
          <a:xfrm>
            <a:off x="152400" y="2419350"/>
            <a:ext cx="4340223" cy="206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6" name="Straight Connector 25"/>
          <p:cNvCxnSpPr/>
          <p:nvPr/>
        </p:nvCxnSpPr>
        <p:spPr>
          <a:xfrm rot="5400000">
            <a:off x="761206" y="4013690"/>
            <a:ext cx="609600" cy="158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66764" y="2477523"/>
            <a:ext cx="3500436" cy="1800493"/>
          </a:xfrm>
          <a:prstGeom prst="rect">
            <a:avLst/>
          </a:prstGeom>
        </p:spPr>
        <p:txBody>
          <a:bodyPr wrap="square" lIns="0" tIns="0" rIns="0" bIns="0">
            <a:spAutoFit/>
          </a:bodyPr>
          <a:lstStyle/>
          <a:p>
            <a:pPr algn="ctr"/>
            <a:r>
              <a:rPr lang="en-US" sz="1200" u="sng" dirty="0" err="1">
                <a:solidFill>
                  <a:schemeClr val="bg1"/>
                </a:solidFill>
              </a:rPr>
              <a:t>Finansavimas</a:t>
            </a:r>
            <a:r>
              <a:rPr lang="en-US" sz="1200" u="sng" dirty="0">
                <a:solidFill>
                  <a:schemeClr val="bg1"/>
                </a:solidFill>
              </a:rPr>
              <a:t> </a:t>
            </a:r>
            <a:r>
              <a:rPr lang="en-US" sz="1200" u="sng" dirty="0" err="1">
                <a:solidFill>
                  <a:schemeClr val="bg1"/>
                </a:solidFill>
              </a:rPr>
              <a:t>neteikiamas</a:t>
            </a:r>
            <a:r>
              <a:rPr lang="lt-LT" sz="1200" u="sng" dirty="0">
                <a:solidFill>
                  <a:schemeClr val="bg1"/>
                </a:solidFill>
              </a:rPr>
              <a:t> (Aprašo 8 punktas)</a:t>
            </a:r>
            <a:r>
              <a:rPr lang="en-US" sz="1200" u="sng" dirty="0">
                <a:solidFill>
                  <a:schemeClr val="bg1"/>
                </a:solidFill>
              </a:rPr>
              <a:t>:</a:t>
            </a:r>
          </a:p>
          <a:p>
            <a:pPr algn="ctr"/>
            <a:r>
              <a:rPr lang="lt-LT" sz="1050" dirty="0">
                <a:solidFill>
                  <a:schemeClr val="bg1"/>
                </a:solidFill>
              </a:rPr>
              <a:t>sunkumus patiriantiems ūkio subjektams;</a:t>
            </a:r>
            <a:endParaRPr lang="en-US" sz="1050" dirty="0">
              <a:solidFill>
                <a:schemeClr val="bg1"/>
              </a:solidFill>
            </a:endParaRPr>
          </a:p>
          <a:p>
            <a:pPr algn="ctr"/>
            <a:r>
              <a:rPr lang="en-US" sz="1050" dirty="0">
                <a:solidFill>
                  <a:schemeClr val="bg1"/>
                </a:solidFill>
              </a:rPr>
              <a:t> - n</a:t>
            </a:r>
            <a:r>
              <a:rPr lang="lt-LT" sz="1050" dirty="0" err="1">
                <a:solidFill>
                  <a:schemeClr val="bg1"/>
                </a:solidFill>
              </a:rPr>
              <a:t>auja</a:t>
            </a:r>
            <a:r>
              <a:rPr lang="lt-LT" sz="1050" dirty="0">
                <a:solidFill>
                  <a:schemeClr val="bg1"/>
                </a:solidFill>
              </a:rPr>
              <a:t> valstybės pagalba negali būti teikiama iki nebus sugrąžinta neteisėta ir nesuderinama su vidaus rinka gauta valstybės pagalba;</a:t>
            </a:r>
          </a:p>
          <a:p>
            <a:pPr algn="ctr"/>
            <a:r>
              <a:rPr lang="en-US" sz="1050" dirty="0">
                <a:solidFill>
                  <a:schemeClr val="bg1"/>
                </a:solidFill>
              </a:rPr>
              <a:t> - </a:t>
            </a:r>
            <a:r>
              <a:rPr lang="lt-LT" sz="1050" dirty="0">
                <a:solidFill>
                  <a:schemeClr val="bg1"/>
                </a:solidFill>
              </a:rPr>
              <a:t>ūkio </a:t>
            </a:r>
            <a:r>
              <a:rPr lang="lt-LT" sz="1050" dirty="0" err="1">
                <a:solidFill>
                  <a:schemeClr val="bg1"/>
                </a:solidFill>
              </a:rPr>
              <a:t>subjekta</a:t>
            </a:r>
            <a:r>
              <a:rPr lang="en-US" sz="1050" dirty="0" err="1">
                <a:solidFill>
                  <a:schemeClr val="bg1"/>
                </a:solidFill>
              </a:rPr>
              <a:t>ms</a:t>
            </a:r>
            <a:r>
              <a:rPr lang="lt-LT" sz="1050" dirty="0">
                <a:solidFill>
                  <a:schemeClr val="bg1"/>
                </a:solidFill>
              </a:rPr>
              <a:t> vykdantiems veiklą žuvininkystės ir akvakultūros sektoriuje</a:t>
            </a:r>
            <a:r>
              <a:rPr lang="en-US" sz="1050" dirty="0">
                <a:solidFill>
                  <a:schemeClr val="bg1"/>
                </a:solidFill>
              </a:rPr>
              <a:t>;</a:t>
            </a:r>
          </a:p>
          <a:p>
            <a:pPr algn="ctr"/>
            <a:r>
              <a:rPr lang="en-US" sz="1050" dirty="0">
                <a:solidFill>
                  <a:schemeClr val="bg1"/>
                </a:solidFill>
              </a:rPr>
              <a:t> - </a:t>
            </a:r>
            <a:r>
              <a:rPr lang="lt-LT" sz="1050" dirty="0">
                <a:solidFill>
                  <a:schemeClr val="bg1"/>
                </a:solidFill>
              </a:rPr>
              <a:t>jei vienos įmonės vienam investiciniam projektui pagalbos dydis viršytų 15 mln. EUR </a:t>
            </a:r>
            <a:endParaRPr lang="en-US" sz="1050" dirty="0">
              <a:solidFill>
                <a:schemeClr val="bg1"/>
              </a:solidFill>
            </a:endParaRPr>
          </a:p>
          <a:p>
            <a:pPr algn="ctr"/>
            <a:r>
              <a:rPr lang="en-US" sz="1050" dirty="0">
                <a:solidFill>
                  <a:schemeClr val="bg1"/>
                </a:solidFill>
              </a:rPr>
              <a:t> - </a:t>
            </a:r>
            <a:r>
              <a:rPr lang="lt-LT" sz="1050" dirty="0">
                <a:solidFill>
                  <a:schemeClr val="bg1"/>
                </a:solidFill>
              </a:rPr>
              <a:t>jei ji neturi skatinamojo poveikio nustatyto BBIR 6</a:t>
            </a:r>
            <a:r>
              <a:rPr lang="en-US" sz="1050" dirty="0">
                <a:solidFill>
                  <a:schemeClr val="bg1"/>
                </a:solidFill>
              </a:rPr>
              <a:t> </a:t>
            </a:r>
            <a:r>
              <a:rPr lang="lt-LT" sz="1050" dirty="0">
                <a:solidFill>
                  <a:schemeClr val="bg1"/>
                </a:solidFill>
              </a:rPr>
              <a:t>straipsnyje.</a:t>
            </a:r>
          </a:p>
          <a:p>
            <a:endParaRPr lang="lt-LT" sz="1050" dirty="0">
              <a:solidFill>
                <a:schemeClr val="bg1"/>
              </a:solidFill>
            </a:endParaRPr>
          </a:p>
        </p:txBody>
      </p:sp>
      <p:grpSp>
        <p:nvGrpSpPr>
          <p:cNvPr id="25" name="Group 24"/>
          <p:cNvGrpSpPr/>
          <p:nvPr/>
        </p:nvGrpSpPr>
        <p:grpSpPr>
          <a:xfrm>
            <a:off x="498589" y="3502848"/>
            <a:ext cx="473740" cy="282704"/>
            <a:chOff x="4423444" y="2794166"/>
            <a:chExt cx="611640" cy="364996"/>
          </a:xfrm>
        </p:grpSpPr>
        <p:sp>
          <p:nvSpPr>
            <p:cNvPr id="29" name="Freeform 11"/>
            <p:cNvSpPr>
              <a:spLocks noEditPoints="1"/>
            </p:cNvSpPr>
            <p:nvPr/>
          </p:nvSpPr>
          <p:spPr bwMode="auto">
            <a:xfrm>
              <a:off x="4423444" y="2794166"/>
              <a:ext cx="611640" cy="364996"/>
            </a:xfrm>
            <a:custGeom>
              <a:avLst/>
              <a:gdLst/>
              <a:ahLst/>
              <a:cxnLst>
                <a:cxn ang="0">
                  <a:pos x="356" y="72"/>
                </a:cxn>
                <a:cxn ang="0">
                  <a:pos x="302" y="98"/>
                </a:cxn>
                <a:cxn ang="0">
                  <a:pos x="261" y="140"/>
                </a:cxn>
                <a:cxn ang="0">
                  <a:pos x="235" y="193"/>
                </a:cxn>
                <a:cxn ang="0">
                  <a:pos x="230" y="255"/>
                </a:cxn>
                <a:cxn ang="0">
                  <a:pos x="246" y="314"/>
                </a:cxn>
                <a:cxn ang="0">
                  <a:pos x="280" y="362"/>
                </a:cxn>
                <a:cxn ang="0">
                  <a:pos x="328" y="396"/>
                </a:cxn>
                <a:cxn ang="0">
                  <a:pos x="387" y="412"/>
                </a:cxn>
                <a:cxn ang="0">
                  <a:pos x="448" y="407"/>
                </a:cxn>
                <a:cxn ang="0">
                  <a:pos x="502" y="381"/>
                </a:cxn>
                <a:cxn ang="0">
                  <a:pos x="544" y="339"/>
                </a:cxn>
                <a:cxn ang="0">
                  <a:pos x="569" y="285"/>
                </a:cxn>
                <a:cxn ang="0">
                  <a:pos x="574" y="224"/>
                </a:cxn>
                <a:cxn ang="0">
                  <a:pos x="559" y="165"/>
                </a:cxn>
                <a:cxn ang="0">
                  <a:pos x="525" y="117"/>
                </a:cxn>
                <a:cxn ang="0">
                  <a:pos x="476" y="83"/>
                </a:cxn>
                <a:cxn ang="0">
                  <a:pos x="418" y="67"/>
                </a:cxn>
                <a:cxn ang="0">
                  <a:pos x="429" y="2"/>
                </a:cxn>
                <a:cxn ang="0">
                  <a:pos x="487" y="15"/>
                </a:cxn>
                <a:cxn ang="0">
                  <a:pos x="546" y="39"/>
                </a:cxn>
                <a:cxn ang="0">
                  <a:pos x="629" y="86"/>
                </a:cxn>
                <a:cxn ang="0">
                  <a:pos x="679" y="121"/>
                </a:cxn>
                <a:cxn ang="0">
                  <a:pos x="722" y="155"/>
                </a:cxn>
                <a:cxn ang="0">
                  <a:pos x="757" y="184"/>
                </a:cxn>
                <a:cxn ang="0">
                  <a:pos x="780" y="205"/>
                </a:cxn>
                <a:cxn ang="0">
                  <a:pos x="791" y="216"/>
                </a:cxn>
                <a:cxn ang="0">
                  <a:pos x="800" y="231"/>
                </a:cxn>
                <a:cxn ang="0">
                  <a:pos x="798" y="252"/>
                </a:cxn>
                <a:cxn ang="0">
                  <a:pos x="789" y="263"/>
                </a:cxn>
                <a:cxn ang="0">
                  <a:pos x="775" y="277"/>
                </a:cxn>
                <a:cxn ang="0">
                  <a:pos x="749" y="300"/>
                </a:cxn>
                <a:cxn ang="0">
                  <a:pos x="712" y="331"/>
                </a:cxn>
                <a:cxn ang="0">
                  <a:pos x="667" y="365"/>
                </a:cxn>
                <a:cxn ang="0">
                  <a:pos x="616" y="400"/>
                </a:cxn>
                <a:cxn ang="0">
                  <a:pos x="531" y="445"/>
                </a:cxn>
                <a:cxn ang="0">
                  <a:pos x="473" y="467"/>
                </a:cxn>
                <a:cxn ang="0">
                  <a:pos x="415" y="477"/>
                </a:cxn>
                <a:cxn ang="0">
                  <a:pos x="358" y="473"/>
                </a:cxn>
                <a:cxn ang="0">
                  <a:pos x="299" y="457"/>
                </a:cxn>
                <a:cxn ang="0">
                  <a:pos x="227" y="424"/>
                </a:cxn>
                <a:cxn ang="0">
                  <a:pos x="159" y="383"/>
                </a:cxn>
                <a:cxn ang="0">
                  <a:pos x="111" y="348"/>
                </a:cxn>
                <a:cxn ang="0">
                  <a:pos x="70" y="315"/>
                </a:cxn>
                <a:cxn ang="0">
                  <a:pos x="38" y="287"/>
                </a:cxn>
                <a:cxn ang="0">
                  <a:pos x="17" y="269"/>
                </a:cxn>
                <a:cxn ang="0">
                  <a:pos x="10" y="262"/>
                </a:cxn>
                <a:cxn ang="0">
                  <a:pos x="0" y="242"/>
                </a:cxn>
                <a:cxn ang="0">
                  <a:pos x="6" y="220"/>
                </a:cxn>
                <a:cxn ang="0">
                  <a:pos x="14" y="212"/>
                </a:cxn>
                <a:cxn ang="0">
                  <a:pos x="32" y="196"/>
                </a:cxn>
                <a:cxn ang="0">
                  <a:pos x="61" y="170"/>
                </a:cxn>
                <a:cxn ang="0">
                  <a:pos x="100" y="138"/>
                </a:cxn>
                <a:cxn ang="0">
                  <a:pos x="146" y="104"/>
                </a:cxn>
                <a:cxn ang="0">
                  <a:pos x="199" y="69"/>
                </a:cxn>
                <a:cxn ang="0">
                  <a:pos x="285" y="26"/>
                </a:cxn>
                <a:cxn ang="0">
                  <a:pos x="343" y="7"/>
                </a:cxn>
                <a:cxn ang="0">
                  <a:pos x="401" y="0"/>
                </a:cxn>
              </a:cxnLst>
              <a:rect l="0" t="0" r="r" b="b"/>
              <a:pathLst>
                <a:path w="801" h="478">
                  <a:moveTo>
                    <a:pt x="402" y="66"/>
                  </a:moveTo>
                  <a:lnTo>
                    <a:pt x="387" y="67"/>
                  </a:lnTo>
                  <a:lnTo>
                    <a:pt x="371" y="69"/>
                  </a:lnTo>
                  <a:lnTo>
                    <a:pt x="356" y="72"/>
                  </a:lnTo>
                  <a:lnTo>
                    <a:pt x="342" y="77"/>
                  </a:lnTo>
                  <a:lnTo>
                    <a:pt x="328" y="83"/>
                  </a:lnTo>
                  <a:lnTo>
                    <a:pt x="315" y="90"/>
                  </a:lnTo>
                  <a:lnTo>
                    <a:pt x="302" y="98"/>
                  </a:lnTo>
                  <a:lnTo>
                    <a:pt x="291" y="107"/>
                  </a:lnTo>
                  <a:lnTo>
                    <a:pt x="280" y="117"/>
                  </a:lnTo>
                  <a:lnTo>
                    <a:pt x="270" y="128"/>
                  </a:lnTo>
                  <a:lnTo>
                    <a:pt x="261" y="140"/>
                  </a:lnTo>
                  <a:lnTo>
                    <a:pt x="253" y="152"/>
                  </a:lnTo>
                  <a:lnTo>
                    <a:pt x="246" y="165"/>
                  </a:lnTo>
                  <a:lnTo>
                    <a:pt x="240" y="179"/>
                  </a:lnTo>
                  <a:lnTo>
                    <a:pt x="235" y="193"/>
                  </a:lnTo>
                  <a:lnTo>
                    <a:pt x="232" y="208"/>
                  </a:lnTo>
                  <a:lnTo>
                    <a:pt x="230" y="224"/>
                  </a:lnTo>
                  <a:lnTo>
                    <a:pt x="229" y="239"/>
                  </a:lnTo>
                  <a:lnTo>
                    <a:pt x="230" y="255"/>
                  </a:lnTo>
                  <a:lnTo>
                    <a:pt x="232" y="271"/>
                  </a:lnTo>
                  <a:lnTo>
                    <a:pt x="235" y="285"/>
                  </a:lnTo>
                  <a:lnTo>
                    <a:pt x="240" y="300"/>
                  </a:lnTo>
                  <a:lnTo>
                    <a:pt x="246" y="314"/>
                  </a:lnTo>
                  <a:lnTo>
                    <a:pt x="253" y="327"/>
                  </a:lnTo>
                  <a:lnTo>
                    <a:pt x="261" y="339"/>
                  </a:lnTo>
                  <a:lnTo>
                    <a:pt x="270" y="351"/>
                  </a:lnTo>
                  <a:lnTo>
                    <a:pt x="280" y="362"/>
                  </a:lnTo>
                  <a:lnTo>
                    <a:pt x="291" y="372"/>
                  </a:lnTo>
                  <a:lnTo>
                    <a:pt x="302" y="381"/>
                  </a:lnTo>
                  <a:lnTo>
                    <a:pt x="315" y="389"/>
                  </a:lnTo>
                  <a:lnTo>
                    <a:pt x="328" y="396"/>
                  </a:lnTo>
                  <a:lnTo>
                    <a:pt x="342" y="402"/>
                  </a:lnTo>
                  <a:lnTo>
                    <a:pt x="356" y="407"/>
                  </a:lnTo>
                  <a:lnTo>
                    <a:pt x="371" y="410"/>
                  </a:lnTo>
                  <a:lnTo>
                    <a:pt x="387" y="412"/>
                  </a:lnTo>
                  <a:lnTo>
                    <a:pt x="402" y="413"/>
                  </a:lnTo>
                  <a:lnTo>
                    <a:pt x="418" y="412"/>
                  </a:lnTo>
                  <a:lnTo>
                    <a:pt x="433" y="410"/>
                  </a:lnTo>
                  <a:lnTo>
                    <a:pt x="448" y="407"/>
                  </a:lnTo>
                  <a:lnTo>
                    <a:pt x="463" y="402"/>
                  </a:lnTo>
                  <a:lnTo>
                    <a:pt x="476" y="396"/>
                  </a:lnTo>
                  <a:lnTo>
                    <a:pt x="490" y="389"/>
                  </a:lnTo>
                  <a:lnTo>
                    <a:pt x="502" y="381"/>
                  </a:lnTo>
                  <a:lnTo>
                    <a:pt x="514" y="372"/>
                  </a:lnTo>
                  <a:lnTo>
                    <a:pt x="525" y="362"/>
                  </a:lnTo>
                  <a:lnTo>
                    <a:pt x="535" y="351"/>
                  </a:lnTo>
                  <a:lnTo>
                    <a:pt x="544" y="339"/>
                  </a:lnTo>
                  <a:lnTo>
                    <a:pt x="552" y="327"/>
                  </a:lnTo>
                  <a:lnTo>
                    <a:pt x="559" y="314"/>
                  </a:lnTo>
                  <a:lnTo>
                    <a:pt x="564" y="300"/>
                  </a:lnTo>
                  <a:lnTo>
                    <a:pt x="569" y="285"/>
                  </a:lnTo>
                  <a:lnTo>
                    <a:pt x="573" y="271"/>
                  </a:lnTo>
                  <a:lnTo>
                    <a:pt x="574" y="255"/>
                  </a:lnTo>
                  <a:lnTo>
                    <a:pt x="575" y="239"/>
                  </a:lnTo>
                  <a:lnTo>
                    <a:pt x="574" y="224"/>
                  </a:lnTo>
                  <a:lnTo>
                    <a:pt x="573" y="208"/>
                  </a:lnTo>
                  <a:lnTo>
                    <a:pt x="569" y="193"/>
                  </a:lnTo>
                  <a:lnTo>
                    <a:pt x="564" y="179"/>
                  </a:lnTo>
                  <a:lnTo>
                    <a:pt x="559" y="165"/>
                  </a:lnTo>
                  <a:lnTo>
                    <a:pt x="552" y="152"/>
                  </a:lnTo>
                  <a:lnTo>
                    <a:pt x="544" y="140"/>
                  </a:lnTo>
                  <a:lnTo>
                    <a:pt x="535" y="128"/>
                  </a:lnTo>
                  <a:lnTo>
                    <a:pt x="525" y="117"/>
                  </a:lnTo>
                  <a:lnTo>
                    <a:pt x="514" y="107"/>
                  </a:lnTo>
                  <a:lnTo>
                    <a:pt x="502" y="98"/>
                  </a:lnTo>
                  <a:lnTo>
                    <a:pt x="490" y="90"/>
                  </a:lnTo>
                  <a:lnTo>
                    <a:pt x="476" y="83"/>
                  </a:lnTo>
                  <a:lnTo>
                    <a:pt x="463" y="77"/>
                  </a:lnTo>
                  <a:lnTo>
                    <a:pt x="448" y="72"/>
                  </a:lnTo>
                  <a:lnTo>
                    <a:pt x="433" y="69"/>
                  </a:lnTo>
                  <a:lnTo>
                    <a:pt x="418" y="67"/>
                  </a:lnTo>
                  <a:lnTo>
                    <a:pt x="402" y="66"/>
                  </a:lnTo>
                  <a:close/>
                  <a:moveTo>
                    <a:pt x="401" y="0"/>
                  </a:moveTo>
                  <a:lnTo>
                    <a:pt x="415" y="1"/>
                  </a:lnTo>
                  <a:lnTo>
                    <a:pt x="429" y="2"/>
                  </a:lnTo>
                  <a:lnTo>
                    <a:pt x="444" y="4"/>
                  </a:lnTo>
                  <a:lnTo>
                    <a:pt x="458" y="7"/>
                  </a:lnTo>
                  <a:lnTo>
                    <a:pt x="473" y="11"/>
                  </a:lnTo>
                  <a:lnTo>
                    <a:pt x="487" y="15"/>
                  </a:lnTo>
                  <a:lnTo>
                    <a:pt x="502" y="20"/>
                  </a:lnTo>
                  <a:lnTo>
                    <a:pt x="517" y="26"/>
                  </a:lnTo>
                  <a:lnTo>
                    <a:pt x="531" y="32"/>
                  </a:lnTo>
                  <a:lnTo>
                    <a:pt x="546" y="39"/>
                  </a:lnTo>
                  <a:lnTo>
                    <a:pt x="574" y="53"/>
                  </a:lnTo>
                  <a:lnTo>
                    <a:pt x="602" y="69"/>
                  </a:lnTo>
                  <a:lnTo>
                    <a:pt x="616" y="78"/>
                  </a:lnTo>
                  <a:lnTo>
                    <a:pt x="629" y="86"/>
                  </a:lnTo>
                  <a:lnTo>
                    <a:pt x="642" y="95"/>
                  </a:lnTo>
                  <a:lnTo>
                    <a:pt x="655" y="104"/>
                  </a:lnTo>
                  <a:lnTo>
                    <a:pt x="667" y="112"/>
                  </a:lnTo>
                  <a:lnTo>
                    <a:pt x="679" y="121"/>
                  </a:lnTo>
                  <a:lnTo>
                    <a:pt x="691" y="130"/>
                  </a:lnTo>
                  <a:lnTo>
                    <a:pt x="702" y="138"/>
                  </a:lnTo>
                  <a:lnTo>
                    <a:pt x="712" y="147"/>
                  </a:lnTo>
                  <a:lnTo>
                    <a:pt x="722" y="155"/>
                  </a:lnTo>
                  <a:lnTo>
                    <a:pt x="732" y="163"/>
                  </a:lnTo>
                  <a:lnTo>
                    <a:pt x="741" y="170"/>
                  </a:lnTo>
                  <a:lnTo>
                    <a:pt x="749" y="177"/>
                  </a:lnTo>
                  <a:lnTo>
                    <a:pt x="757" y="184"/>
                  </a:lnTo>
                  <a:lnTo>
                    <a:pt x="764" y="190"/>
                  </a:lnTo>
                  <a:lnTo>
                    <a:pt x="770" y="196"/>
                  </a:lnTo>
                  <a:lnTo>
                    <a:pt x="775" y="201"/>
                  </a:lnTo>
                  <a:lnTo>
                    <a:pt x="780" y="205"/>
                  </a:lnTo>
                  <a:lnTo>
                    <a:pt x="784" y="209"/>
                  </a:lnTo>
                  <a:lnTo>
                    <a:pt x="787" y="212"/>
                  </a:lnTo>
                  <a:lnTo>
                    <a:pt x="789" y="214"/>
                  </a:lnTo>
                  <a:lnTo>
                    <a:pt x="791" y="216"/>
                  </a:lnTo>
                  <a:lnTo>
                    <a:pt x="791" y="216"/>
                  </a:lnTo>
                  <a:lnTo>
                    <a:pt x="795" y="220"/>
                  </a:lnTo>
                  <a:lnTo>
                    <a:pt x="798" y="225"/>
                  </a:lnTo>
                  <a:lnTo>
                    <a:pt x="800" y="231"/>
                  </a:lnTo>
                  <a:lnTo>
                    <a:pt x="801" y="236"/>
                  </a:lnTo>
                  <a:lnTo>
                    <a:pt x="801" y="241"/>
                  </a:lnTo>
                  <a:lnTo>
                    <a:pt x="800" y="247"/>
                  </a:lnTo>
                  <a:lnTo>
                    <a:pt x="798" y="252"/>
                  </a:lnTo>
                  <a:lnTo>
                    <a:pt x="795" y="257"/>
                  </a:lnTo>
                  <a:lnTo>
                    <a:pt x="791" y="262"/>
                  </a:lnTo>
                  <a:lnTo>
                    <a:pt x="791" y="262"/>
                  </a:lnTo>
                  <a:lnTo>
                    <a:pt x="789" y="263"/>
                  </a:lnTo>
                  <a:lnTo>
                    <a:pt x="787" y="266"/>
                  </a:lnTo>
                  <a:lnTo>
                    <a:pt x="784" y="269"/>
                  </a:lnTo>
                  <a:lnTo>
                    <a:pt x="780" y="272"/>
                  </a:lnTo>
                  <a:lnTo>
                    <a:pt x="775" y="277"/>
                  </a:lnTo>
                  <a:lnTo>
                    <a:pt x="770" y="282"/>
                  </a:lnTo>
                  <a:lnTo>
                    <a:pt x="764" y="287"/>
                  </a:lnTo>
                  <a:lnTo>
                    <a:pt x="757" y="294"/>
                  </a:lnTo>
                  <a:lnTo>
                    <a:pt x="749" y="300"/>
                  </a:lnTo>
                  <a:lnTo>
                    <a:pt x="741" y="308"/>
                  </a:lnTo>
                  <a:lnTo>
                    <a:pt x="732" y="315"/>
                  </a:lnTo>
                  <a:lnTo>
                    <a:pt x="722" y="323"/>
                  </a:lnTo>
                  <a:lnTo>
                    <a:pt x="712" y="331"/>
                  </a:lnTo>
                  <a:lnTo>
                    <a:pt x="702" y="339"/>
                  </a:lnTo>
                  <a:lnTo>
                    <a:pt x="691" y="348"/>
                  </a:lnTo>
                  <a:lnTo>
                    <a:pt x="679" y="357"/>
                  </a:lnTo>
                  <a:lnTo>
                    <a:pt x="667" y="365"/>
                  </a:lnTo>
                  <a:lnTo>
                    <a:pt x="655" y="374"/>
                  </a:lnTo>
                  <a:lnTo>
                    <a:pt x="642" y="383"/>
                  </a:lnTo>
                  <a:lnTo>
                    <a:pt x="629" y="391"/>
                  </a:lnTo>
                  <a:lnTo>
                    <a:pt x="616" y="400"/>
                  </a:lnTo>
                  <a:lnTo>
                    <a:pt x="602" y="408"/>
                  </a:lnTo>
                  <a:lnTo>
                    <a:pt x="574" y="424"/>
                  </a:lnTo>
                  <a:lnTo>
                    <a:pt x="546" y="439"/>
                  </a:lnTo>
                  <a:lnTo>
                    <a:pt x="531" y="445"/>
                  </a:lnTo>
                  <a:lnTo>
                    <a:pt x="517" y="452"/>
                  </a:lnTo>
                  <a:lnTo>
                    <a:pt x="502" y="457"/>
                  </a:lnTo>
                  <a:lnTo>
                    <a:pt x="487" y="462"/>
                  </a:lnTo>
                  <a:lnTo>
                    <a:pt x="473" y="467"/>
                  </a:lnTo>
                  <a:lnTo>
                    <a:pt x="458" y="470"/>
                  </a:lnTo>
                  <a:lnTo>
                    <a:pt x="444" y="473"/>
                  </a:lnTo>
                  <a:lnTo>
                    <a:pt x="429" y="476"/>
                  </a:lnTo>
                  <a:lnTo>
                    <a:pt x="415" y="477"/>
                  </a:lnTo>
                  <a:lnTo>
                    <a:pt x="401" y="478"/>
                  </a:lnTo>
                  <a:lnTo>
                    <a:pt x="387" y="477"/>
                  </a:lnTo>
                  <a:lnTo>
                    <a:pt x="372" y="476"/>
                  </a:lnTo>
                  <a:lnTo>
                    <a:pt x="358" y="473"/>
                  </a:lnTo>
                  <a:lnTo>
                    <a:pt x="343" y="470"/>
                  </a:lnTo>
                  <a:lnTo>
                    <a:pt x="328" y="467"/>
                  </a:lnTo>
                  <a:lnTo>
                    <a:pt x="314" y="462"/>
                  </a:lnTo>
                  <a:lnTo>
                    <a:pt x="299" y="457"/>
                  </a:lnTo>
                  <a:lnTo>
                    <a:pt x="285" y="452"/>
                  </a:lnTo>
                  <a:lnTo>
                    <a:pt x="270" y="445"/>
                  </a:lnTo>
                  <a:lnTo>
                    <a:pt x="256" y="439"/>
                  </a:lnTo>
                  <a:lnTo>
                    <a:pt x="227" y="424"/>
                  </a:lnTo>
                  <a:lnTo>
                    <a:pt x="199" y="408"/>
                  </a:lnTo>
                  <a:lnTo>
                    <a:pt x="186" y="400"/>
                  </a:lnTo>
                  <a:lnTo>
                    <a:pt x="172" y="391"/>
                  </a:lnTo>
                  <a:lnTo>
                    <a:pt x="159" y="383"/>
                  </a:lnTo>
                  <a:lnTo>
                    <a:pt x="146" y="374"/>
                  </a:lnTo>
                  <a:lnTo>
                    <a:pt x="134" y="365"/>
                  </a:lnTo>
                  <a:lnTo>
                    <a:pt x="122" y="357"/>
                  </a:lnTo>
                  <a:lnTo>
                    <a:pt x="111" y="348"/>
                  </a:lnTo>
                  <a:lnTo>
                    <a:pt x="100" y="339"/>
                  </a:lnTo>
                  <a:lnTo>
                    <a:pt x="89" y="331"/>
                  </a:lnTo>
                  <a:lnTo>
                    <a:pt x="79" y="323"/>
                  </a:lnTo>
                  <a:lnTo>
                    <a:pt x="70" y="315"/>
                  </a:lnTo>
                  <a:lnTo>
                    <a:pt x="61" y="308"/>
                  </a:lnTo>
                  <a:lnTo>
                    <a:pt x="53" y="300"/>
                  </a:lnTo>
                  <a:lnTo>
                    <a:pt x="45" y="294"/>
                  </a:lnTo>
                  <a:lnTo>
                    <a:pt x="38" y="287"/>
                  </a:lnTo>
                  <a:lnTo>
                    <a:pt x="32" y="282"/>
                  </a:lnTo>
                  <a:lnTo>
                    <a:pt x="26" y="277"/>
                  </a:lnTo>
                  <a:lnTo>
                    <a:pt x="21" y="272"/>
                  </a:lnTo>
                  <a:lnTo>
                    <a:pt x="17" y="269"/>
                  </a:lnTo>
                  <a:lnTo>
                    <a:pt x="14" y="266"/>
                  </a:lnTo>
                  <a:lnTo>
                    <a:pt x="12" y="263"/>
                  </a:lnTo>
                  <a:lnTo>
                    <a:pt x="11" y="262"/>
                  </a:lnTo>
                  <a:lnTo>
                    <a:pt x="10" y="262"/>
                  </a:lnTo>
                  <a:lnTo>
                    <a:pt x="6" y="257"/>
                  </a:lnTo>
                  <a:lnTo>
                    <a:pt x="3" y="252"/>
                  </a:lnTo>
                  <a:lnTo>
                    <a:pt x="1" y="247"/>
                  </a:lnTo>
                  <a:lnTo>
                    <a:pt x="0" y="242"/>
                  </a:lnTo>
                  <a:lnTo>
                    <a:pt x="0" y="236"/>
                  </a:lnTo>
                  <a:lnTo>
                    <a:pt x="1" y="231"/>
                  </a:lnTo>
                  <a:lnTo>
                    <a:pt x="3" y="226"/>
                  </a:lnTo>
                  <a:lnTo>
                    <a:pt x="6" y="220"/>
                  </a:lnTo>
                  <a:lnTo>
                    <a:pt x="10" y="216"/>
                  </a:lnTo>
                  <a:lnTo>
                    <a:pt x="11" y="216"/>
                  </a:lnTo>
                  <a:lnTo>
                    <a:pt x="12" y="214"/>
                  </a:lnTo>
                  <a:lnTo>
                    <a:pt x="14" y="212"/>
                  </a:lnTo>
                  <a:lnTo>
                    <a:pt x="17" y="209"/>
                  </a:lnTo>
                  <a:lnTo>
                    <a:pt x="21" y="205"/>
                  </a:lnTo>
                  <a:lnTo>
                    <a:pt x="26" y="201"/>
                  </a:lnTo>
                  <a:lnTo>
                    <a:pt x="32" y="196"/>
                  </a:lnTo>
                  <a:lnTo>
                    <a:pt x="38" y="190"/>
                  </a:lnTo>
                  <a:lnTo>
                    <a:pt x="45" y="184"/>
                  </a:lnTo>
                  <a:lnTo>
                    <a:pt x="53" y="177"/>
                  </a:lnTo>
                  <a:lnTo>
                    <a:pt x="61" y="170"/>
                  </a:lnTo>
                  <a:lnTo>
                    <a:pt x="70" y="163"/>
                  </a:lnTo>
                  <a:lnTo>
                    <a:pt x="79" y="155"/>
                  </a:lnTo>
                  <a:lnTo>
                    <a:pt x="89" y="147"/>
                  </a:lnTo>
                  <a:lnTo>
                    <a:pt x="100" y="138"/>
                  </a:lnTo>
                  <a:lnTo>
                    <a:pt x="111" y="130"/>
                  </a:lnTo>
                  <a:lnTo>
                    <a:pt x="122" y="121"/>
                  </a:lnTo>
                  <a:lnTo>
                    <a:pt x="134" y="112"/>
                  </a:lnTo>
                  <a:lnTo>
                    <a:pt x="146" y="104"/>
                  </a:lnTo>
                  <a:lnTo>
                    <a:pt x="159" y="95"/>
                  </a:lnTo>
                  <a:lnTo>
                    <a:pt x="172" y="86"/>
                  </a:lnTo>
                  <a:lnTo>
                    <a:pt x="186" y="78"/>
                  </a:lnTo>
                  <a:lnTo>
                    <a:pt x="199" y="69"/>
                  </a:lnTo>
                  <a:lnTo>
                    <a:pt x="227" y="53"/>
                  </a:lnTo>
                  <a:lnTo>
                    <a:pt x="256" y="39"/>
                  </a:lnTo>
                  <a:lnTo>
                    <a:pt x="270" y="32"/>
                  </a:lnTo>
                  <a:lnTo>
                    <a:pt x="285" y="26"/>
                  </a:lnTo>
                  <a:lnTo>
                    <a:pt x="299" y="20"/>
                  </a:lnTo>
                  <a:lnTo>
                    <a:pt x="314" y="15"/>
                  </a:lnTo>
                  <a:lnTo>
                    <a:pt x="328" y="11"/>
                  </a:lnTo>
                  <a:lnTo>
                    <a:pt x="343" y="7"/>
                  </a:lnTo>
                  <a:lnTo>
                    <a:pt x="358" y="4"/>
                  </a:lnTo>
                  <a:lnTo>
                    <a:pt x="372" y="2"/>
                  </a:lnTo>
                  <a:lnTo>
                    <a:pt x="387" y="1"/>
                  </a:lnTo>
                  <a:lnTo>
                    <a:pt x="40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1200"/>
            </a:p>
          </p:txBody>
        </p:sp>
        <p:sp>
          <p:nvSpPr>
            <p:cNvPr id="30" name="Freeform 12"/>
            <p:cNvSpPr>
              <a:spLocks noEditPoints="1"/>
            </p:cNvSpPr>
            <p:nvPr/>
          </p:nvSpPr>
          <p:spPr bwMode="auto">
            <a:xfrm>
              <a:off x="4645650" y="2891142"/>
              <a:ext cx="167228" cy="168754"/>
            </a:xfrm>
            <a:custGeom>
              <a:avLst/>
              <a:gdLst/>
              <a:ahLst/>
              <a:cxnLst>
                <a:cxn ang="0">
                  <a:pos x="144" y="43"/>
                </a:cxn>
                <a:cxn ang="0">
                  <a:pos x="132" y="48"/>
                </a:cxn>
                <a:cxn ang="0">
                  <a:pos x="123" y="58"/>
                </a:cxn>
                <a:cxn ang="0">
                  <a:pos x="117" y="70"/>
                </a:cxn>
                <a:cxn ang="0">
                  <a:pos x="117" y="84"/>
                </a:cxn>
                <a:cxn ang="0">
                  <a:pos x="123" y="96"/>
                </a:cxn>
                <a:cxn ang="0">
                  <a:pos x="132" y="105"/>
                </a:cxn>
                <a:cxn ang="0">
                  <a:pos x="144" y="110"/>
                </a:cxn>
                <a:cxn ang="0">
                  <a:pos x="158" y="110"/>
                </a:cxn>
                <a:cxn ang="0">
                  <a:pos x="170" y="105"/>
                </a:cxn>
                <a:cxn ang="0">
                  <a:pos x="179" y="96"/>
                </a:cxn>
                <a:cxn ang="0">
                  <a:pos x="184" y="84"/>
                </a:cxn>
                <a:cxn ang="0">
                  <a:pos x="184" y="70"/>
                </a:cxn>
                <a:cxn ang="0">
                  <a:pos x="179" y="58"/>
                </a:cxn>
                <a:cxn ang="0">
                  <a:pos x="170" y="48"/>
                </a:cxn>
                <a:cxn ang="0">
                  <a:pos x="158" y="43"/>
                </a:cxn>
                <a:cxn ang="0">
                  <a:pos x="109" y="0"/>
                </a:cxn>
                <a:cxn ang="0">
                  <a:pos x="134" y="3"/>
                </a:cxn>
                <a:cxn ang="0">
                  <a:pos x="158" y="12"/>
                </a:cxn>
                <a:cxn ang="0">
                  <a:pos x="178" y="25"/>
                </a:cxn>
                <a:cxn ang="0">
                  <a:pos x="195" y="42"/>
                </a:cxn>
                <a:cxn ang="0">
                  <a:pos x="208" y="62"/>
                </a:cxn>
                <a:cxn ang="0">
                  <a:pos x="216" y="86"/>
                </a:cxn>
                <a:cxn ang="0">
                  <a:pos x="219" y="111"/>
                </a:cxn>
                <a:cxn ang="0">
                  <a:pos x="216" y="136"/>
                </a:cxn>
                <a:cxn ang="0">
                  <a:pos x="208" y="159"/>
                </a:cxn>
                <a:cxn ang="0">
                  <a:pos x="195" y="180"/>
                </a:cxn>
                <a:cxn ang="0">
                  <a:pos x="178" y="197"/>
                </a:cxn>
                <a:cxn ang="0">
                  <a:pos x="158" y="210"/>
                </a:cxn>
                <a:cxn ang="0">
                  <a:pos x="134" y="218"/>
                </a:cxn>
                <a:cxn ang="0">
                  <a:pos x="109" y="221"/>
                </a:cxn>
                <a:cxn ang="0">
                  <a:pos x="84" y="218"/>
                </a:cxn>
                <a:cxn ang="0">
                  <a:pos x="61" y="210"/>
                </a:cxn>
                <a:cxn ang="0">
                  <a:pos x="41" y="197"/>
                </a:cxn>
                <a:cxn ang="0">
                  <a:pos x="24" y="180"/>
                </a:cxn>
                <a:cxn ang="0">
                  <a:pos x="11" y="159"/>
                </a:cxn>
                <a:cxn ang="0">
                  <a:pos x="2" y="136"/>
                </a:cxn>
                <a:cxn ang="0">
                  <a:pos x="0" y="111"/>
                </a:cxn>
                <a:cxn ang="0">
                  <a:pos x="2" y="86"/>
                </a:cxn>
                <a:cxn ang="0">
                  <a:pos x="11" y="62"/>
                </a:cxn>
                <a:cxn ang="0">
                  <a:pos x="24" y="42"/>
                </a:cxn>
                <a:cxn ang="0">
                  <a:pos x="41" y="25"/>
                </a:cxn>
                <a:cxn ang="0">
                  <a:pos x="61" y="12"/>
                </a:cxn>
                <a:cxn ang="0">
                  <a:pos x="84" y="3"/>
                </a:cxn>
                <a:cxn ang="0">
                  <a:pos x="109" y="0"/>
                </a:cxn>
              </a:cxnLst>
              <a:rect l="0" t="0" r="r" b="b"/>
              <a:pathLst>
                <a:path w="219" h="221">
                  <a:moveTo>
                    <a:pt x="151" y="43"/>
                  </a:moveTo>
                  <a:lnTo>
                    <a:pt x="144" y="43"/>
                  </a:lnTo>
                  <a:lnTo>
                    <a:pt x="138" y="45"/>
                  </a:lnTo>
                  <a:lnTo>
                    <a:pt x="132" y="48"/>
                  </a:lnTo>
                  <a:lnTo>
                    <a:pt x="127" y="53"/>
                  </a:lnTo>
                  <a:lnTo>
                    <a:pt x="123" y="58"/>
                  </a:lnTo>
                  <a:lnTo>
                    <a:pt x="119" y="63"/>
                  </a:lnTo>
                  <a:lnTo>
                    <a:pt x="117" y="70"/>
                  </a:lnTo>
                  <a:lnTo>
                    <a:pt x="117" y="77"/>
                  </a:lnTo>
                  <a:lnTo>
                    <a:pt x="117" y="84"/>
                  </a:lnTo>
                  <a:lnTo>
                    <a:pt x="119" y="90"/>
                  </a:lnTo>
                  <a:lnTo>
                    <a:pt x="123" y="96"/>
                  </a:lnTo>
                  <a:lnTo>
                    <a:pt x="127" y="101"/>
                  </a:lnTo>
                  <a:lnTo>
                    <a:pt x="132" y="105"/>
                  </a:lnTo>
                  <a:lnTo>
                    <a:pt x="138" y="109"/>
                  </a:lnTo>
                  <a:lnTo>
                    <a:pt x="144" y="110"/>
                  </a:lnTo>
                  <a:lnTo>
                    <a:pt x="151" y="111"/>
                  </a:lnTo>
                  <a:lnTo>
                    <a:pt x="158" y="110"/>
                  </a:lnTo>
                  <a:lnTo>
                    <a:pt x="164" y="109"/>
                  </a:lnTo>
                  <a:lnTo>
                    <a:pt x="170" y="105"/>
                  </a:lnTo>
                  <a:lnTo>
                    <a:pt x="175" y="101"/>
                  </a:lnTo>
                  <a:lnTo>
                    <a:pt x="179" y="96"/>
                  </a:lnTo>
                  <a:lnTo>
                    <a:pt x="182" y="90"/>
                  </a:lnTo>
                  <a:lnTo>
                    <a:pt x="184" y="84"/>
                  </a:lnTo>
                  <a:lnTo>
                    <a:pt x="185" y="77"/>
                  </a:lnTo>
                  <a:lnTo>
                    <a:pt x="184" y="70"/>
                  </a:lnTo>
                  <a:lnTo>
                    <a:pt x="182" y="63"/>
                  </a:lnTo>
                  <a:lnTo>
                    <a:pt x="179" y="58"/>
                  </a:lnTo>
                  <a:lnTo>
                    <a:pt x="175" y="53"/>
                  </a:lnTo>
                  <a:lnTo>
                    <a:pt x="170" y="48"/>
                  </a:lnTo>
                  <a:lnTo>
                    <a:pt x="164" y="45"/>
                  </a:lnTo>
                  <a:lnTo>
                    <a:pt x="158" y="43"/>
                  </a:lnTo>
                  <a:lnTo>
                    <a:pt x="151" y="43"/>
                  </a:lnTo>
                  <a:close/>
                  <a:moveTo>
                    <a:pt x="109" y="0"/>
                  </a:moveTo>
                  <a:lnTo>
                    <a:pt x="122" y="1"/>
                  </a:lnTo>
                  <a:lnTo>
                    <a:pt x="134" y="3"/>
                  </a:lnTo>
                  <a:lnTo>
                    <a:pt x="146" y="7"/>
                  </a:lnTo>
                  <a:lnTo>
                    <a:pt x="158" y="12"/>
                  </a:lnTo>
                  <a:lnTo>
                    <a:pt x="168" y="18"/>
                  </a:lnTo>
                  <a:lnTo>
                    <a:pt x="178" y="25"/>
                  </a:lnTo>
                  <a:lnTo>
                    <a:pt x="187" y="33"/>
                  </a:lnTo>
                  <a:lnTo>
                    <a:pt x="195" y="42"/>
                  </a:lnTo>
                  <a:lnTo>
                    <a:pt x="202" y="52"/>
                  </a:lnTo>
                  <a:lnTo>
                    <a:pt x="208" y="62"/>
                  </a:lnTo>
                  <a:lnTo>
                    <a:pt x="213" y="74"/>
                  </a:lnTo>
                  <a:lnTo>
                    <a:pt x="216" y="86"/>
                  </a:lnTo>
                  <a:lnTo>
                    <a:pt x="218" y="98"/>
                  </a:lnTo>
                  <a:lnTo>
                    <a:pt x="219" y="111"/>
                  </a:lnTo>
                  <a:lnTo>
                    <a:pt x="218" y="124"/>
                  </a:lnTo>
                  <a:lnTo>
                    <a:pt x="216" y="136"/>
                  </a:lnTo>
                  <a:lnTo>
                    <a:pt x="213" y="148"/>
                  </a:lnTo>
                  <a:lnTo>
                    <a:pt x="208" y="159"/>
                  </a:lnTo>
                  <a:lnTo>
                    <a:pt x="202" y="170"/>
                  </a:lnTo>
                  <a:lnTo>
                    <a:pt x="195" y="180"/>
                  </a:lnTo>
                  <a:lnTo>
                    <a:pt x="187" y="189"/>
                  </a:lnTo>
                  <a:lnTo>
                    <a:pt x="178" y="197"/>
                  </a:lnTo>
                  <a:lnTo>
                    <a:pt x="168" y="204"/>
                  </a:lnTo>
                  <a:lnTo>
                    <a:pt x="158" y="210"/>
                  </a:lnTo>
                  <a:lnTo>
                    <a:pt x="146" y="215"/>
                  </a:lnTo>
                  <a:lnTo>
                    <a:pt x="134" y="218"/>
                  </a:lnTo>
                  <a:lnTo>
                    <a:pt x="122" y="220"/>
                  </a:lnTo>
                  <a:lnTo>
                    <a:pt x="109" y="221"/>
                  </a:lnTo>
                  <a:lnTo>
                    <a:pt x="97" y="220"/>
                  </a:lnTo>
                  <a:lnTo>
                    <a:pt x="84" y="218"/>
                  </a:lnTo>
                  <a:lnTo>
                    <a:pt x="72" y="215"/>
                  </a:lnTo>
                  <a:lnTo>
                    <a:pt x="61" y="210"/>
                  </a:lnTo>
                  <a:lnTo>
                    <a:pt x="51" y="204"/>
                  </a:lnTo>
                  <a:lnTo>
                    <a:pt x="41" y="197"/>
                  </a:lnTo>
                  <a:lnTo>
                    <a:pt x="32" y="189"/>
                  </a:lnTo>
                  <a:lnTo>
                    <a:pt x="24" y="180"/>
                  </a:lnTo>
                  <a:lnTo>
                    <a:pt x="17" y="170"/>
                  </a:lnTo>
                  <a:lnTo>
                    <a:pt x="11" y="159"/>
                  </a:lnTo>
                  <a:lnTo>
                    <a:pt x="6" y="148"/>
                  </a:lnTo>
                  <a:lnTo>
                    <a:pt x="2" y="136"/>
                  </a:lnTo>
                  <a:lnTo>
                    <a:pt x="0" y="124"/>
                  </a:lnTo>
                  <a:lnTo>
                    <a:pt x="0" y="111"/>
                  </a:lnTo>
                  <a:lnTo>
                    <a:pt x="0" y="98"/>
                  </a:lnTo>
                  <a:lnTo>
                    <a:pt x="2" y="86"/>
                  </a:lnTo>
                  <a:lnTo>
                    <a:pt x="6" y="74"/>
                  </a:lnTo>
                  <a:lnTo>
                    <a:pt x="11" y="62"/>
                  </a:lnTo>
                  <a:lnTo>
                    <a:pt x="17" y="52"/>
                  </a:lnTo>
                  <a:lnTo>
                    <a:pt x="24" y="42"/>
                  </a:lnTo>
                  <a:lnTo>
                    <a:pt x="32" y="33"/>
                  </a:lnTo>
                  <a:lnTo>
                    <a:pt x="41" y="25"/>
                  </a:lnTo>
                  <a:lnTo>
                    <a:pt x="51" y="18"/>
                  </a:lnTo>
                  <a:lnTo>
                    <a:pt x="61" y="12"/>
                  </a:lnTo>
                  <a:lnTo>
                    <a:pt x="72" y="7"/>
                  </a:lnTo>
                  <a:lnTo>
                    <a:pt x="84" y="3"/>
                  </a:lnTo>
                  <a:lnTo>
                    <a:pt x="97" y="1"/>
                  </a:lnTo>
                  <a:lnTo>
                    <a:pt x="1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1200"/>
            </a:p>
          </p:txBody>
        </p:sp>
      </p:gr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4481755"/>
            <a:ext cx="622807" cy="593186"/>
          </a:xfrm>
          <a:prstGeom prst="rect">
            <a:avLst/>
          </a:prstGeom>
        </p:spPr>
      </p:pic>
      <p:pic>
        <p:nvPicPr>
          <p:cNvPr id="5" name="Picture Placeholder 4" descr="Office worker using sticky notes">
            <a:extLst>
              <a:ext uri="{FF2B5EF4-FFF2-40B4-BE49-F238E27FC236}">
                <a16:creationId xmlns:a16="http://schemas.microsoft.com/office/drawing/2014/main" id="{4D5EEBCE-6524-4E0F-FC1A-7459A114C33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0341" r="20341"/>
          <a:stretch>
            <a:fillRect/>
          </a:stretch>
        </p:blipFill>
        <p:spPr/>
      </p:pic>
    </p:spTree>
    <p:extLst>
      <p:ext uri="{BB962C8B-B14F-4D97-AF65-F5344CB8AC3E}">
        <p14:creationId xmlns:p14="http://schemas.microsoft.com/office/powerpoint/2010/main" val="105687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person&#10;&#10;Description automatically generated">
            <a:extLst>
              <a:ext uri="{FF2B5EF4-FFF2-40B4-BE49-F238E27FC236}">
                <a16:creationId xmlns:a16="http://schemas.microsoft.com/office/drawing/2014/main" id="{53353DB8-7516-C3B1-CD00-433C8613679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153" b="2153"/>
          <a:stretch>
            <a:fillRect/>
          </a:stretch>
        </p:blipFill>
        <p:spPr>
          <a:xfrm>
            <a:off x="0" y="1404938"/>
            <a:ext cx="3124200" cy="1995487"/>
          </a:xfrm>
        </p:spPr>
      </p:pic>
      <p:sp>
        <p:nvSpPr>
          <p:cNvPr id="15" name="Text Placeholder 14"/>
          <p:cNvSpPr>
            <a:spLocks noGrp="1"/>
          </p:cNvSpPr>
          <p:nvPr>
            <p:ph type="body" sz="half" idx="15"/>
          </p:nvPr>
        </p:nvSpPr>
        <p:spPr>
          <a:xfrm>
            <a:off x="3808399" y="1750840"/>
            <a:ext cx="4784432" cy="650619"/>
          </a:xfrm>
        </p:spPr>
        <p:txBody>
          <a:bodyPr/>
          <a:lstStyle/>
          <a:p>
            <a:pPr algn="just"/>
            <a:r>
              <a:rPr lang="lt-LT" sz="1200" dirty="0"/>
              <a:t>Projekto veiklų įgyvendinimo trukmė ne ilgesnė kaip 24 mėnesiai nuo projekto sutarties pasirašymo dienos. Visos projektų veiklos turi būti baigtos iki 2026 m. kovo 31 d. </a:t>
            </a:r>
          </a:p>
          <a:p>
            <a:endParaRPr lang="en-US" dirty="0"/>
          </a:p>
        </p:txBody>
      </p:sp>
      <p:sp>
        <p:nvSpPr>
          <p:cNvPr id="16" name="Text Placeholder 15"/>
          <p:cNvSpPr>
            <a:spLocks noGrp="1"/>
          </p:cNvSpPr>
          <p:nvPr>
            <p:ph type="body" sz="half" idx="16"/>
          </p:nvPr>
        </p:nvSpPr>
        <p:spPr/>
        <p:txBody>
          <a:bodyPr/>
          <a:lstStyle/>
          <a:p>
            <a:r>
              <a:rPr lang="lt-LT" sz="1200" dirty="0"/>
              <a:t>Ne vėliau kaip per 2 mėn. nuo sutarties pasirašymo pareiškėjas turi pateikti PAV ir „</a:t>
            </a:r>
            <a:r>
              <a:rPr lang="lt-LT" sz="1200" dirty="0" err="1"/>
              <a:t>Natura</a:t>
            </a:r>
            <a:r>
              <a:rPr lang="lt-LT" sz="1200" dirty="0"/>
              <a:t> 2000“ teritorijų reikšmingumo nustatymą (jei taikoma);</a:t>
            </a:r>
            <a:endParaRPr lang="en-US" sz="1200" dirty="0"/>
          </a:p>
        </p:txBody>
      </p:sp>
      <p:sp>
        <p:nvSpPr>
          <p:cNvPr id="17" name="Text Placeholder 16"/>
          <p:cNvSpPr>
            <a:spLocks noGrp="1"/>
          </p:cNvSpPr>
          <p:nvPr>
            <p:ph type="body" sz="half" idx="17"/>
          </p:nvPr>
        </p:nvSpPr>
        <p:spPr/>
        <p:txBody>
          <a:bodyPr/>
          <a:lstStyle/>
          <a:p>
            <a:r>
              <a:rPr lang="lt-LT" sz="1200" dirty="0" err="1"/>
              <a:t>Biometano</a:t>
            </a:r>
            <a:r>
              <a:rPr lang="lt-LT" sz="1200" dirty="0"/>
              <a:t> dujų gamybai turi būti naudojamos žaliavos nurodytos Lietuvos Respublikos energetikos ministro 2017 m. birželio 28 d. įsakyme Nr. 1-170;</a:t>
            </a:r>
            <a:endParaRPr lang="en-US" sz="1200" dirty="0"/>
          </a:p>
        </p:txBody>
      </p:sp>
      <p:sp>
        <p:nvSpPr>
          <p:cNvPr id="26" name="Title 25"/>
          <p:cNvSpPr>
            <a:spLocks noGrp="1"/>
          </p:cNvSpPr>
          <p:nvPr>
            <p:ph type="title"/>
          </p:nvPr>
        </p:nvSpPr>
        <p:spPr>
          <a:xfrm>
            <a:off x="304800" y="437250"/>
            <a:ext cx="5638800" cy="353524"/>
          </a:xfrm>
        </p:spPr>
        <p:txBody>
          <a:bodyPr/>
          <a:lstStyle/>
          <a:p>
            <a:pPr algn="l"/>
            <a:r>
              <a:rPr lang="lt-LT" sz="3200" dirty="0">
                <a:solidFill>
                  <a:schemeClr val="tx1"/>
                </a:solidFill>
              </a:rPr>
              <a:t>Reikalavimai projektams I</a:t>
            </a:r>
            <a:endParaRPr lang="en-US" sz="3200" dirty="0">
              <a:solidFill>
                <a:schemeClr val="tx1"/>
              </a:solidFill>
            </a:endParaRPr>
          </a:p>
        </p:txBody>
      </p:sp>
      <p:cxnSp>
        <p:nvCxnSpPr>
          <p:cNvPr id="20" name="Straight Line buttom"/>
          <p:cNvCxnSpPr/>
          <p:nvPr/>
        </p:nvCxnSpPr>
        <p:spPr>
          <a:xfrm>
            <a:off x="685800" y="3651546"/>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8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plus(i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10;&#10;Description automatically generated">
            <a:extLst>
              <a:ext uri="{FF2B5EF4-FFF2-40B4-BE49-F238E27FC236}">
                <a16:creationId xmlns:a16="http://schemas.microsoft.com/office/drawing/2014/main" id="{459948A2-5990-6782-13A8-16D88A1DF33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153" b="2153"/>
          <a:stretch>
            <a:fillRect/>
          </a:stretch>
        </p:blipFill>
        <p:spPr>
          <a:xfrm>
            <a:off x="0" y="1404938"/>
            <a:ext cx="3124200" cy="1995487"/>
          </a:xfrm>
        </p:spPr>
      </p:pic>
      <p:sp>
        <p:nvSpPr>
          <p:cNvPr id="15" name="Text Placeholder 14"/>
          <p:cNvSpPr>
            <a:spLocks noGrp="1"/>
          </p:cNvSpPr>
          <p:nvPr>
            <p:ph type="body" sz="half" idx="15"/>
          </p:nvPr>
        </p:nvSpPr>
        <p:spPr>
          <a:xfrm>
            <a:off x="3808399" y="1750840"/>
            <a:ext cx="4784432" cy="650619"/>
          </a:xfrm>
        </p:spPr>
        <p:txBody>
          <a:bodyPr/>
          <a:lstStyle/>
          <a:p>
            <a:r>
              <a:rPr lang="lt-LT" sz="1200" dirty="0"/>
              <a:t>Pareiškėjas turi užtikrinti, kad projekto įgyvendinimo metu bus vadovaujamasi patvirtintomis statybinių atliekų tvarkymo taisyklėmis ir Valstybiniu atliekų tvarkymo 2021-2027 metų planu;</a:t>
            </a:r>
            <a:endParaRPr lang="en-US" sz="1200" dirty="0"/>
          </a:p>
        </p:txBody>
      </p:sp>
      <p:sp>
        <p:nvSpPr>
          <p:cNvPr id="16" name="Text Placeholder 15"/>
          <p:cNvSpPr>
            <a:spLocks noGrp="1"/>
          </p:cNvSpPr>
          <p:nvPr>
            <p:ph type="body" sz="half" idx="16"/>
          </p:nvPr>
        </p:nvSpPr>
        <p:spPr/>
        <p:txBody>
          <a:bodyPr/>
          <a:lstStyle/>
          <a:p>
            <a:r>
              <a:rPr lang="lt-LT" sz="1200" dirty="0"/>
              <a:t>Iki </a:t>
            </a:r>
            <a:r>
              <a:rPr lang="lt-LT" sz="1200" dirty="0" err="1"/>
              <a:t>biometano</a:t>
            </a:r>
            <a:r>
              <a:rPr lang="lt-LT" sz="1200" dirty="0"/>
              <a:t> dujų gamybos pradžios gamintojas privalo  būti sertifikuotas pagal vieną iš Europos Komisijos patvirtintų nepriklausomų sertifikavimo schemų</a:t>
            </a:r>
            <a:r>
              <a:rPr lang="en-US" sz="1200" dirty="0"/>
              <a:t>*</a:t>
            </a:r>
            <a:r>
              <a:rPr lang="lt-LT" sz="1200" dirty="0"/>
              <a:t>; </a:t>
            </a:r>
            <a:endParaRPr lang="en-US" sz="1200" dirty="0"/>
          </a:p>
        </p:txBody>
      </p:sp>
      <p:sp>
        <p:nvSpPr>
          <p:cNvPr id="17" name="Text Placeholder 16"/>
          <p:cNvSpPr>
            <a:spLocks noGrp="1"/>
          </p:cNvSpPr>
          <p:nvPr>
            <p:ph type="body" sz="half" idx="17"/>
          </p:nvPr>
        </p:nvSpPr>
        <p:spPr>
          <a:xfrm>
            <a:off x="3808399" y="2997473"/>
            <a:ext cx="4784431" cy="326156"/>
          </a:xfrm>
        </p:spPr>
        <p:txBody>
          <a:bodyPr/>
          <a:lstStyle/>
          <a:p>
            <a:r>
              <a:rPr lang="lt-LT" sz="1200" dirty="0"/>
              <a:t>Pareiškėjas turi užtikrinti, kad biodujų gamybos atveju degazuotojo substrato saugykla uždengiama dujoms nepralaidžiu dangčiu.</a:t>
            </a:r>
            <a:endParaRPr lang="en-US" sz="1200" dirty="0"/>
          </a:p>
        </p:txBody>
      </p:sp>
      <p:sp>
        <p:nvSpPr>
          <p:cNvPr id="26" name="Title 25"/>
          <p:cNvSpPr>
            <a:spLocks noGrp="1"/>
          </p:cNvSpPr>
          <p:nvPr>
            <p:ph type="title"/>
          </p:nvPr>
        </p:nvSpPr>
        <p:spPr>
          <a:xfrm>
            <a:off x="304800" y="514350"/>
            <a:ext cx="5638800" cy="353524"/>
          </a:xfrm>
        </p:spPr>
        <p:txBody>
          <a:bodyPr/>
          <a:lstStyle/>
          <a:p>
            <a:pPr algn="l"/>
            <a:r>
              <a:rPr lang="lt-LT" sz="3200" dirty="0">
                <a:solidFill>
                  <a:schemeClr val="tx1"/>
                </a:solidFill>
              </a:rPr>
              <a:t>Reikalavimai projektams II</a:t>
            </a:r>
            <a:endParaRPr lang="en-US" sz="3200" dirty="0">
              <a:solidFill>
                <a:schemeClr val="tx1"/>
              </a:solidFill>
            </a:endParaRPr>
          </a:p>
        </p:txBody>
      </p:sp>
      <p:sp>
        <p:nvSpPr>
          <p:cNvPr id="19" name="Footer Text"/>
          <p:cNvSpPr txBox="1"/>
          <p:nvPr/>
        </p:nvSpPr>
        <p:spPr>
          <a:xfrm>
            <a:off x="692055" y="4116323"/>
            <a:ext cx="7759889" cy="307777"/>
          </a:xfrm>
          <a:prstGeom prst="rect">
            <a:avLst/>
          </a:prstGeom>
          <a:noFill/>
        </p:spPr>
        <p:txBody>
          <a:bodyPr wrap="square" lIns="0" tIns="0" rIns="0" bIns="0" rtlCol="0">
            <a:spAutoFit/>
          </a:bodyPr>
          <a:lstStyle/>
          <a:p>
            <a:pPr algn="ctr"/>
            <a:r>
              <a:rPr lang="lt-LT" sz="1000" dirty="0">
                <a:solidFill>
                  <a:srgbClr val="262626">
                    <a:lumMod val="50000"/>
                    <a:lumOff val="50000"/>
                  </a:srgbClr>
                </a:solidFill>
              </a:rPr>
              <a:t>PASTABOS: </a:t>
            </a:r>
            <a:r>
              <a:rPr lang="en-US" sz="1000" dirty="0">
                <a:solidFill>
                  <a:srgbClr val="262626">
                    <a:lumMod val="50000"/>
                    <a:lumOff val="50000"/>
                  </a:srgbClr>
                </a:solidFill>
              </a:rPr>
              <a:t>*S</a:t>
            </a:r>
            <a:r>
              <a:rPr lang="lt-LT" sz="1000" dirty="0" err="1">
                <a:solidFill>
                  <a:srgbClr val="262626">
                    <a:lumMod val="50000"/>
                    <a:lumOff val="50000"/>
                  </a:srgbClr>
                </a:solidFill>
              </a:rPr>
              <a:t>chemos</a:t>
            </a:r>
            <a:r>
              <a:rPr lang="lt-LT" sz="1000" dirty="0">
                <a:solidFill>
                  <a:srgbClr val="262626">
                    <a:lumMod val="50000"/>
                    <a:lumOff val="50000"/>
                  </a:srgbClr>
                </a:solidFill>
              </a:rPr>
              <a:t> nurodytos adresu https://energy.ec.europa.eu/topics/renewable-energy/bioenergy/voluntary-schemes_en</a:t>
            </a:r>
          </a:p>
          <a:p>
            <a:pPr algn="ctr"/>
            <a:endParaRPr lang="lt-LT" sz="1000" dirty="0">
              <a:solidFill>
                <a:srgbClr val="262626">
                  <a:lumMod val="50000"/>
                  <a:lumOff val="50000"/>
                </a:srgbClr>
              </a:solidFill>
            </a:endParaRPr>
          </a:p>
        </p:txBody>
      </p:sp>
      <p:cxnSp>
        <p:nvCxnSpPr>
          <p:cNvPr id="20" name="Straight Line buttom"/>
          <p:cNvCxnSpPr/>
          <p:nvPr/>
        </p:nvCxnSpPr>
        <p:spPr>
          <a:xfrm>
            <a:off x="659055" y="3943350"/>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Text Placeholder 16">
            <a:extLst>
              <a:ext uri="{FF2B5EF4-FFF2-40B4-BE49-F238E27FC236}">
                <a16:creationId xmlns:a16="http://schemas.microsoft.com/office/drawing/2014/main" id="{0417AE4C-FB25-2308-7C5D-B56A10C41827}"/>
              </a:ext>
            </a:extLst>
          </p:cNvPr>
          <p:cNvSpPr txBox="1">
            <a:spLocks/>
          </p:cNvSpPr>
          <p:nvPr/>
        </p:nvSpPr>
        <p:spPr>
          <a:xfrm>
            <a:off x="3808398" y="3427144"/>
            <a:ext cx="4784431" cy="326156"/>
          </a:xfrm>
          <a:prstGeom prst="rect">
            <a:avLst/>
          </a:prstGeom>
        </p:spPr>
        <p:txBody>
          <a:bodyPr wrap="square" lIns="0" tIns="0" rIns="0" bIns="0" anchor="t">
            <a:noAutofit/>
          </a:bodyPr>
          <a:lstStyle>
            <a:lvl1pPr marL="0" indent="0" algn="l" defTabSz="914400" rtl="0" eaLnBrk="1" latinLnBrk="0" hangingPunct="1">
              <a:spcBef>
                <a:spcPct val="20000"/>
              </a:spcBef>
              <a:buFont typeface="Arial" pitchFamily="34" charset="0"/>
              <a:buNone/>
              <a:defRPr sz="1100" b="0" kern="1200" baseline="0">
                <a:solidFill>
                  <a:schemeClr val="tx1">
                    <a:lumMod val="75000"/>
                    <a:lumOff val="25000"/>
                  </a:schemeClr>
                </a:solidFill>
                <a:latin typeface="+mn-lt"/>
                <a:ea typeface="+mn-ea"/>
                <a:cs typeface="+mn-cs"/>
              </a:defRPr>
            </a:lvl1pPr>
            <a:lvl2pPr marL="457189"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378"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566"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754"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5943"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132"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32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509"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15544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plus(in)">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as" ma:contentTypeID="0x010100C561C1028CC5C84A9E8A93ED12E7249F" ma:contentTypeVersion="0" ma:contentTypeDescription="Kurkite naują dokumentą." ma:contentTypeScope="" ma:versionID="bbe45f67a48d22481b0c3698e05ae08a">
  <xsd:schema xmlns:xsd="http://www.w3.org/2001/XMLSchema" xmlns:xs="http://www.w3.org/2001/XMLSchema" xmlns:p="http://schemas.microsoft.com/office/2006/metadata/properties" targetNamespace="http://schemas.microsoft.com/office/2006/metadata/properties" ma:root="true" ma:fieldsID="92f6efcb3d141a2d8cf8d4aae0174d8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A352E8-8E36-4AB8-85F1-044AB03BFD49}">
  <ds:schemaRefs>
    <ds:schemaRef ds:uri="http://schemas.microsoft.com/sharepoint/v3/contenttype/forms"/>
  </ds:schemaRefs>
</ds:datastoreItem>
</file>

<file path=customXml/itemProps2.xml><?xml version="1.0" encoding="utf-8"?>
<ds:datastoreItem xmlns:ds="http://schemas.openxmlformats.org/officeDocument/2006/customXml" ds:itemID="{BD3F4421-6E20-4424-9B48-A418F0466E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6A9B449-2B32-48EB-B224-04915B339500}">
  <ds:schemaRefs>
    <ds:schemaRef ds:uri="http://purl.org/dc/dcmitype/"/>
    <ds:schemaRef ds:uri="http://purl.org/dc/term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4649</TotalTime>
  <Words>1458</Words>
  <Application>Microsoft Office PowerPoint</Application>
  <PresentationFormat>On-screen Show (16:9)</PresentationFormat>
  <Paragraphs>184</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HP Simplified</vt:lpstr>
      <vt:lpstr>Calibri Light</vt:lpstr>
      <vt:lpstr>Cambria Math</vt:lpstr>
      <vt:lpstr>Times New Roman</vt:lpstr>
      <vt:lpstr>Arial</vt:lpstr>
      <vt:lpstr>Calibri</vt:lpstr>
      <vt:lpstr>Default Theme</vt:lpstr>
      <vt:lpstr>PowerPoint Presentation</vt:lpstr>
      <vt:lpstr>Turinys</vt:lpstr>
      <vt:lpstr>Remiama veikla </vt:lpstr>
      <vt:lpstr>PowerPoint Presentation</vt:lpstr>
      <vt:lpstr>Finansavimo intensyvumas</vt:lpstr>
      <vt:lpstr>PowerPoint Presentation</vt:lpstr>
      <vt:lpstr>Galimi pareiškėjai</vt:lpstr>
      <vt:lpstr>Reikalavimai projektams I</vt:lpstr>
      <vt:lpstr>Reikalavimai projektams II</vt:lpstr>
      <vt:lpstr>Stebėsenos rodikliai</vt:lpstr>
      <vt:lpstr>Prioritetiniai projektų atrankos kriterijai</vt:lpstr>
      <vt:lpstr>Prioritetiniai projektų atrankos kriterijai</vt:lpstr>
      <vt:lpstr>Prioritetiniai projektų atrankos kriterijai</vt:lpstr>
      <vt:lpstr>Su PĮP teikiami dokumentai I Aprašo 2.20 punktas</vt:lpstr>
      <vt:lpstr>Su PĮP teikiami dokumentai II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CPVA</dc:creator>
  <cp:lastModifiedBy>Urtė Morozovaitė</cp:lastModifiedBy>
  <cp:revision>483</cp:revision>
  <dcterms:created xsi:type="dcterms:W3CDTF">2015-09-08T18:46:55Z</dcterms:created>
  <dcterms:modified xsi:type="dcterms:W3CDTF">2024-04-11T08:02:15Z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0x010100C561C1028CC5C84A9E8A93ED12E7249F</vt:lpwstr>
  </property>
</Properties>
</file>