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772" r:id="rId5"/>
  </p:sldMasterIdLst>
  <p:notesMasterIdLst>
    <p:notesMasterId r:id="rId41"/>
  </p:notesMasterIdLst>
  <p:handoutMasterIdLst>
    <p:handoutMasterId r:id="rId42"/>
  </p:handoutMasterIdLst>
  <p:sldIdLst>
    <p:sldId id="2313" r:id="rId6"/>
    <p:sldId id="2311" r:id="rId7"/>
    <p:sldId id="2355" r:id="rId8"/>
    <p:sldId id="2361" r:id="rId9"/>
    <p:sldId id="2362" r:id="rId10"/>
    <p:sldId id="2358" r:id="rId11"/>
    <p:sldId id="2360" r:id="rId12"/>
    <p:sldId id="2357" r:id="rId13"/>
    <p:sldId id="2356" r:id="rId14"/>
    <p:sldId id="2351" r:id="rId15"/>
    <p:sldId id="2314" r:id="rId16"/>
    <p:sldId id="2316" r:id="rId17"/>
    <p:sldId id="2317" r:id="rId18"/>
    <p:sldId id="2318" r:id="rId19"/>
    <p:sldId id="2319" r:id="rId20"/>
    <p:sldId id="2320" r:id="rId21"/>
    <p:sldId id="2321" r:id="rId22"/>
    <p:sldId id="2322" r:id="rId23"/>
    <p:sldId id="2323" r:id="rId24"/>
    <p:sldId id="2352" r:id="rId25"/>
    <p:sldId id="2324" r:id="rId26"/>
    <p:sldId id="2350" r:id="rId27"/>
    <p:sldId id="401" r:id="rId28"/>
    <p:sldId id="2326" r:id="rId29"/>
    <p:sldId id="2327" r:id="rId30"/>
    <p:sldId id="2349" r:id="rId31"/>
    <p:sldId id="2328" r:id="rId32"/>
    <p:sldId id="2329" r:id="rId33"/>
    <p:sldId id="2330" r:id="rId34"/>
    <p:sldId id="2332" r:id="rId35"/>
    <p:sldId id="2335" r:id="rId36"/>
    <p:sldId id="2347" r:id="rId37"/>
    <p:sldId id="2353" r:id="rId38"/>
    <p:sldId id="2344" r:id="rId39"/>
    <p:sldId id="230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0" userDrawn="1">
          <p15:clr>
            <a:srgbClr val="A4A3A4"/>
          </p15:clr>
        </p15:guide>
        <p15:guide id="2" pos="36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D64"/>
    <a:srgbClr val="092D68"/>
    <a:srgbClr val="DCDCDC"/>
    <a:srgbClr val="F25A00"/>
    <a:srgbClr val="F57F00"/>
    <a:srgbClr val="D80000"/>
    <a:srgbClr val="F58C00"/>
    <a:srgbClr val="F5B414"/>
    <a:srgbClr val="58877D"/>
    <a:srgbClr val="003F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71" autoAdjust="0"/>
    <p:restoredTop sz="92565" autoAdjust="0"/>
  </p:normalViewPr>
  <p:slideViewPr>
    <p:cSldViewPr snapToGrid="0">
      <p:cViewPr varScale="1">
        <p:scale>
          <a:sx n="105" d="100"/>
          <a:sy n="105" d="100"/>
        </p:scale>
        <p:origin x="1266" y="114"/>
      </p:cViewPr>
      <p:guideLst>
        <p:guide orient="horz" pos="2750"/>
        <p:guide pos="3613"/>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01" d="100"/>
          <a:sy n="101" d="100"/>
        </p:scale>
        <p:origin x="454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0CBF1-4685-407A-8F8C-404A8F6B8C0B}" type="doc">
      <dgm:prSet loTypeId="urn:microsoft.com/office/officeart/2005/8/layout/architecture+Icon" loCatId="list" qsTypeId="urn:microsoft.com/office/officeart/2005/8/quickstyle/simple1" qsCatId="simple" csTypeId="urn:microsoft.com/office/officeart/2005/8/colors/accent3_1" csCatId="accent3" phldr="1"/>
      <dgm:spPr/>
      <dgm:t>
        <a:bodyPr/>
        <a:lstStyle/>
        <a:p>
          <a:endParaRPr lang="en-GB"/>
        </a:p>
      </dgm:t>
    </dgm:pt>
    <dgm:pt modelId="{2D4F1FC8-5B27-4E69-8F47-55C1B90384E0}">
      <dgm:prSet phldrT="[Text]" custT="1"/>
      <dgm:spPr>
        <a:ln>
          <a:solidFill>
            <a:srgbClr val="C00000"/>
          </a:solidFill>
        </a:ln>
      </dgm:spPr>
      <dgm:t>
        <a:bodyPr/>
        <a:lstStyle/>
        <a:p>
          <a:r>
            <a:rPr lang="lt-LT" sz="1400" dirty="0">
              <a:latin typeface="DM Sans" pitchFamily="2" charset="-70"/>
            </a:rPr>
            <a:t>Teikiama parama</a:t>
          </a:r>
          <a:r>
            <a:rPr lang="en-US" sz="1400" dirty="0">
              <a:latin typeface="DM Sans" pitchFamily="2" charset="-70"/>
            </a:rPr>
            <a:t> </a:t>
          </a:r>
          <a:r>
            <a:rPr lang="en-US" sz="1400" dirty="0" err="1">
              <a:latin typeface="DM Sans" pitchFamily="2" charset="-70"/>
            </a:rPr>
            <a:t>iki</a:t>
          </a:r>
          <a:r>
            <a:rPr lang="en-US" sz="1400" dirty="0">
              <a:latin typeface="DM Sans" pitchFamily="2" charset="-70"/>
            </a:rPr>
            <a:t> 85%</a:t>
          </a:r>
          <a:endParaRPr lang="en-GB" sz="1400" dirty="0">
            <a:latin typeface="DM Sans" pitchFamily="2" charset="-70"/>
          </a:endParaRPr>
        </a:p>
      </dgm:t>
    </dgm:pt>
    <dgm:pt modelId="{8C6414A8-4BAE-4706-998D-29844C013B08}" type="parTrans" cxnId="{B9AB928C-39CA-4102-9E8C-472F6D2CCCE7}">
      <dgm:prSet/>
      <dgm:spPr/>
      <dgm:t>
        <a:bodyPr/>
        <a:lstStyle/>
        <a:p>
          <a:endParaRPr lang="en-GB" sz="1000"/>
        </a:p>
      </dgm:t>
    </dgm:pt>
    <dgm:pt modelId="{687FD92A-DE34-4173-B639-2D9D6DC8771D}" type="sibTrans" cxnId="{B9AB928C-39CA-4102-9E8C-472F6D2CCCE7}">
      <dgm:prSet/>
      <dgm:spPr/>
      <dgm:t>
        <a:bodyPr/>
        <a:lstStyle/>
        <a:p>
          <a:endParaRPr lang="en-GB" sz="1000"/>
        </a:p>
      </dgm:t>
    </dgm:pt>
    <dgm:pt modelId="{372615DF-2113-4FC9-8255-1A156884271D}">
      <dgm:prSet phldrT="[Text]" custT="1"/>
      <dgm:spPr/>
      <dgm:t>
        <a:bodyPr/>
        <a:lstStyle/>
        <a:p>
          <a:pPr algn="l"/>
          <a:r>
            <a:rPr lang="lt-LT" sz="1400" dirty="0" err="1">
              <a:latin typeface="DM Sans" pitchFamily="2" charset="-70"/>
            </a:rPr>
            <a:t>Nuosav</a:t>
          </a:r>
          <a:r>
            <a:rPr lang="en-US" sz="1400" dirty="0">
              <a:latin typeface="DM Sans" pitchFamily="2" charset="-70"/>
            </a:rPr>
            <a:t>as</a:t>
          </a:r>
          <a:r>
            <a:rPr lang="lt-LT" sz="1400" dirty="0">
              <a:latin typeface="DM Sans" pitchFamily="2" charset="-70"/>
            </a:rPr>
            <a:t>  </a:t>
          </a:r>
          <a:r>
            <a:rPr lang="en-US" sz="1400" dirty="0" err="1">
              <a:latin typeface="DM Sans" pitchFamily="2" charset="-70"/>
            </a:rPr>
            <a:t>ind</a:t>
          </a:r>
          <a:r>
            <a:rPr lang="lt-LT" sz="1400" dirty="0">
              <a:latin typeface="DM Sans" pitchFamily="2" charset="-70"/>
            </a:rPr>
            <a:t>ė</a:t>
          </a:r>
          <a:r>
            <a:rPr lang="en-US" sz="1400" dirty="0" err="1">
              <a:latin typeface="DM Sans" pitchFamily="2" charset="-70"/>
            </a:rPr>
            <a:t>lis</a:t>
          </a:r>
          <a:r>
            <a:rPr lang="lt-LT" sz="1400" dirty="0">
              <a:latin typeface="DM Sans" pitchFamily="2" charset="-70"/>
            </a:rPr>
            <a:t> min. 15 proc.</a:t>
          </a:r>
          <a:r>
            <a:rPr lang="en-US" sz="1400" dirty="0">
              <a:latin typeface="DM Sans" pitchFamily="2" charset="-70"/>
            </a:rPr>
            <a:t> </a:t>
          </a:r>
          <a:endParaRPr lang="lt-LT" sz="1400" dirty="0">
            <a:latin typeface="DM Sans" pitchFamily="2" charset="-70"/>
          </a:endParaRPr>
        </a:p>
      </dgm:t>
    </dgm:pt>
    <dgm:pt modelId="{EF190BE5-55C1-48FE-9E40-2A4CE9AD342B}" type="parTrans" cxnId="{34E18225-D548-4E18-B5BB-0B9CCC601EE7}">
      <dgm:prSet/>
      <dgm:spPr/>
      <dgm:t>
        <a:bodyPr/>
        <a:lstStyle/>
        <a:p>
          <a:endParaRPr lang="en-GB" sz="1000"/>
        </a:p>
      </dgm:t>
    </dgm:pt>
    <dgm:pt modelId="{8DA931FB-D8D9-4CC9-A85C-DF3BECFB0B35}" type="sibTrans" cxnId="{34E18225-D548-4E18-B5BB-0B9CCC601EE7}">
      <dgm:prSet/>
      <dgm:spPr/>
      <dgm:t>
        <a:bodyPr/>
        <a:lstStyle/>
        <a:p>
          <a:endParaRPr lang="en-GB" sz="1000"/>
        </a:p>
      </dgm:t>
    </dgm:pt>
    <dgm:pt modelId="{1498B87D-D3BE-4B15-8305-9871343551B0}" type="pres">
      <dgm:prSet presAssocID="{D810CBF1-4685-407A-8F8C-404A8F6B8C0B}" presName="Name0" presStyleCnt="0">
        <dgm:presLayoutVars>
          <dgm:chPref val="1"/>
          <dgm:dir/>
          <dgm:animOne val="branch"/>
          <dgm:animLvl val="lvl"/>
          <dgm:resizeHandles/>
        </dgm:presLayoutVars>
      </dgm:prSet>
      <dgm:spPr/>
    </dgm:pt>
    <dgm:pt modelId="{6BDA23D6-BC93-40BF-97CA-37F6D6564F93}" type="pres">
      <dgm:prSet presAssocID="{2D4F1FC8-5B27-4E69-8F47-55C1B90384E0}" presName="vertOne" presStyleCnt="0"/>
      <dgm:spPr/>
    </dgm:pt>
    <dgm:pt modelId="{A75F5706-6284-4B98-A3C9-0020B5E67521}" type="pres">
      <dgm:prSet presAssocID="{2D4F1FC8-5B27-4E69-8F47-55C1B90384E0}" presName="txOne" presStyleLbl="node0" presStyleIdx="0" presStyleCnt="1" custFlipHor="1" custScaleX="49107" custScaleY="492904" custLinFactY="-361616" custLinFactNeighborX="-23069" custLinFactNeighborY="-400000">
        <dgm:presLayoutVars>
          <dgm:chPref val="3"/>
        </dgm:presLayoutVars>
      </dgm:prSet>
      <dgm:spPr/>
    </dgm:pt>
    <dgm:pt modelId="{E17E3A3E-375C-4FAD-81D9-195AAF9D549D}" type="pres">
      <dgm:prSet presAssocID="{2D4F1FC8-5B27-4E69-8F47-55C1B90384E0}" presName="parTransOne" presStyleCnt="0"/>
      <dgm:spPr/>
    </dgm:pt>
    <dgm:pt modelId="{51F04F89-EA44-41A9-9EF7-86CB40DDAB1A}" type="pres">
      <dgm:prSet presAssocID="{2D4F1FC8-5B27-4E69-8F47-55C1B90384E0}" presName="horzOne" presStyleCnt="0"/>
      <dgm:spPr/>
    </dgm:pt>
    <dgm:pt modelId="{EDD6B01A-6593-4030-B5A6-1730BC17A221}" type="pres">
      <dgm:prSet presAssocID="{372615DF-2113-4FC9-8255-1A156884271D}" presName="vertTwo" presStyleCnt="0"/>
      <dgm:spPr/>
    </dgm:pt>
    <dgm:pt modelId="{2F431B46-EF5E-4167-BDE8-CAD723D6A7EE}" type="pres">
      <dgm:prSet presAssocID="{372615DF-2113-4FC9-8255-1A156884271D}" presName="txTwo" presStyleLbl="node2" presStyleIdx="0" presStyleCnt="1" custScaleX="35602" custScaleY="519570" custLinFactY="20094" custLinFactNeighborX="27047" custLinFactNeighborY="100000">
        <dgm:presLayoutVars>
          <dgm:chPref val="3"/>
        </dgm:presLayoutVars>
      </dgm:prSet>
      <dgm:spPr/>
    </dgm:pt>
    <dgm:pt modelId="{F26C5B3F-C491-4825-93B2-58C4360E402B}" type="pres">
      <dgm:prSet presAssocID="{372615DF-2113-4FC9-8255-1A156884271D}" presName="horzTwo" presStyleCnt="0"/>
      <dgm:spPr/>
    </dgm:pt>
  </dgm:ptLst>
  <dgm:cxnLst>
    <dgm:cxn modelId="{34E18225-D548-4E18-B5BB-0B9CCC601EE7}" srcId="{2D4F1FC8-5B27-4E69-8F47-55C1B90384E0}" destId="{372615DF-2113-4FC9-8255-1A156884271D}" srcOrd="0" destOrd="0" parTransId="{EF190BE5-55C1-48FE-9E40-2A4CE9AD342B}" sibTransId="{8DA931FB-D8D9-4CC9-A85C-DF3BECFB0B35}"/>
    <dgm:cxn modelId="{0A559427-5C4F-46B9-8782-A9011825662B}" type="presOf" srcId="{372615DF-2113-4FC9-8255-1A156884271D}" destId="{2F431B46-EF5E-4167-BDE8-CAD723D6A7EE}" srcOrd="0" destOrd="0" presId="urn:microsoft.com/office/officeart/2005/8/layout/architecture+Icon"/>
    <dgm:cxn modelId="{F0D9DC40-E927-4AF0-87D5-81263208B6CC}" type="presOf" srcId="{D810CBF1-4685-407A-8F8C-404A8F6B8C0B}" destId="{1498B87D-D3BE-4B15-8305-9871343551B0}" srcOrd="0" destOrd="0" presId="urn:microsoft.com/office/officeart/2005/8/layout/architecture+Icon"/>
    <dgm:cxn modelId="{526D9B5D-18C7-4A93-8D8E-9D5D2B2FE66C}" type="presOf" srcId="{2D4F1FC8-5B27-4E69-8F47-55C1B90384E0}" destId="{A75F5706-6284-4B98-A3C9-0020B5E67521}" srcOrd="0" destOrd="0" presId="urn:microsoft.com/office/officeart/2005/8/layout/architecture+Icon"/>
    <dgm:cxn modelId="{B9AB928C-39CA-4102-9E8C-472F6D2CCCE7}" srcId="{D810CBF1-4685-407A-8F8C-404A8F6B8C0B}" destId="{2D4F1FC8-5B27-4E69-8F47-55C1B90384E0}" srcOrd="0" destOrd="0" parTransId="{8C6414A8-4BAE-4706-998D-29844C013B08}" sibTransId="{687FD92A-DE34-4173-B639-2D9D6DC8771D}"/>
    <dgm:cxn modelId="{F4A3C336-C076-41E1-9B81-F70506BAB34E}" type="presParOf" srcId="{1498B87D-D3BE-4B15-8305-9871343551B0}" destId="{6BDA23D6-BC93-40BF-97CA-37F6D6564F93}" srcOrd="0" destOrd="0" presId="urn:microsoft.com/office/officeart/2005/8/layout/architecture+Icon"/>
    <dgm:cxn modelId="{90B5E24D-FAE7-47BC-AD17-0F4E05714727}" type="presParOf" srcId="{6BDA23D6-BC93-40BF-97CA-37F6D6564F93}" destId="{A75F5706-6284-4B98-A3C9-0020B5E67521}" srcOrd="0" destOrd="0" presId="urn:microsoft.com/office/officeart/2005/8/layout/architecture+Icon"/>
    <dgm:cxn modelId="{3313B0E0-7B35-449E-A27B-ADBA1DDA4E7A}" type="presParOf" srcId="{6BDA23D6-BC93-40BF-97CA-37F6D6564F93}" destId="{E17E3A3E-375C-4FAD-81D9-195AAF9D549D}" srcOrd="1" destOrd="0" presId="urn:microsoft.com/office/officeart/2005/8/layout/architecture+Icon"/>
    <dgm:cxn modelId="{016B206B-7625-4C33-BF5E-F7580A94C749}" type="presParOf" srcId="{6BDA23D6-BC93-40BF-97CA-37F6D6564F93}" destId="{51F04F89-EA44-41A9-9EF7-86CB40DDAB1A}" srcOrd="2" destOrd="0" presId="urn:microsoft.com/office/officeart/2005/8/layout/architecture+Icon"/>
    <dgm:cxn modelId="{66ED92F3-36F2-4FEF-84EF-7A98328ACC3D}" type="presParOf" srcId="{51F04F89-EA44-41A9-9EF7-86CB40DDAB1A}" destId="{EDD6B01A-6593-4030-B5A6-1730BC17A221}" srcOrd="0" destOrd="0" presId="urn:microsoft.com/office/officeart/2005/8/layout/architecture+Icon"/>
    <dgm:cxn modelId="{E5CC311A-907B-4343-8C40-3CE77AD7748C}" type="presParOf" srcId="{EDD6B01A-6593-4030-B5A6-1730BC17A221}" destId="{2F431B46-EF5E-4167-BDE8-CAD723D6A7EE}" srcOrd="0" destOrd="0" presId="urn:microsoft.com/office/officeart/2005/8/layout/architecture+Icon"/>
    <dgm:cxn modelId="{CCD7B985-BCED-417A-AF97-3A6B0AF6A02B}" type="presParOf" srcId="{EDD6B01A-6593-4030-B5A6-1730BC17A221}" destId="{F26C5B3F-C491-4825-93B2-58C4360E402B}"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10CBF1-4685-407A-8F8C-404A8F6B8C0B}" type="doc">
      <dgm:prSet loTypeId="urn:microsoft.com/office/officeart/2005/8/layout/architecture+Icon" loCatId="list" qsTypeId="urn:microsoft.com/office/officeart/2005/8/quickstyle/simple1" qsCatId="simple" csTypeId="urn:microsoft.com/office/officeart/2005/8/colors/accent3_1" csCatId="accent3" phldr="1"/>
      <dgm:spPr/>
      <dgm:t>
        <a:bodyPr/>
        <a:lstStyle/>
        <a:p>
          <a:endParaRPr lang="en-GB"/>
        </a:p>
      </dgm:t>
    </dgm:pt>
    <dgm:pt modelId="{B9A1FE2A-FC7D-4A15-8A09-647DA6B64C4B}">
      <dgm:prSet phldrT="[Text]" custT="1"/>
      <dgm:spPr/>
      <dgm:t>
        <a:bodyPr/>
        <a:lstStyle/>
        <a:p>
          <a:r>
            <a:rPr lang="lt-LT" sz="1400" i="1" dirty="0">
              <a:latin typeface="Century Gothic" panose="020B0502020202020204" pitchFamily="34" charset="0"/>
            </a:rPr>
            <a:t>Valstybės pagalba iki </a:t>
          </a:r>
          <a:r>
            <a:rPr lang="en-US" sz="1400" i="1" dirty="0">
              <a:latin typeface="Century Gothic" panose="020B0502020202020204" pitchFamily="34" charset="0"/>
            </a:rPr>
            <a:t>100</a:t>
          </a:r>
          <a:r>
            <a:rPr lang="lt-LT" sz="1400" i="1" dirty="0">
              <a:latin typeface="Century Gothic" panose="020B0502020202020204" pitchFamily="34" charset="0"/>
            </a:rPr>
            <a:t> </a:t>
          </a:r>
          <a:r>
            <a:rPr lang="en-US" sz="1400" i="1" dirty="0">
              <a:latin typeface="Century Gothic" panose="020B0502020202020204" pitchFamily="34" charset="0"/>
            </a:rPr>
            <a:t>%</a:t>
          </a:r>
          <a:endParaRPr lang="en-GB" sz="1400" i="1" dirty="0">
            <a:latin typeface="Century Gothic" panose="020B0502020202020204" pitchFamily="34" charset="0"/>
          </a:endParaRPr>
        </a:p>
      </dgm:t>
    </dgm:pt>
    <dgm:pt modelId="{734ED06D-4F00-437E-9921-EAB27E242FD8}" type="parTrans" cxnId="{B0EA674A-9858-43D0-905C-A822923C3A5A}">
      <dgm:prSet/>
      <dgm:spPr/>
      <dgm:t>
        <a:bodyPr/>
        <a:lstStyle/>
        <a:p>
          <a:endParaRPr lang="en-GB" sz="1000"/>
        </a:p>
      </dgm:t>
    </dgm:pt>
    <dgm:pt modelId="{73AF7F76-B712-4782-8286-E7E6EDC589E0}" type="sibTrans" cxnId="{B0EA674A-9858-43D0-905C-A822923C3A5A}">
      <dgm:prSet/>
      <dgm:spPr/>
      <dgm:t>
        <a:bodyPr/>
        <a:lstStyle/>
        <a:p>
          <a:endParaRPr lang="en-GB" sz="1000"/>
        </a:p>
      </dgm:t>
    </dgm:pt>
    <dgm:pt modelId="{2D4F1FC8-5B27-4E69-8F47-55C1B90384E0}">
      <dgm:prSet phldrT="[Text]" custT="1"/>
      <dgm:spPr>
        <a:ln>
          <a:solidFill>
            <a:srgbClr val="C00000"/>
          </a:solidFill>
        </a:ln>
      </dgm:spPr>
      <dgm:t>
        <a:bodyPr/>
        <a:lstStyle/>
        <a:p>
          <a:r>
            <a:rPr lang="lt-LT" sz="1400" dirty="0">
              <a:latin typeface="Century Gothic" panose="020B0502020202020204" pitchFamily="34" charset="0"/>
            </a:rPr>
            <a:t>Teikiama parama</a:t>
          </a:r>
          <a:r>
            <a:rPr lang="en-US" sz="1400" dirty="0">
              <a:latin typeface="Century Gothic" panose="020B0502020202020204" pitchFamily="34" charset="0"/>
            </a:rPr>
            <a:t> </a:t>
          </a:r>
          <a:r>
            <a:rPr lang="en-US" sz="1400" dirty="0" err="1">
              <a:latin typeface="Century Gothic" panose="020B0502020202020204" pitchFamily="34" charset="0"/>
            </a:rPr>
            <a:t>iki</a:t>
          </a:r>
          <a:r>
            <a:rPr lang="en-US" sz="1400" dirty="0">
              <a:latin typeface="Century Gothic" panose="020B0502020202020204" pitchFamily="34" charset="0"/>
            </a:rPr>
            <a:t> 85%</a:t>
          </a:r>
          <a:endParaRPr lang="en-GB" sz="1400" dirty="0">
            <a:latin typeface="Century Gothic" panose="020B0502020202020204" pitchFamily="34" charset="0"/>
          </a:endParaRPr>
        </a:p>
      </dgm:t>
    </dgm:pt>
    <dgm:pt modelId="{8C6414A8-4BAE-4706-998D-29844C013B08}" type="parTrans" cxnId="{B9AB928C-39CA-4102-9E8C-472F6D2CCCE7}">
      <dgm:prSet/>
      <dgm:spPr/>
      <dgm:t>
        <a:bodyPr/>
        <a:lstStyle/>
        <a:p>
          <a:endParaRPr lang="en-GB" sz="1000"/>
        </a:p>
      </dgm:t>
    </dgm:pt>
    <dgm:pt modelId="{687FD92A-DE34-4173-B639-2D9D6DC8771D}" type="sibTrans" cxnId="{B9AB928C-39CA-4102-9E8C-472F6D2CCCE7}">
      <dgm:prSet/>
      <dgm:spPr/>
      <dgm:t>
        <a:bodyPr/>
        <a:lstStyle/>
        <a:p>
          <a:endParaRPr lang="en-GB" sz="1000"/>
        </a:p>
      </dgm:t>
    </dgm:pt>
    <dgm:pt modelId="{0A535408-7B8D-4509-AB4C-870C032D15C6}">
      <dgm:prSet phldrT="[Text]" custT="1"/>
      <dgm:spPr/>
      <dgm:t>
        <a:bodyPr/>
        <a:lstStyle/>
        <a:p>
          <a:r>
            <a:rPr lang="lt-LT" sz="1400" dirty="0">
              <a:latin typeface="Century Gothic" panose="020B0502020202020204" pitchFamily="34" charset="0"/>
            </a:rPr>
            <a:t>Kiti valstybės šaltiniai</a:t>
          </a:r>
          <a:endParaRPr lang="en-GB" sz="1400" dirty="0">
            <a:latin typeface="Century Gothic" panose="020B0502020202020204" pitchFamily="34" charset="0"/>
          </a:endParaRPr>
        </a:p>
      </dgm:t>
    </dgm:pt>
    <dgm:pt modelId="{BE85FCC6-1404-48E9-9283-0ACFC195CABB}" type="parTrans" cxnId="{B919635F-339C-4EC0-AF6D-2C79D0E36848}">
      <dgm:prSet/>
      <dgm:spPr/>
      <dgm:t>
        <a:bodyPr/>
        <a:lstStyle/>
        <a:p>
          <a:endParaRPr lang="en-GB" sz="1000"/>
        </a:p>
      </dgm:t>
    </dgm:pt>
    <dgm:pt modelId="{A78253BF-6C50-49FA-ABF8-2B978042683B}" type="sibTrans" cxnId="{B919635F-339C-4EC0-AF6D-2C79D0E36848}">
      <dgm:prSet/>
      <dgm:spPr/>
      <dgm:t>
        <a:bodyPr/>
        <a:lstStyle/>
        <a:p>
          <a:endParaRPr lang="en-GB" sz="1000"/>
        </a:p>
      </dgm:t>
    </dgm:pt>
    <dgm:pt modelId="{372615DF-2113-4FC9-8255-1A156884271D}">
      <dgm:prSet phldrT="[Text]" custT="1"/>
      <dgm:spPr>
        <a:solidFill>
          <a:srgbClr val="FFFF00"/>
        </a:solidFill>
        <a:ln>
          <a:solidFill>
            <a:schemeClr val="tx1"/>
          </a:solidFill>
        </a:ln>
      </dgm:spPr>
      <dgm:t>
        <a:bodyPr/>
        <a:lstStyle/>
        <a:p>
          <a:pPr algn="l"/>
          <a:r>
            <a:rPr lang="lt-LT" sz="1400" b="1" dirty="0" err="1">
              <a:latin typeface="Century Gothic" panose="020B0502020202020204" pitchFamily="34" charset="0"/>
            </a:rPr>
            <a:t>Nuosav</a:t>
          </a:r>
          <a:r>
            <a:rPr lang="en-US" sz="1400" b="1" dirty="0">
              <a:latin typeface="Century Gothic" panose="020B0502020202020204" pitchFamily="34" charset="0"/>
            </a:rPr>
            <a:t>as</a:t>
          </a:r>
          <a:r>
            <a:rPr lang="lt-LT" sz="1400" b="1" dirty="0">
              <a:latin typeface="Century Gothic" panose="020B0502020202020204" pitchFamily="34" charset="0"/>
            </a:rPr>
            <a:t>  </a:t>
          </a:r>
          <a:r>
            <a:rPr lang="en-US" sz="1400" b="1" dirty="0" err="1">
              <a:latin typeface="Century Gothic" panose="020B0502020202020204" pitchFamily="34" charset="0"/>
            </a:rPr>
            <a:t>ind</a:t>
          </a:r>
          <a:r>
            <a:rPr lang="lt-LT" sz="1400" b="1" dirty="0">
              <a:latin typeface="Century Gothic" panose="020B0502020202020204" pitchFamily="34" charset="0"/>
            </a:rPr>
            <a:t>ė</a:t>
          </a:r>
          <a:r>
            <a:rPr lang="en-US" sz="1400" b="1" dirty="0" err="1">
              <a:latin typeface="Century Gothic" panose="020B0502020202020204" pitchFamily="34" charset="0"/>
            </a:rPr>
            <a:t>lis</a:t>
          </a:r>
          <a:r>
            <a:rPr lang="lt-LT" sz="1400" b="1" dirty="0">
              <a:latin typeface="Century Gothic" panose="020B0502020202020204" pitchFamily="34" charset="0"/>
            </a:rPr>
            <a:t> min. </a:t>
          </a:r>
          <a:r>
            <a:rPr lang="en-US" sz="1400" b="1" dirty="0">
              <a:latin typeface="Century Gothic" panose="020B0502020202020204" pitchFamily="34" charset="0"/>
            </a:rPr>
            <a:t> be </a:t>
          </a:r>
          <a:r>
            <a:rPr lang="en-US" sz="1400" b="1" dirty="0" err="1">
              <a:latin typeface="Century Gothic" panose="020B0502020202020204" pitchFamily="34" charset="0"/>
            </a:rPr>
            <a:t>valstyb</a:t>
          </a:r>
          <a:r>
            <a:rPr lang="lt-LT" sz="1400" b="1" dirty="0">
              <a:latin typeface="Century Gothic" panose="020B0502020202020204" pitchFamily="34" charset="0"/>
            </a:rPr>
            <a:t>ės pagalbos</a:t>
          </a:r>
          <a:r>
            <a:rPr lang="en-US" sz="1400" b="1" dirty="0">
              <a:latin typeface="Century Gothic" panose="020B0502020202020204" pitchFamily="34" charset="0"/>
            </a:rPr>
            <a:t> </a:t>
          </a:r>
          <a:r>
            <a:rPr lang="en-US" sz="1400" b="1" dirty="0" err="1">
              <a:latin typeface="Century Gothic" panose="020B0502020202020204" pitchFamily="34" charset="0"/>
            </a:rPr>
            <a:t>apskai</a:t>
          </a:r>
          <a:r>
            <a:rPr lang="lt-LT" sz="1400" b="1" dirty="0">
              <a:latin typeface="Century Gothic" panose="020B0502020202020204" pitchFamily="34" charset="0"/>
            </a:rPr>
            <a:t>č</a:t>
          </a:r>
          <a:r>
            <a:rPr lang="en-US" sz="1400" b="1" dirty="0" err="1">
              <a:latin typeface="Century Gothic" panose="020B0502020202020204" pitchFamily="34" charset="0"/>
            </a:rPr>
            <a:t>iuojamas</a:t>
          </a:r>
          <a:r>
            <a:rPr lang="lt-LT" sz="1400" b="1" dirty="0">
              <a:latin typeface="Century Gothic" panose="020B0502020202020204" pitchFamily="34" charset="0"/>
            </a:rPr>
            <a:t> pagal BBIR 53 str. 6/8 dalį</a:t>
          </a:r>
        </a:p>
      </dgm:t>
    </dgm:pt>
    <dgm:pt modelId="{EF190BE5-55C1-48FE-9E40-2A4CE9AD342B}" type="parTrans" cxnId="{34E18225-D548-4E18-B5BB-0B9CCC601EE7}">
      <dgm:prSet/>
      <dgm:spPr/>
      <dgm:t>
        <a:bodyPr/>
        <a:lstStyle/>
        <a:p>
          <a:endParaRPr lang="en-GB" sz="1000"/>
        </a:p>
      </dgm:t>
    </dgm:pt>
    <dgm:pt modelId="{8DA931FB-D8D9-4CC9-A85C-DF3BECFB0B35}" type="sibTrans" cxnId="{34E18225-D548-4E18-B5BB-0B9CCC601EE7}">
      <dgm:prSet/>
      <dgm:spPr/>
      <dgm:t>
        <a:bodyPr/>
        <a:lstStyle/>
        <a:p>
          <a:endParaRPr lang="en-GB" sz="1000"/>
        </a:p>
      </dgm:t>
    </dgm:pt>
    <dgm:pt modelId="{1498B87D-D3BE-4B15-8305-9871343551B0}" type="pres">
      <dgm:prSet presAssocID="{D810CBF1-4685-407A-8F8C-404A8F6B8C0B}" presName="Name0" presStyleCnt="0">
        <dgm:presLayoutVars>
          <dgm:chPref val="1"/>
          <dgm:dir/>
          <dgm:animOne val="branch"/>
          <dgm:animLvl val="lvl"/>
          <dgm:resizeHandles/>
        </dgm:presLayoutVars>
      </dgm:prSet>
      <dgm:spPr/>
    </dgm:pt>
    <dgm:pt modelId="{2EB87A7A-0B00-4E8A-A4C0-00B49D6F0005}" type="pres">
      <dgm:prSet presAssocID="{B9A1FE2A-FC7D-4A15-8A09-647DA6B64C4B}" presName="vertOne" presStyleCnt="0"/>
      <dgm:spPr/>
    </dgm:pt>
    <dgm:pt modelId="{83CE92F5-BCE6-450D-81B9-81547F9390B1}" type="pres">
      <dgm:prSet presAssocID="{B9A1FE2A-FC7D-4A15-8A09-647DA6B64C4B}" presName="txOne" presStyleLbl="node0" presStyleIdx="0" presStyleCnt="1" custScaleX="50673" custLinFactY="-84667" custLinFactNeighborX="-24117" custLinFactNeighborY="-100000">
        <dgm:presLayoutVars>
          <dgm:chPref val="3"/>
        </dgm:presLayoutVars>
      </dgm:prSet>
      <dgm:spPr/>
    </dgm:pt>
    <dgm:pt modelId="{F11B77DA-AD2B-4325-BFCE-07B4C2BA6B5B}" type="pres">
      <dgm:prSet presAssocID="{B9A1FE2A-FC7D-4A15-8A09-647DA6B64C4B}" presName="parTransOne" presStyleCnt="0"/>
      <dgm:spPr/>
    </dgm:pt>
    <dgm:pt modelId="{6F70F6CA-A577-4583-A91E-2FF3D8970436}" type="pres">
      <dgm:prSet presAssocID="{B9A1FE2A-FC7D-4A15-8A09-647DA6B64C4B}" presName="horzOne" presStyleCnt="0"/>
      <dgm:spPr/>
    </dgm:pt>
    <dgm:pt modelId="{013C3548-08A3-4DDF-8C74-B3250F19E70C}" type="pres">
      <dgm:prSet presAssocID="{2D4F1FC8-5B27-4E69-8F47-55C1B90384E0}" presName="vertTwo" presStyleCnt="0"/>
      <dgm:spPr/>
    </dgm:pt>
    <dgm:pt modelId="{BFC6B319-F9DE-41A8-A3FB-413E18E81F87}" type="pres">
      <dgm:prSet presAssocID="{2D4F1FC8-5B27-4E69-8F47-55C1B90384E0}" presName="txTwo" presStyleLbl="node2" presStyleIdx="0" presStyleCnt="2" custScaleX="25317" custScaleY="103300" custLinFactY="-100000" custLinFactNeighborX="-14452" custLinFactNeighborY="-182829">
        <dgm:presLayoutVars>
          <dgm:chPref val="3"/>
        </dgm:presLayoutVars>
      </dgm:prSet>
      <dgm:spPr/>
    </dgm:pt>
    <dgm:pt modelId="{3AD9AE23-3D54-4B42-AD73-138C561AF19C}" type="pres">
      <dgm:prSet presAssocID="{2D4F1FC8-5B27-4E69-8F47-55C1B90384E0}" presName="parTransTwo" presStyleCnt="0"/>
      <dgm:spPr/>
    </dgm:pt>
    <dgm:pt modelId="{38F60244-AA45-4218-A8EC-4A519C90A946}" type="pres">
      <dgm:prSet presAssocID="{2D4F1FC8-5B27-4E69-8F47-55C1B90384E0}" presName="horzTwo" presStyleCnt="0"/>
      <dgm:spPr/>
    </dgm:pt>
    <dgm:pt modelId="{7E3F4486-8EC3-4645-ABA6-38B48F912BB7}" type="pres">
      <dgm:prSet presAssocID="{0A535408-7B8D-4509-AB4C-870C032D15C6}" presName="vertThree" presStyleCnt="0"/>
      <dgm:spPr/>
    </dgm:pt>
    <dgm:pt modelId="{EA4478E6-E455-4D3E-AAD4-FC956027BBB1}" type="pres">
      <dgm:prSet presAssocID="{0A535408-7B8D-4509-AB4C-870C032D15C6}" presName="txThree" presStyleLbl="node3" presStyleIdx="0" presStyleCnt="1" custScaleX="23838" custScaleY="103462" custLinFactNeighborX="11713" custLinFactNeighborY="-5997">
        <dgm:presLayoutVars>
          <dgm:chPref val="3"/>
        </dgm:presLayoutVars>
      </dgm:prSet>
      <dgm:spPr/>
    </dgm:pt>
    <dgm:pt modelId="{2A73FA32-F6DC-4019-AF9E-04E569863682}" type="pres">
      <dgm:prSet presAssocID="{0A535408-7B8D-4509-AB4C-870C032D15C6}" presName="horzThree" presStyleCnt="0"/>
      <dgm:spPr/>
    </dgm:pt>
    <dgm:pt modelId="{A9BA9FD3-7130-4E9C-8D80-9B7E82864580}" type="pres">
      <dgm:prSet presAssocID="{687FD92A-DE34-4173-B639-2D9D6DC8771D}" presName="sibSpaceTwo" presStyleCnt="0"/>
      <dgm:spPr/>
    </dgm:pt>
    <dgm:pt modelId="{EDD6B01A-6593-4030-B5A6-1730BC17A221}" type="pres">
      <dgm:prSet presAssocID="{372615DF-2113-4FC9-8255-1A156884271D}" presName="vertTwo" presStyleCnt="0"/>
      <dgm:spPr/>
    </dgm:pt>
    <dgm:pt modelId="{2F431B46-EF5E-4167-BDE8-CAD723D6A7EE}" type="pres">
      <dgm:prSet presAssocID="{372615DF-2113-4FC9-8255-1A156884271D}" presName="txTwo" presStyleLbl="node2" presStyleIdx="1" presStyleCnt="2" custScaleX="35602" custScaleY="325179" custLinFactNeighborX="11525" custLinFactNeighborY="13331">
        <dgm:presLayoutVars>
          <dgm:chPref val="3"/>
        </dgm:presLayoutVars>
      </dgm:prSet>
      <dgm:spPr/>
    </dgm:pt>
    <dgm:pt modelId="{F26C5B3F-C491-4825-93B2-58C4360E402B}" type="pres">
      <dgm:prSet presAssocID="{372615DF-2113-4FC9-8255-1A156884271D}" presName="horzTwo" presStyleCnt="0"/>
      <dgm:spPr/>
    </dgm:pt>
  </dgm:ptLst>
  <dgm:cxnLst>
    <dgm:cxn modelId="{5E70AC0F-AFA9-4690-897E-5874E7804F4C}" type="presOf" srcId="{372615DF-2113-4FC9-8255-1A156884271D}" destId="{2F431B46-EF5E-4167-BDE8-CAD723D6A7EE}" srcOrd="0" destOrd="0" presId="urn:microsoft.com/office/officeart/2005/8/layout/architecture+Icon"/>
    <dgm:cxn modelId="{34E18225-D548-4E18-B5BB-0B9CCC601EE7}" srcId="{B9A1FE2A-FC7D-4A15-8A09-647DA6B64C4B}" destId="{372615DF-2113-4FC9-8255-1A156884271D}" srcOrd="1" destOrd="0" parTransId="{EF190BE5-55C1-48FE-9E40-2A4CE9AD342B}" sibTransId="{8DA931FB-D8D9-4CC9-A85C-DF3BECFB0B35}"/>
    <dgm:cxn modelId="{F0D9DC40-E927-4AF0-87D5-81263208B6CC}" type="presOf" srcId="{D810CBF1-4685-407A-8F8C-404A8F6B8C0B}" destId="{1498B87D-D3BE-4B15-8305-9871343551B0}" srcOrd="0" destOrd="0" presId="urn:microsoft.com/office/officeart/2005/8/layout/architecture+Icon"/>
    <dgm:cxn modelId="{B919635F-339C-4EC0-AF6D-2C79D0E36848}" srcId="{2D4F1FC8-5B27-4E69-8F47-55C1B90384E0}" destId="{0A535408-7B8D-4509-AB4C-870C032D15C6}" srcOrd="0" destOrd="0" parTransId="{BE85FCC6-1404-48E9-9283-0ACFC195CABB}" sibTransId="{A78253BF-6C50-49FA-ABF8-2B978042683B}"/>
    <dgm:cxn modelId="{54F9CF60-868E-4479-8EF5-E8915BC67FF4}" type="presOf" srcId="{2D4F1FC8-5B27-4E69-8F47-55C1B90384E0}" destId="{BFC6B319-F9DE-41A8-A3FB-413E18E81F87}" srcOrd="0" destOrd="0" presId="urn:microsoft.com/office/officeart/2005/8/layout/architecture+Icon"/>
    <dgm:cxn modelId="{B0EA674A-9858-43D0-905C-A822923C3A5A}" srcId="{D810CBF1-4685-407A-8F8C-404A8F6B8C0B}" destId="{B9A1FE2A-FC7D-4A15-8A09-647DA6B64C4B}" srcOrd="0" destOrd="0" parTransId="{734ED06D-4F00-437E-9921-EAB27E242FD8}" sibTransId="{73AF7F76-B712-4782-8286-E7E6EDC589E0}"/>
    <dgm:cxn modelId="{1C26E758-8FCF-49A4-B22E-73C233C4BD79}" type="presOf" srcId="{B9A1FE2A-FC7D-4A15-8A09-647DA6B64C4B}" destId="{83CE92F5-BCE6-450D-81B9-81547F9390B1}" srcOrd="0" destOrd="0" presId="urn:microsoft.com/office/officeart/2005/8/layout/architecture+Icon"/>
    <dgm:cxn modelId="{B9AB928C-39CA-4102-9E8C-472F6D2CCCE7}" srcId="{B9A1FE2A-FC7D-4A15-8A09-647DA6B64C4B}" destId="{2D4F1FC8-5B27-4E69-8F47-55C1B90384E0}" srcOrd="0" destOrd="0" parTransId="{8C6414A8-4BAE-4706-998D-29844C013B08}" sibTransId="{687FD92A-DE34-4173-B639-2D9D6DC8771D}"/>
    <dgm:cxn modelId="{51AD0CF1-E4A9-45CB-9B0F-66AE4A4D9B20}" type="presOf" srcId="{0A535408-7B8D-4509-AB4C-870C032D15C6}" destId="{EA4478E6-E455-4D3E-AAD4-FC956027BBB1}" srcOrd="0" destOrd="0" presId="urn:microsoft.com/office/officeart/2005/8/layout/architecture+Icon"/>
    <dgm:cxn modelId="{969ED7E5-55CA-42C7-B642-D2B481C6153E}" type="presParOf" srcId="{1498B87D-D3BE-4B15-8305-9871343551B0}" destId="{2EB87A7A-0B00-4E8A-A4C0-00B49D6F0005}" srcOrd="0" destOrd="0" presId="urn:microsoft.com/office/officeart/2005/8/layout/architecture+Icon"/>
    <dgm:cxn modelId="{56C220FB-1EAE-4A9E-8FA4-BC1B5D496B30}" type="presParOf" srcId="{2EB87A7A-0B00-4E8A-A4C0-00B49D6F0005}" destId="{83CE92F5-BCE6-450D-81B9-81547F9390B1}" srcOrd="0" destOrd="0" presId="urn:microsoft.com/office/officeart/2005/8/layout/architecture+Icon"/>
    <dgm:cxn modelId="{B2B6F4DA-FFCE-48C6-A3EF-79AA74D17BB8}" type="presParOf" srcId="{2EB87A7A-0B00-4E8A-A4C0-00B49D6F0005}" destId="{F11B77DA-AD2B-4325-BFCE-07B4C2BA6B5B}" srcOrd="1" destOrd="0" presId="urn:microsoft.com/office/officeart/2005/8/layout/architecture+Icon"/>
    <dgm:cxn modelId="{32BD529C-DD11-4A65-9E33-0023C2F7FD5B}" type="presParOf" srcId="{2EB87A7A-0B00-4E8A-A4C0-00B49D6F0005}" destId="{6F70F6CA-A577-4583-A91E-2FF3D8970436}" srcOrd="2" destOrd="0" presId="urn:microsoft.com/office/officeart/2005/8/layout/architecture+Icon"/>
    <dgm:cxn modelId="{255173BA-A17E-4970-90FA-C377992CE19A}" type="presParOf" srcId="{6F70F6CA-A577-4583-A91E-2FF3D8970436}" destId="{013C3548-08A3-4DDF-8C74-B3250F19E70C}" srcOrd="0" destOrd="0" presId="urn:microsoft.com/office/officeart/2005/8/layout/architecture+Icon"/>
    <dgm:cxn modelId="{B6D9510A-DA81-457C-B404-DD9F64E56648}" type="presParOf" srcId="{013C3548-08A3-4DDF-8C74-B3250F19E70C}" destId="{BFC6B319-F9DE-41A8-A3FB-413E18E81F87}" srcOrd="0" destOrd="0" presId="urn:microsoft.com/office/officeart/2005/8/layout/architecture+Icon"/>
    <dgm:cxn modelId="{B91F29B5-4593-4125-B754-38757026118B}" type="presParOf" srcId="{013C3548-08A3-4DDF-8C74-B3250F19E70C}" destId="{3AD9AE23-3D54-4B42-AD73-138C561AF19C}" srcOrd="1" destOrd="0" presId="urn:microsoft.com/office/officeart/2005/8/layout/architecture+Icon"/>
    <dgm:cxn modelId="{6947EED9-1C95-4CD2-A09E-CC7C731B979D}" type="presParOf" srcId="{013C3548-08A3-4DDF-8C74-B3250F19E70C}" destId="{38F60244-AA45-4218-A8EC-4A519C90A946}" srcOrd="2" destOrd="0" presId="urn:microsoft.com/office/officeart/2005/8/layout/architecture+Icon"/>
    <dgm:cxn modelId="{92ADC000-5A3D-498E-B557-3806107764E3}" type="presParOf" srcId="{38F60244-AA45-4218-A8EC-4A519C90A946}" destId="{7E3F4486-8EC3-4645-ABA6-38B48F912BB7}" srcOrd="0" destOrd="0" presId="urn:microsoft.com/office/officeart/2005/8/layout/architecture+Icon"/>
    <dgm:cxn modelId="{A7A12DF1-ECA8-4936-8233-518FAAB74525}" type="presParOf" srcId="{7E3F4486-8EC3-4645-ABA6-38B48F912BB7}" destId="{EA4478E6-E455-4D3E-AAD4-FC956027BBB1}" srcOrd="0" destOrd="0" presId="urn:microsoft.com/office/officeart/2005/8/layout/architecture+Icon"/>
    <dgm:cxn modelId="{9D7B74F1-697C-4C85-80CE-F852DBD8E9F8}" type="presParOf" srcId="{7E3F4486-8EC3-4645-ABA6-38B48F912BB7}" destId="{2A73FA32-F6DC-4019-AF9E-04E569863682}" srcOrd="1" destOrd="0" presId="urn:microsoft.com/office/officeart/2005/8/layout/architecture+Icon"/>
    <dgm:cxn modelId="{9FBB7A67-FE0F-401B-9C3C-1E9E3187CFE2}" type="presParOf" srcId="{6F70F6CA-A577-4583-A91E-2FF3D8970436}" destId="{A9BA9FD3-7130-4E9C-8D80-9B7E82864580}" srcOrd="1" destOrd="0" presId="urn:microsoft.com/office/officeart/2005/8/layout/architecture+Icon"/>
    <dgm:cxn modelId="{8EF58C82-BD7A-4F16-8471-1E385220A0FA}" type="presParOf" srcId="{6F70F6CA-A577-4583-A91E-2FF3D8970436}" destId="{EDD6B01A-6593-4030-B5A6-1730BC17A221}" srcOrd="2" destOrd="0" presId="urn:microsoft.com/office/officeart/2005/8/layout/architecture+Icon"/>
    <dgm:cxn modelId="{492FBEAF-A223-4A3B-B1D5-691B5CDF506A}" type="presParOf" srcId="{EDD6B01A-6593-4030-B5A6-1730BC17A221}" destId="{2F431B46-EF5E-4167-BDE8-CAD723D6A7EE}" srcOrd="0" destOrd="0" presId="urn:microsoft.com/office/officeart/2005/8/layout/architecture+Icon"/>
    <dgm:cxn modelId="{BC295FEF-8823-4BC6-906A-E9E28EFCAE9A}" type="presParOf" srcId="{EDD6B01A-6593-4030-B5A6-1730BC17A221}" destId="{F26C5B3F-C491-4825-93B2-58C4360E402B}" srcOrd="1" destOrd="0" presId="urn:microsoft.com/office/officeart/2005/8/layout/architecture+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F266E1-EAA6-4BB7-A49A-3233D6FE18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lt-LT"/>
        </a:p>
      </dgm:t>
    </dgm:pt>
    <dgm:pt modelId="{ABB43958-951D-42FA-9FD1-3B2EC495B6B5}">
      <dgm:prSet phldrT="[Tekstas]" custT="1"/>
      <dgm:spPr/>
      <dgm:t>
        <a:bodyPr/>
        <a:lstStyle/>
        <a:p>
          <a:r>
            <a:rPr lang="lt-LT" sz="1600" b="1" u="sng" dirty="0">
              <a:solidFill>
                <a:schemeClr val="bg1"/>
              </a:solidFill>
              <a:latin typeface="DM Sans" pitchFamily="2" charset="-70"/>
              <a:ea typeface="Verdana" panose="020B0604030504040204" pitchFamily="34" charset="0"/>
            </a:rPr>
            <a:t>SUSIJUSIOS ĮMONĖS - tai įmonės, kurias sieja kuris nors iš šių ryšių:</a:t>
          </a:r>
          <a:endParaRPr lang="lt-LT" sz="1600" dirty="0">
            <a:solidFill>
              <a:schemeClr val="bg1"/>
            </a:solidFill>
            <a:latin typeface="DM Sans" pitchFamily="2" charset="-70"/>
            <a:ea typeface="Verdana" panose="020B0604030504040204" pitchFamily="34" charset="0"/>
          </a:endParaRPr>
        </a:p>
      </dgm:t>
    </dgm:pt>
    <dgm:pt modelId="{ADBCCFE9-4521-4B10-932B-6BC44DEFF5A4}" type="parTrans" cxnId="{9F8CB652-A0BF-4256-B113-D97B1FAC6288}">
      <dgm:prSet/>
      <dgm:spPr/>
      <dgm:t>
        <a:bodyPr/>
        <a:lstStyle/>
        <a:p>
          <a:endParaRPr lang="lt-LT" sz="1600">
            <a:latin typeface="DM Sans" pitchFamily="2" charset="-70"/>
            <a:ea typeface="Verdana" panose="020B0604030504040204" pitchFamily="34" charset="0"/>
          </a:endParaRPr>
        </a:p>
      </dgm:t>
    </dgm:pt>
    <dgm:pt modelId="{5B5A4794-DC8B-4EDB-8D4F-CAFF5FCF4530}" type="sibTrans" cxnId="{9F8CB652-A0BF-4256-B113-D97B1FAC6288}">
      <dgm:prSet/>
      <dgm:spPr/>
      <dgm:t>
        <a:bodyPr/>
        <a:lstStyle/>
        <a:p>
          <a:endParaRPr lang="lt-LT" sz="1600">
            <a:latin typeface="DM Sans" pitchFamily="2" charset="-70"/>
            <a:ea typeface="Verdana" panose="020B0604030504040204" pitchFamily="34" charset="0"/>
          </a:endParaRPr>
        </a:p>
      </dgm:t>
    </dgm:pt>
    <dgm:pt modelId="{3340CD62-3E0F-4418-8831-7E5F28E096E7}">
      <dgm:prSet phldrT="[Tekstas]" custT="1"/>
      <dgm:spPr/>
      <dgm:t>
        <a:bodyPr/>
        <a:lstStyle/>
        <a:p>
          <a:r>
            <a:rPr lang="lt-LT" sz="1600" b="1" u="sng" dirty="0">
              <a:solidFill>
                <a:schemeClr val="bg1"/>
              </a:solidFill>
              <a:latin typeface="DM Sans" pitchFamily="2" charset="-70"/>
              <a:ea typeface="Verdana" panose="020B0604030504040204" pitchFamily="34" charset="0"/>
            </a:rPr>
            <a:t>PARTNERINĖS ĮMONĖS:</a:t>
          </a:r>
          <a:endParaRPr lang="lt-LT" sz="1600" dirty="0">
            <a:solidFill>
              <a:schemeClr val="bg1"/>
            </a:solidFill>
            <a:latin typeface="DM Sans" pitchFamily="2" charset="-70"/>
            <a:ea typeface="Verdana" panose="020B0604030504040204" pitchFamily="34" charset="0"/>
          </a:endParaRPr>
        </a:p>
      </dgm:t>
    </dgm:pt>
    <dgm:pt modelId="{1EC5D71F-9D36-4D01-B9CB-E94CFFE81C74}" type="parTrans" cxnId="{62757C05-B622-4B8A-9CD4-4F166A8FC7E3}">
      <dgm:prSet/>
      <dgm:spPr/>
      <dgm:t>
        <a:bodyPr/>
        <a:lstStyle/>
        <a:p>
          <a:endParaRPr lang="lt-LT" sz="1600">
            <a:latin typeface="DM Sans" pitchFamily="2" charset="-70"/>
            <a:ea typeface="Verdana" panose="020B0604030504040204" pitchFamily="34" charset="0"/>
          </a:endParaRPr>
        </a:p>
      </dgm:t>
    </dgm:pt>
    <dgm:pt modelId="{31AE0C01-0584-4B3F-957B-2F3761FC0643}" type="sibTrans" cxnId="{62757C05-B622-4B8A-9CD4-4F166A8FC7E3}">
      <dgm:prSet/>
      <dgm:spPr/>
      <dgm:t>
        <a:bodyPr/>
        <a:lstStyle/>
        <a:p>
          <a:endParaRPr lang="lt-LT" sz="1600">
            <a:latin typeface="DM Sans" pitchFamily="2" charset="-70"/>
            <a:ea typeface="Verdana" panose="020B0604030504040204" pitchFamily="34" charset="0"/>
          </a:endParaRPr>
        </a:p>
      </dgm:t>
    </dgm:pt>
    <dgm:pt modelId="{CB9A279A-FC02-4A3F-BAE2-176548053211}">
      <dgm:prSet phldrT="[Tekstas]" custT="1"/>
      <dgm:spPr/>
      <dgm:t>
        <a:bodyPr/>
        <a:lstStyle/>
        <a:p>
          <a:pPr algn="just">
            <a:spcBef>
              <a:spcPts val="600"/>
            </a:spcBef>
            <a:spcAft>
              <a:spcPts val="600"/>
            </a:spcAft>
          </a:pPr>
          <a:r>
            <a:rPr lang="lt-LT" sz="1600" b="0" dirty="0">
              <a:solidFill>
                <a:srgbClr val="142D64"/>
              </a:solidFill>
              <a:latin typeface="DM Sans" pitchFamily="2" charset="-70"/>
              <a:ea typeface="Verdana" panose="020B0604030504040204" pitchFamily="34" charset="0"/>
              <a:cs typeface="Times New Roman" panose="02020603050405020304" pitchFamily="18" charset="0"/>
            </a:rPr>
            <a:t>Tai įmonės, tiesiogiai ar netiesiogiai turinčios nuo 25 iki 50 procentų kitos įmonės akcijų, pajų ar kitokių dalyvavimą įmonės kapitale žyminčių kapitalo dalių arba tiesiogiai ar netiesiogiai (pagal balsavimo sutartį, balsavimo teisės perleidimo sutartį, įgaliojimą ir pan.) turinčios nuo 25 iki 50 procentų visų kitos įmonės dalyvių balsų.</a:t>
          </a:r>
          <a:endParaRPr lang="lt-LT" sz="1600" b="0" dirty="0">
            <a:solidFill>
              <a:srgbClr val="142D64"/>
            </a:solidFill>
            <a:latin typeface="DM Sans" pitchFamily="2" charset="-70"/>
            <a:ea typeface="Verdana" panose="020B0604030504040204" pitchFamily="34" charset="0"/>
          </a:endParaRPr>
        </a:p>
      </dgm:t>
    </dgm:pt>
    <dgm:pt modelId="{CF5B97DD-8B1E-4631-B191-53391C5D6589}" type="parTrans" cxnId="{578B9D3C-EB1F-4D7D-9544-2DB755B70935}">
      <dgm:prSet/>
      <dgm:spPr/>
      <dgm:t>
        <a:bodyPr/>
        <a:lstStyle/>
        <a:p>
          <a:endParaRPr lang="lt-LT" sz="1600">
            <a:latin typeface="DM Sans" pitchFamily="2" charset="-70"/>
            <a:ea typeface="Verdana" panose="020B0604030504040204" pitchFamily="34" charset="0"/>
          </a:endParaRPr>
        </a:p>
      </dgm:t>
    </dgm:pt>
    <dgm:pt modelId="{32EEF636-E12B-4043-8FB9-8EBF9864E34E}" type="sibTrans" cxnId="{578B9D3C-EB1F-4D7D-9544-2DB755B70935}">
      <dgm:prSet/>
      <dgm:spPr/>
      <dgm:t>
        <a:bodyPr/>
        <a:lstStyle/>
        <a:p>
          <a:endParaRPr lang="lt-LT" sz="1600">
            <a:latin typeface="DM Sans" pitchFamily="2" charset="-70"/>
            <a:ea typeface="Verdana" panose="020B0604030504040204" pitchFamily="34" charset="0"/>
          </a:endParaRPr>
        </a:p>
      </dgm:t>
    </dgm:pt>
    <dgm:pt modelId="{45D462CC-98A7-47A8-9A77-2A2CD13A1208}">
      <dgm:prSet phldrT="[Tekstas]" custT="1"/>
      <dgm:spPr/>
      <dgm:t>
        <a:bodyPr/>
        <a:lstStyle/>
        <a:p>
          <a:pPr algn="just">
            <a:spcAft>
              <a:spcPts val="600"/>
            </a:spcAft>
          </a:pPr>
          <a:r>
            <a:rPr lang="lt-LT" sz="1600" dirty="0">
              <a:solidFill>
                <a:srgbClr val="142D64"/>
              </a:solidFill>
              <a:latin typeface="DM Sans" pitchFamily="2" charset="-70"/>
              <a:ea typeface="Verdana" panose="020B0604030504040204" pitchFamily="34" charset="0"/>
              <a:cs typeface="Times New Roman" panose="02020603050405020304" pitchFamily="18" charset="0"/>
            </a:rPr>
            <a:t>dauguma dalyvių balsų</a:t>
          </a:r>
          <a:r>
            <a:rPr lang="en-US" sz="1600" dirty="0">
              <a:solidFill>
                <a:srgbClr val="142D64"/>
              </a:solidFill>
              <a:latin typeface="DM Sans" pitchFamily="2" charset="-70"/>
              <a:ea typeface="Verdana" panose="020B0604030504040204" pitchFamily="34" charset="0"/>
              <a:cs typeface="Times New Roman" panose="02020603050405020304" pitchFamily="18" charset="0"/>
            </a:rPr>
            <a:t>;</a:t>
          </a:r>
          <a:endParaRPr lang="lt-LT" sz="1600" dirty="0">
            <a:solidFill>
              <a:srgbClr val="142D64"/>
            </a:solidFill>
            <a:latin typeface="DM Sans" pitchFamily="2" charset="-70"/>
            <a:ea typeface="Verdana" panose="020B0604030504040204" pitchFamily="34" charset="0"/>
          </a:endParaRPr>
        </a:p>
      </dgm:t>
    </dgm:pt>
    <dgm:pt modelId="{399BB02F-EC4B-41A1-994A-BC2648821275}" type="parTrans" cxnId="{35CF2CBB-061E-475E-84A4-F4678F9A8535}">
      <dgm:prSet/>
      <dgm:spPr/>
      <dgm:t>
        <a:bodyPr/>
        <a:lstStyle/>
        <a:p>
          <a:endParaRPr lang="lt-LT" sz="1600">
            <a:latin typeface="DM Sans" pitchFamily="2" charset="-70"/>
            <a:ea typeface="Verdana" panose="020B0604030504040204" pitchFamily="34" charset="0"/>
          </a:endParaRPr>
        </a:p>
      </dgm:t>
    </dgm:pt>
    <dgm:pt modelId="{AB47C7A3-6489-4255-93A9-2D08A07F2EDB}" type="sibTrans" cxnId="{35CF2CBB-061E-475E-84A4-F4678F9A8535}">
      <dgm:prSet/>
      <dgm:spPr/>
      <dgm:t>
        <a:bodyPr/>
        <a:lstStyle/>
        <a:p>
          <a:endParaRPr lang="lt-LT" sz="1600">
            <a:latin typeface="DM Sans" pitchFamily="2" charset="-70"/>
            <a:ea typeface="Verdana" panose="020B0604030504040204" pitchFamily="34" charset="0"/>
          </a:endParaRPr>
        </a:p>
      </dgm:t>
    </dgm:pt>
    <dgm:pt modelId="{DD2E137B-8B0D-40E7-8526-D349ED5D70B3}">
      <dgm:prSet custT="1"/>
      <dgm:spPr/>
      <dgm:t>
        <a:bodyPr/>
        <a:lstStyle/>
        <a:p>
          <a:pPr algn="just">
            <a:spcAft>
              <a:spcPts val="600"/>
            </a:spcAft>
          </a:pPr>
          <a:r>
            <a:rPr lang="lt-LT" sz="1600" dirty="0">
              <a:solidFill>
                <a:srgbClr val="142D64"/>
              </a:solidFill>
              <a:latin typeface="DM Sans" pitchFamily="2" charset="-70"/>
              <a:ea typeface="Verdana" panose="020B0604030504040204" pitchFamily="34" charset="0"/>
              <a:cs typeface="Times New Roman" panose="02020603050405020304" pitchFamily="18" charset="0"/>
            </a:rPr>
            <a:t>teisė skirti ir atšaukti daugumą kitos įmonės valdymo ar priežiūros organo narių ar administracijos pareigūnų;</a:t>
          </a:r>
        </a:p>
      </dgm:t>
    </dgm:pt>
    <dgm:pt modelId="{A91A3306-689D-4538-AEDD-01B1CC5A0689}" type="parTrans" cxnId="{2421D4B1-086F-4A17-8AC6-111CDE2ECF1F}">
      <dgm:prSet/>
      <dgm:spPr/>
      <dgm:t>
        <a:bodyPr/>
        <a:lstStyle/>
        <a:p>
          <a:endParaRPr lang="lt-LT" sz="1600">
            <a:latin typeface="DM Sans" pitchFamily="2" charset="-70"/>
            <a:ea typeface="Verdana" panose="020B0604030504040204" pitchFamily="34" charset="0"/>
          </a:endParaRPr>
        </a:p>
      </dgm:t>
    </dgm:pt>
    <dgm:pt modelId="{FF68538A-05E6-415E-B504-2DD6BD37FCB4}" type="sibTrans" cxnId="{2421D4B1-086F-4A17-8AC6-111CDE2ECF1F}">
      <dgm:prSet/>
      <dgm:spPr/>
      <dgm:t>
        <a:bodyPr/>
        <a:lstStyle/>
        <a:p>
          <a:endParaRPr lang="lt-LT" sz="1600">
            <a:latin typeface="DM Sans" pitchFamily="2" charset="-70"/>
            <a:ea typeface="Verdana" panose="020B0604030504040204" pitchFamily="34" charset="0"/>
          </a:endParaRPr>
        </a:p>
      </dgm:t>
    </dgm:pt>
    <dgm:pt modelId="{48BE6557-6345-485D-8516-3720F3DED888}">
      <dgm:prSet custT="1"/>
      <dgm:spPr/>
      <dgm:t>
        <a:bodyPr/>
        <a:lstStyle/>
        <a:p>
          <a:pPr algn="just">
            <a:spcAft>
              <a:spcPts val="600"/>
            </a:spcAft>
          </a:pPr>
          <a:r>
            <a:rPr lang="lt-LT" sz="1600" dirty="0">
              <a:solidFill>
                <a:srgbClr val="142D64"/>
              </a:solidFill>
              <a:latin typeface="DM Sans" pitchFamily="2" charset="-70"/>
              <a:ea typeface="Verdana" panose="020B0604030504040204" pitchFamily="34" charset="0"/>
              <a:cs typeface="Times New Roman" panose="02020603050405020304" pitchFamily="18" charset="0"/>
            </a:rPr>
            <a:t>galimybė daryti lemiamą poveikį kitai įmonei</a:t>
          </a:r>
          <a:r>
            <a:rPr lang="en-US" sz="1600" dirty="0">
              <a:solidFill>
                <a:srgbClr val="142D64"/>
              </a:solidFill>
              <a:latin typeface="DM Sans" pitchFamily="2" charset="-70"/>
              <a:ea typeface="Verdana" panose="020B0604030504040204" pitchFamily="34" charset="0"/>
              <a:cs typeface="Times New Roman" panose="02020603050405020304" pitchFamily="18" charset="0"/>
            </a:rPr>
            <a:t>;</a:t>
          </a:r>
          <a:endParaRPr lang="lt-LT" sz="1600" dirty="0">
            <a:solidFill>
              <a:srgbClr val="142D64"/>
            </a:solidFill>
            <a:latin typeface="DM Sans" pitchFamily="2" charset="-70"/>
            <a:ea typeface="Verdana" panose="020B0604030504040204" pitchFamily="34" charset="0"/>
            <a:cs typeface="Times New Roman" panose="02020603050405020304" pitchFamily="18" charset="0"/>
          </a:endParaRPr>
        </a:p>
      </dgm:t>
    </dgm:pt>
    <dgm:pt modelId="{9F3A626F-11CB-4106-9DD4-BCF57E985AED}" type="parTrans" cxnId="{FF9B3780-6F73-4167-818A-3E6ACCB928D8}">
      <dgm:prSet/>
      <dgm:spPr/>
      <dgm:t>
        <a:bodyPr/>
        <a:lstStyle/>
        <a:p>
          <a:endParaRPr lang="lt-LT" sz="1600">
            <a:latin typeface="DM Sans" pitchFamily="2" charset="-70"/>
            <a:ea typeface="Verdana" panose="020B0604030504040204" pitchFamily="34" charset="0"/>
          </a:endParaRPr>
        </a:p>
      </dgm:t>
    </dgm:pt>
    <dgm:pt modelId="{5903A4B9-E5DC-4811-98F0-0575F44775DD}" type="sibTrans" cxnId="{FF9B3780-6F73-4167-818A-3E6ACCB928D8}">
      <dgm:prSet/>
      <dgm:spPr/>
      <dgm:t>
        <a:bodyPr/>
        <a:lstStyle/>
        <a:p>
          <a:endParaRPr lang="lt-LT" sz="1600">
            <a:latin typeface="DM Sans" pitchFamily="2" charset="-70"/>
            <a:ea typeface="Verdana" panose="020B0604030504040204" pitchFamily="34" charset="0"/>
          </a:endParaRPr>
        </a:p>
      </dgm:t>
    </dgm:pt>
    <dgm:pt modelId="{0D7B6DBB-96E9-4CE6-AFF7-42A7BB90AD77}">
      <dgm:prSet custT="1"/>
      <dgm:spPr/>
      <dgm:t>
        <a:bodyPr/>
        <a:lstStyle/>
        <a:p>
          <a:pPr algn="just">
            <a:spcAft>
              <a:spcPts val="600"/>
            </a:spcAft>
          </a:pPr>
          <a:r>
            <a:rPr lang="lt-LT" sz="1600" dirty="0">
              <a:solidFill>
                <a:srgbClr val="142D64"/>
              </a:solidFill>
              <a:latin typeface="DM Sans" pitchFamily="2" charset="-70"/>
              <a:ea typeface="Verdana" panose="020B0604030504040204" pitchFamily="34" charset="0"/>
              <a:cs typeface="Times New Roman" panose="02020603050405020304" pitchFamily="18" charset="0"/>
            </a:rPr>
            <a:t>dėl sutarčių, sudarytų su kitos įmonės dalyviais, kontroliuoja daugumą kitos įmonės dalyvių balsų;</a:t>
          </a:r>
        </a:p>
      </dgm:t>
    </dgm:pt>
    <dgm:pt modelId="{1DBDBAD3-A6B6-43BB-A1D7-2BF6219FA0E3}" type="parTrans" cxnId="{0B8A8BAE-52FA-49E0-A395-B11B073BA5AF}">
      <dgm:prSet/>
      <dgm:spPr/>
      <dgm:t>
        <a:bodyPr/>
        <a:lstStyle/>
        <a:p>
          <a:endParaRPr lang="lt-LT" sz="1600">
            <a:latin typeface="DM Sans" pitchFamily="2" charset="-70"/>
            <a:ea typeface="Verdana" panose="020B0604030504040204" pitchFamily="34" charset="0"/>
          </a:endParaRPr>
        </a:p>
      </dgm:t>
    </dgm:pt>
    <dgm:pt modelId="{7C7951F6-EC90-4F97-9E7C-8D22F8B5CB9D}" type="sibTrans" cxnId="{0B8A8BAE-52FA-49E0-A395-B11B073BA5AF}">
      <dgm:prSet/>
      <dgm:spPr/>
      <dgm:t>
        <a:bodyPr/>
        <a:lstStyle/>
        <a:p>
          <a:endParaRPr lang="lt-LT" sz="1600">
            <a:latin typeface="DM Sans" pitchFamily="2" charset="-70"/>
            <a:ea typeface="Verdana" panose="020B0604030504040204" pitchFamily="34" charset="0"/>
          </a:endParaRPr>
        </a:p>
      </dgm:t>
    </dgm:pt>
    <dgm:pt modelId="{B02DDDCA-2A51-436F-BC25-297ED4751D2C}">
      <dgm:prSet custT="1"/>
      <dgm:spPr/>
      <dgm:t>
        <a:bodyPr/>
        <a:lstStyle/>
        <a:p>
          <a:pPr algn="just">
            <a:spcAft>
              <a:spcPts val="600"/>
            </a:spcAft>
          </a:pPr>
          <a:r>
            <a:rPr lang="lt-LT" sz="1600" dirty="0">
              <a:solidFill>
                <a:srgbClr val="142D64"/>
              </a:solidFill>
              <a:latin typeface="DM Sans" pitchFamily="2" charset="-70"/>
              <a:ea typeface="Verdana" panose="020B0604030504040204" pitchFamily="34" charset="0"/>
              <a:cs typeface="Times New Roman" panose="02020603050405020304" pitchFamily="18" charset="0"/>
            </a:rPr>
            <a:t>dėl to paties fizinio asmens ar kartu veikiančių fizinių asmenų veiklos susiformavę šios dalies 1–4 punktuose nurodyti įmonių ryšiai, jei šios įmonės verčiasi tokia pačia veikla ar tokios pačios veiklos dalimi toje pačioje atitinkamoje rinkoje ar susijusiose rinkose.</a:t>
          </a:r>
        </a:p>
      </dgm:t>
    </dgm:pt>
    <dgm:pt modelId="{DBDAF7B5-D1E3-4BB4-BE39-55695010CB6B}" type="parTrans" cxnId="{285342F0-E822-44AE-BE67-B9C55F0CF4E5}">
      <dgm:prSet/>
      <dgm:spPr/>
      <dgm:t>
        <a:bodyPr/>
        <a:lstStyle/>
        <a:p>
          <a:endParaRPr lang="lt-LT" sz="1600">
            <a:latin typeface="DM Sans" pitchFamily="2" charset="-70"/>
            <a:ea typeface="Verdana" panose="020B0604030504040204" pitchFamily="34" charset="0"/>
          </a:endParaRPr>
        </a:p>
      </dgm:t>
    </dgm:pt>
    <dgm:pt modelId="{07194859-D3B3-4C06-8DE2-3DE79C175375}" type="sibTrans" cxnId="{285342F0-E822-44AE-BE67-B9C55F0CF4E5}">
      <dgm:prSet/>
      <dgm:spPr/>
      <dgm:t>
        <a:bodyPr/>
        <a:lstStyle/>
        <a:p>
          <a:endParaRPr lang="lt-LT" sz="1600">
            <a:latin typeface="DM Sans" pitchFamily="2" charset="-70"/>
            <a:ea typeface="Verdana" panose="020B0604030504040204" pitchFamily="34" charset="0"/>
          </a:endParaRPr>
        </a:p>
      </dgm:t>
    </dgm:pt>
    <dgm:pt modelId="{7C6ED481-A5AA-4F81-A38B-B777E519A3F8}" type="pres">
      <dgm:prSet presAssocID="{A0F266E1-EAA6-4BB7-A49A-3233D6FE1850}" presName="linear" presStyleCnt="0">
        <dgm:presLayoutVars>
          <dgm:animLvl val="lvl"/>
          <dgm:resizeHandles val="exact"/>
        </dgm:presLayoutVars>
      </dgm:prSet>
      <dgm:spPr/>
    </dgm:pt>
    <dgm:pt modelId="{5540CFED-E326-4583-94E7-55888180C1A2}" type="pres">
      <dgm:prSet presAssocID="{ABB43958-951D-42FA-9FD1-3B2EC495B6B5}" presName="parentText" presStyleLbl="node1" presStyleIdx="0" presStyleCnt="2" custScaleY="27570" custLinFactNeighborX="1128" custLinFactNeighborY="-3858">
        <dgm:presLayoutVars>
          <dgm:chMax val="0"/>
          <dgm:bulletEnabled val="1"/>
        </dgm:presLayoutVars>
      </dgm:prSet>
      <dgm:spPr/>
    </dgm:pt>
    <dgm:pt modelId="{040066C5-1021-43CC-B93F-0F6228921095}" type="pres">
      <dgm:prSet presAssocID="{ABB43958-951D-42FA-9FD1-3B2EC495B6B5}" presName="childText" presStyleLbl="revTx" presStyleIdx="0" presStyleCnt="2">
        <dgm:presLayoutVars>
          <dgm:bulletEnabled val="1"/>
        </dgm:presLayoutVars>
      </dgm:prSet>
      <dgm:spPr/>
    </dgm:pt>
    <dgm:pt modelId="{0171E48D-83FE-48D9-B761-BC0CA4784FE8}" type="pres">
      <dgm:prSet presAssocID="{3340CD62-3E0F-4418-8831-7E5F28E096E7}" presName="parentText" presStyleLbl="node1" presStyleIdx="1" presStyleCnt="2" custScaleY="27733" custLinFactNeighborX="0" custLinFactNeighborY="-2532">
        <dgm:presLayoutVars>
          <dgm:chMax val="0"/>
          <dgm:bulletEnabled val="1"/>
        </dgm:presLayoutVars>
      </dgm:prSet>
      <dgm:spPr/>
    </dgm:pt>
    <dgm:pt modelId="{B02A0FB3-BEF4-4A76-83FD-DB1B76F4712D}" type="pres">
      <dgm:prSet presAssocID="{3340CD62-3E0F-4418-8831-7E5F28E096E7}" presName="childText" presStyleLbl="revTx" presStyleIdx="1" presStyleCnt="2">
        <dgm:presLayoutVars>
          <dgm:bulletEnabled val="1"/>
        </dgm:presLayoutVars>
      </dgm:prSet>
      <dgm:spPr/>
    </dgm:pt>
  </dgm:ptLst>
  <dgm:cxnLst>
    <dgm:cxn modelId="{62757C05-B622-4B8A-9CD4-4F166A8FC7E3}" srcId="{A0F266E1-EAA6-4BB7-A49A-3233D6FE1850}" destId="{3340CD62-3E0F-4418-8831-7E5F28E096E7}" srcOrd="1" destOrd="0" parTransId="{1EC5D71F-9D36-4D01-B9CB-E94CFFE81C74}" sibTransId="{31AE0C01-0584-4B3F-957B-2F3761FC0643}"/>
    <dgm:cxn modelId="{2AD70F2B-A9EF-4ED3-B66A-CB9287F5AFCE}" type="presOf" srcId="{45D462CC-98A7-47A8-9A77-2A2CD13A1208}" destId="{040066C5-1021-43CC-B93F-0F6228921095}" srcOrd="0" destOrd="0" presId="urn:microsoft.com/office/officeart/2005/8/layout/vList2"/>
    <dgm:cxn modelId="{B2B12337-01CA-473A-82CE-C5ACAB92930B}" type="presOf" srcId="{DD2E137B-8B0D-40E7-8526-D349ED5D70B3}" destId="{040066C5-1021-43CC-B93F-0F6228921095}" srcOrd="0" destOrd="1" presId="urn:microsoft.com/office/officeart/2005/8/layout/vList2"/>
    <dgm:cxn modelId="{12023639-3A4D-4909-B0FD-1FC1EC811D5E}" type="presOf" srcId="{3340CD62-3E0F-4418-8831-7E5F28E096E7}" destId="{0171E48D-83FE-48D9-B761-BC0CA4784FE8}" srcOrd="0" destOrd="0" presId="urn:microsoft.com/office/officeart/2005/8/layout/vList2"/>
    <dgm:cxn modelId="{578B9D3C-EB1F-4D7D-9544-2DB755B70935}" srcId="{3340CD62-3E0F-4418-8831-7E5F28E096E7}" destId="{CB9A279A-FC02-4A3F-BAE2-176548053211}" srcOrd="0" destOrd="0" parTransId="{CF5B97DD-8B1E-4631-B191-53391C5D6589}" sibTransId="{32EEF636-E12B-4043-8FB9-8EBF9864E34E}"/>
    <dgm:cxn modelId="{12B47849-0835-40AE-AE92-FFAD02B5A945}" type="presOf" srcId="{ABB43958-951D-42FA-9FD1-3B2EC495B6B5}" destId="{5540CFED-E326-4583-94E7-55888180C1A2}" srcOrd="0" destOrd="0" presId="urn:microsoft.com/office/officeart/2005/8/layout/vList2"/>
    <dgm:cxn modelId="{EA2C2C70-42A5-4079-A466-E2EF27ACF280}" type="presOf" srcId="{48BE6557-6345-485D-8516-3720F3DED888}" destId="{040066C5-1021-43CC-B93F-0F6228921095}" srcOrd="0" destOrd="2" presId="urn:microsoft.com/office/officeart/2005/8/layout/vList2"/>
    <dgm:cxn modelId="{9F8CB652-A0BF-4256-B113-D97B1FAC6288}" srcId="{A0F266E1-EAA6-4BB7-A49A-3233D6FE1850}" destId="{ABB43958-951D-42FA-9FD1-3B2EC495B6B5}" srcOrd="0" destOrd="0" parTransId="{ADBCCFE9-4521-4B10-932B-6BC44DEFF5A4}" sibTransId="{5B5A4794-DC8B-4EDB-8D4F-CAFF5FCF4530}"/>
    <dgm:cxn modelId="{FF9B3780-6F73-4167-818A-3E6ACCB928D8}" srcId="{ABB43958-951D-42FA-9FD1-3B2EC495B6B5}" destId="{48BE6557-6345-485D-8516-3720F3DED888}" srcOrd="2" destOrd="0" parTransId="{9F3A626F-11CB-4106-9DD4-BCF57E985AED}" sibTransId="{5903A4B9-E5DC-4811-98F0-0575F44775DD}"/>
    <dgm:cxn modelId="{0B1D8596-3959-4CC3-B109-9983D5F99E3B}" type="presOf" srcId="{A0F266E1-EAA6-4BB7-A49A-3233D6FE1850}" destId="{7C6ED481-A5AA-4F81-A38B-B777E519A3F8}" srcOrd="0" destOrd="0" presId="urn:microsoft.com/office/officeart/2005/8/layout/vList2"/>
    <dgm:cxn modelId="{0B8A8BAE-52FA-49E0-A395-B11B073BA5AF}" srcId="{ABB43958-951D-42FA-9FD1-3B2EC495B6B5}" destId="{0D7B6DBB-96E9-4CE6-AFF7-42A7BB90AD77}" srcOrd="3" destOrd="0" parTransId="{1DBDBAD3-A6B6-43BB-A1D7-2BF6219FA0E3}" sibTransId="{7C7951F6-EC90-4F97-9E7C-8D22F8B5CB9D}"/>
    <dgm:cxn modelId="{2421D4B1-086F-4A17-8AC6-111CDE2ECF1F}" srcId="{ABB43958-951D-42FA-9FD1-3B2EC495B6B5}" destId="{DD2E137B-8B0D-40E7-8526-D349ED5D70B3}" srcOrd="1" destOrd="0" parTransId="{A91A3306-689D-4538-AEDD-01B1CC5A0689}" sibTransId="{FF68538A-05E6-415E-B504-2DD6BD37FCB4}"/>
    <dgm:cxn modelId="{35CF2CBB-061E-475E-84A4-F4678F9A8535}" srcId="{ABB43958-951D-42FA-9FD1-3B2EC495B6B5}" destId="{45D462CC-98A7-47A8-9A77-2A2CD13A1208}" srcOrd="0" destOrd="0" parTransId="{399BB02F-EC4B-41A1-994A-BC2648821275}" sibTransId="{AB47C7A3-6489-4255-93A9-2D08A07F2EDB}"/>
    <dgm:cxn modelId="{391D33C0-3CD6-4C1A-A68F-9C81C7FF8E33}" type="presOf" srcId="{CB9A279A-FC02-4A3F-BAE2-176548053211}" destId="{B02A0FB3-BEF4-4A76-83FD-DB1B76F4712D}" srcOrd="0" destOrd="0" presId="urn:microsoft.com/office/officeart/2005/8/layout/vList2"/>
    <dgm:cxn modelId="{824D8CC4-B5EB-43EC-8AFF-87BD0F2703AE}" type="presOf" srcId="{B02DDDCA-2A51-436F-BC25-297ED4751D2C}" destId="{040066C5-1021-43CC-B93F-0F6228921095}" srcOrd="0" destOrd="4" presId="urn:microsoft.com/office/officeart/2005/8/layout/vList2"/>
    <dgm:cxn modelId="{27747ECD-CDDA-4DD9-BD1C-076909D0C50F}" type="presOf" srcId="{0D7B6DBB-96E9-4CE6-AFF7-42A7BB90AD77}" destId="{040066C5-1021-43CC-B93F-0F6228921095}" srcOrd="0" destOrd="3" presId="urn:microsoft.com/office/officeart/2005/8/layout/vList2"/>
    <dgm:cxn modelId="{285342F0-E822-44AE-BE67-B9C55F0CF4E5}" srcId="{ABB43958-951D-42FA-9FD1-3B2EC495B6B5}" destId="{B02DDDCA-2A51-436F-BC25-297ED4751D2C}" srcOrd="4" destOrd="0" parTransId="{DBDAF7B5-D1E3-4BB4-BE39-55695010CB6B}" sibTransId="{07194859-D3B3-4C06-8DE2-3DE79C175375}"/>
    <dgm:cxn modelId="{54A0CF43-9495-438E-A1DC-19C8E379CAEE}" type="presParOf" srcId="{7C6ED481-A5AA-4F81-A38B-B777E519A3F8}" destId="{5540CFED-E326-4583-94E7-55888180C1A2}" srcOrd="0" destOrd="0" presId="urn:microsoft.com/office/officeart/2005/8/layout/vList2"/>
    <dgm:cxn modelId="{5D8A47EA-EB1D-4E56-BF8C-326093517D9F}" type="presParOf" srcId="{7C6ED481-A5AA-4F81-A38B-B777E519A3F8}" destId="{040066C5-1021-43CC-B93F-0F6228921095}" srcOrd="1" destOrd="0" presId="urn:microsoft.com/office/officeart/2005/8/layout/vList2"/>
    <dgm:cxn modelId="{781068A0-4779-4452-AA60-262D21C48F23}" type="presParOf" srcId="{7C6ED481-A5AA-4F81-A38B-B777E519A3F8}" destId="{0171E48D-83FE-48D9-B761-BC0CA4784FE8}" srcOrd="2" destOrd="0" presId="urn:microsoft.com/office/officeart/2005/8/layout/vList2"/>
    <dgm:cxn modelId="{7575A3DA-4A42-40DB-8727-CE19D7C850A9}" type="presParOf" srcId="{7C6ED481-A5AA-4F81-A38B-B777E519A3F8}" destId="{B02A0FB3-BEF4-4A76-83FD-DB1B76F4712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10CBF1-4685-407A-8F8C-404A8F6B8C0B}" type="doc">
      <dgm:prSet loTypeId="urn:microsoft.com/office/officeart/2005/8/layout/architecture+Icon" loCatId="list" qsTypeId="urn:microsoft.com/office/officeart/2005/8/quickstyle/simple1" qsCatId="simple" csTypeId="urn:microsoft.com/office/officeart/2005/8/colors/accent3_1" csCatId="accent3" phldr="1"/>
      <dgm:spPr/>
      <dgm:t>
        <a:bodyPr/>
        <a:lstStyle/>
        <a:p>
          <a:endParaRPr lang="en-GB"/>
        </a:p>
      </dgm:t>
    </dgm:pt>
    <dgm:pt modelId="{B9A1FE2A-FC7D-4A15-8A09-647DA6B64C4B}">
      <dgm:prSet phldrT="[Text]" custT="1"/>
      <dgm:spPr/>
      <dgm:t>
        <a:bodyPr/>
        <a:lstStyle/>
        <a:p>
          <a:r>
            <a:rPr lang="lt-LT" sz="1400" i="1" dirty="0">
              <a:latin typeface="Century Gothic" panose="020B0502020202020204" pitchFamily="34" charset="0"/>
            </a:rPr>
            <a:t>Valstybės pagalba iki 80 </a:t>
          </a:r>
          <a:r>
            <a:rPr lang="en-US" sz="1400" i="1" dirty="0">
              <a:latin typeface="Century Gothic" panose="020B0502020202020204" pitchFamily="34" charset="0"/>
            </a:rPr>
            <a:t>% </a:t>
          </a:r>
          <a:r>
            <a:rPr lang="en-US" sz="1400" i="1" dirty="0" err="1">
              <a:latin typeface="Century Gothic" panose="020B0502020202020204" pitchFamily="34" charset="0"/>
            </a:rPr>
            <a:t>iki</a:t>
          </a:r>
          <a:r>
            <a:rPr lang="en-US" sz="1400" i="1" dirty="0">
              <a:latin typeface="Century Gothic" panose="020B0502020202020204" pitchFamily="34" charset="0"/>
            </a:rPr>
            <a:t> 2</a:t>
          </a:r>
          <a:r>
            <a:rPr lang="lt-LT" sz="1400" i="1" dirty="0">
              <a:latin typeface="Century Gothic" panose="020B0502020202020204" pitchFamily="34" charset="0"/>
            </a:rPr>
            <a:t>,2</a:t>
          </a:r>
          <a:r>
            <a:rPr lang="en-US" sz="1400" i="1" dirty="0">
              <a:latin typeface="Century Gothic" panose="020B0502020202020204" pitchFamily="34" charset="0"/>
            </a:rPr>
            <a:t> </a:t>
          </a:r>
          <a:r>
            <a:rPr lang="en-US" sz="1400" i="1" dirty="0" err="1">
              <a:latin typeface="Century Gothic" panose="020B0502020202020204" pitchFamily="34" charset="0"/>
            </a:rPr>
            <a:t>mln</a:t>
          </a:r>
          <a:r>
            <a:rPr lang="en-US" sz="1400" i="1" dirty="0">
              <a:latin typeface="Century Gothic" panose="020B0502020202020204" pitchFamily="34" charset="0"/>
            </a:rPr>
            <a:t>. EUR</a:t>
          </a:r>
          <a:endParaRPr lang="en-GB" sz="1400" i="1" dirty="0">
            <a:latin typeface="Century Gothic" panose="020B0502020202020204" pitchFamily="34" charset="0"/>
          </a:endParaRPr>
        </a:p>
      </dgm:t>
    </dgm:pt>
    <dgm:pt modelId="{734ED06D-4F00-437E-9921-EAB27E242FD8}" type="parTrans" cxnId="{B0EA674A-9858-43D0-905C-A822923C3A5A}">
      <dgm:prSet/>
      <dgm:spPr/>
      <dgm:t>
        <a:bodyPr/>
        <a:lstStyle/>
        <a:p>
          <a:endParaRPr lang="en-GB" sz="1000"/>
        </a:p>
      </dgm:t>
    </dgm:pt>
    <dgm:pt modelId="{73AF7F76-B712-4782-8286-E7E6EDC589E0}" type="sibTrans" cxnId="{B0EA674A-9858-43D0-905C-A822923C3A5A}">
      <dgm:prSet/>
      <dgm:spPr/>
      <dgm:t>
        <a:bodyPr/>
        <a:lstStyle/>
        <a:p>
          <a:endParaRPr lang="en-GB" sz="1000"/>
        </a:p>
      </dgm:t>
    </dgm:pt>
    <dgm:pt modelId="{2D4F1FC8-5B27-4E69-8F47-55C1B90384E0}">
      <dgm:prSet phldrT="[Text]" custT="1"/>
      <dgm:spPr>
        <a:ln>
          <a:solidFill>
            <a:srgbClr val="C00000"/>
          </a:solidFill>
        </a:ln>
      </dgm:spPr>
      <dgm:t>
        <a:bodyPr/>
        <a:lstStyle/>
        <a:p>
          <a:r>
            <a:rPr lang="lt-LT" sz="1400" dirty="0">
              <a:latin typeface="Century Gothic" panose="020B0502020202020204" pitchFamily="34" charset="0"/>
            </a:rPr>
            <a:t>Teikiama parama</a:t>
          </a:r>
          <a:r>
            <a:rPr lang="en-US" sz="1400" dirty="0">
              <a:latin typeface="Century Gothic" panose="020B0502020202020204" pitchFamily="34" charset="0"/>
            </a:rPr>
            <a:t> </a:t>
          </a:r>
          <a:r>
            <a:rPr lang="en-US" sz="1400" dirty="0" err="1">
              <a:latin typeface="Century Gothic" panose="020B0502020202020204" pitchFamily="34" charset="0"/>
            </a:rPr>
            <a:t>iki</a:t>
          </a:r>
          <a:r>
            <a:rPr lang="en-US" sz="1400" dirty="0">
              <a:latin typeface="Century Gothic" panose="020B0502020202020204" pitchFamily="34" charset="0"/>
            </a:rPr>
            <a:t> 80 %</a:t>
          </a:r>
          <a:endParaRPr lang="en-GB" sz="1400" dirty="0">
            <a:latin typeface="Century Gothic" panose="020B0502020202020204" pitchFamily="34" charset="0"/>
          </a:endParaRPr>
        </a:p>
      </dgm:t>
    </dgm:pt>
    <dgm:pt modelId="{8C6414A8-4BAE-4706-998D-29844C013B08}" type="parTrans" cxnId="{B9AB928C-39CA-4102-9E8C-472F6D2CCCE7}">
      <dgm:prSet/>
      <dgm:spPr/>
      <dgm:t>
        <a:bodyPr/>
        <a:lstStyle/>
        <a:p>
          <a:endParaRPr lang="en-GB" sz="1000"/>
        </a:p>
      </dgm:t>
    </dgm:pt>
    <dgm:pt modelId="{687FD92A-DE34-4173-B639-2D9D6DC8771D}" type="sibTrans" cxnId="{B9AB928C-39CA-4102-9E8C-472F6D2CCCE7}">
      <dgm:prSet/>
      <dgm:spPr/>
      <dgm:t>
        <a:bodyPr/>
        <a:lstStyle/>
        <a:p>
          <a:endParaRPr lang="en-GB" sz="1000"/>
        </a:p>
      </dgm:t>
    </dgm:pt>
    <dgm:pt modelId="{0A535408-7B8D-4509-AB4C-870C032D15C6}">
      <dgm:prSet phldrT="[Text]" custT="1"/>
      <dgm:spPr/>
      <dgm:t>
        <a:bodyPr/>
        <a:lstStyle/>
        <a:p>
          <a:r>
            <a:rPr lang="lt-LT" sz="1400" dirty="0">
              <a:latin typeface="Century Gothic" panose="020B0502020202020204" pitchFamily="34" charset="0"/>
            </a:rPr>
            <a:t>Kiti valstybės šaltiniai</a:t>
          </a:r>
          <a:endParaRPr lang="en-GB" sz="1400" dirty="0">
            <a:latin typeface="Century Gothic" panose="020B0502020202020204" pitchFamily="34" charset="0"/>
          </a:endParaRPr>
        </a:p>
      </dgm:t>
    </dgm:pt>
    <dgm:pt modelId="{BE85FCC6-1404-48E9-9283-0ACFC195CABB}" type="parTrans" cxnId="{B919635F-339C-4EC0-AF6D-2C79D0E36848}">
      <dgm:prSet/>
      <dgm:spPr/>
      <dgm:t>
        <a:bodyPr/>
        <a:lstStyle/>
        <a:p>
          <a:endParaRPr lang="en-GB" sz="1000"/>
        </a:p>
      </dgm:t>
    </dgm:pt>
    <dgm:pt modelId="{A78253BF-6C50-49FA-ABF8-2B978042683B}" type="sibTrans" cxnId="{B919635F-339C-4EC0-AF6D-2C79D0E36848}">
      <dgm:prSet/>
      <dgm:spPr/>
      <dgm:t>
        <a:bodyPr/>
        <a:lstStyle/>
        <a:p>
          <a:endParaRPr lang="en-GB" sz="1000"/>
        </a:p>
      </dgm:t>
    </dgm:pt>
    <dgm:pt modelId="{372615DF-2113-4FC9-8255-1A156884271D}">
      <dgm:prSet phldrT="[Text]" custT="1"/>
      <dgm:spPr/>
      <dgm:t>
        <a:bodyPr/>
        <a:lstStyle/>
        <a:p>
          <a:pPr algn="l"/>
          <a:r>
            <a:rPr lang="lt-LT" sz="1400" dirty="0" err="1">
              <a:latin typeface="Century Gothic" panose="020B0502020202020204" pitchFamily="34" charset="0"/>
            </a:rPr>
            <a:t>Nuosav</a:t>
          </a:r>
          <a:r>
            <a:rPr lang="en-US" sz="1400" dirty="0">
              <a:latin typeface="Century Gothic" panose="020B0502020202020204" pitchFamily="34" charset="0"/>
            </a:rPr>
            <a:t>as</a:t>
          </a:r>
          <a:r>
            <a:rPr lang="lt-LT" sz="1400" dirty="0">
              <a:latin typeface="Century Gothic" panose="020B0502020202020204" pitchFamily="34" charset="0"/>
            </a:rPr>
            <a:t>  </a:t>
          </a:r>
          <a:r>
            <a:rPr lang="en-US" sz="1400" dirty="0" err="1">
              <a:latin typeface="Century Gothic" panose="020B0502020202020204" pitchFamily="34" charset="0"/>
            </a:rPr>
            <a:t>ind</a:t>
          </a:r>
          <a:r>
            <a:rPr lang="lt-LT" sz="1400" dirty="0">
              <a:latin typeface="Century Gothic" panose="020B0502020202020204" pitchFamily="34" charset="0"/>
            </a:rPr>
            <a:t>ė</a:t>
          </a:r>
          <a:r>
            <a:rPr lang="en-US" sz="1400" dirty="0" err="1">
              <a:latin typeface="Century Gothic" panose="020B0502020202020204" pitchFamily="34" charset="0"/>
            </a:rPr>
            <a:t>lis</a:t>
          </a:r>
          <a:r>
            <a:rPr lang="lt-LT" sz="1400" dirty="0">
              <a:latin typeface="Century Gothic" panose="020B0502020202020204" pitchFamily="34" charset="0"/>
            </a:rPr>
            <a:t> min. 20</a:t>
          </a:r>
          <a:r>
            <a:rPr lang="en-US" sz="1400" dirty="0">
              <a:latin typeface="Century Gothic" panose="020B0502020202020204" pitchFamily="34" charset="0"/>
            </a:rPr>
            <a:t>% be </a:t>
          </a:r>
          <a:r>
            <a:rPr lang="en-US" sz="1400" dirty="0" err="1">
              <a:latin typeface="Century Gothic" panose="020B0502020202020204" pitchFamily="34" charset="0"/>
            </a:rPr>
            <a:t>valstyb</a:t>
          </a:r>
          <a:r>
            <a:rPr lang="lt-LT" sz="1400" dirty="0">
              <a:latin typeface="Century Gothic" panose="020B0502020202020204" pitchFamily="34" charset="0"/>
            </a:rPr>
            <a:t>ės pagalbos (BBIR 53 str. 8 dalis)</a:t>
          </a:r>
        </a:p>
      </dgm:t>
    </dgm:pt>
    <dgm:pt modelId="{EF190BE5-55C1-48FE-9E40-2A4CE9AD342B}" type="parTrans" cxnId="{34E18225-D548-4E18-B5BB-0B9CCC601EE7}">
      <dgm:prSet/>
      <dgm:spPr/>
      <dgm:t>
        <a:bodyPr/>
        <a:lstStyle/>
        <a:p>
          <a:endParaRPr lang="en-GB" sz="1000"/>
        </a:p>
      </dgm:t>
    </dgm:pt>
    <dgm:pt modelId="{8DA931FB-D8D9-4CC9-A85C-DF3BECFB0B35}" type="sibTrans" cxnId="{34E18225-D548-4E18-B5BB-0B9CCC601EE7}">
      <dgm:prSet/>
      <dgm:spPr/>
      <dgm:t>
        <a:bodyPr/>
        <a:lstStyle/>
        <a:p>
          <a:endParaRPr lang="en-GB" sz="1000"/>
        </a:p>
      </dgm:t>
    </dgm:pt>
    <dgm:pt modelId="{1498B87D-D3BE-4B15-8305-9871343551B0}" type="pres">
      <dgm:prSet presAssocID="{D810CBF1-4685-407A-8F8C-404A8F6B8C0B}" presName="Name0" presStyleCnt="0">
        <dgm:presLayoutVars>
          <dgm:chPref val="1"/>
          <dgm:dir/>
          <dgm:animOne val="branch"/>
          <dgm:animLvl val="lvl"/>
          <dgm:resizeHandles/>
        </dgm:presLayoutVars>
      </dgm:prSet>
      <dgm:spPr/>
    </dgm:pt>
    <dgm:pt modelId="{2EB87A7A-0B00-4E8A-A4C0-00B49D6F0005}" type="pres">
      <dgm:prSet presAssocID="{B9A1FE2A-FC7D-4A15-8A09-647DA6B64C4B}" presName="vertOne" presStyleCnt="0"/>
      <dgm:spPr/>
    </dgm:pt>
    <dgm:pt modelId="{83CE92F5-BCE6-450D-81B9-81547F9390B1}" type="pres">
      <dgm:prSet presAssocID="{B9A1FE2A-FC7D-4A15-8A09-647DA6B64C4B}" presName="txOne" presStyleLbl="node0" presStyleIdx="0" presStyleCnt="1" custScaleX="50673" custLinFactY="-84667" custLinFactNeighborX="-24117" custLinFactNeighborY="-100000">
        <dgm:presLayoutVars>
          <dgm:chPref val="3"/>
        </dgm:presLayoutVars>
      </dgm:prSet>
      <dgm:spPr/>
    </dgm:pt>
    <dgm:pt modelId="{F11B77DA-AD2B-4325-BFCE-07B4C2BA6B5B}" type="pres">
      <dgm:prSet presAssocID="{B9A1FE2A-FC7D-4A15-8A09-647DA6B64C4B}" presName="parTransOne" presStyleCnt="0"/>
      <dgm:spPr/>
    </dgm:pt>
    <dgm:pt modelId="{6F70F6CA-A577-4583-A91E-2FF3D8970436}" type="pres">
      <dgm:prSet presAssocID="{B9A1FE2A-FC7D-4A15-8A09-647DA6B64C4B}" presName="horzOne" presStyleCnt="0"/>
      <dgm:spPr/>
    </dgm:pt>
    <dgm:pt modelId="{013C3548-08A3-4DDF-8C74-B3250F19E70C}" type="pres">
      <dgm:prSet presAssocID="{2D4F1FC8-5B27-4E69-8F47-55C1B90384E0}" presName="vertTwo" presStyleCnt="0"/>
      <dgm:spPr/>
    </dgm:pt>
    <dgm:pt modelId="{BFC6B319-F9DE-41A8-A3FB-413E18E81F87}" type="pres">
      <dgm:prSet presAssocID="{2D4F1FC8-5B27-4E69-8F47-55C1B90384E0}" presName="txTwo" presStyleLbl="node2" presStyleIdx="0" presStyleCnt="2" custScaleX="25317" custScaleY="103300" custLinFactY="-100000" custLinFactNeighborX="-14452" custLinFactNeighborY="-182829">
        <dgm:presLayoutVars>
          <dgm:chPref val="3"/>
        </dgm:presLayoutVars>
      </dgm:prSet>
      <dgm:spPr/>
    </dgm:pt>
    <dgm:pt modelId="{3AD9AE23-3D54-4B42-AD73-138C561AF19C}" type="pres">
      <dgm:prSet presAssocID="{2D4F1FC8-5B27-4E69-8F47-55C1B90384E0}" presName="parTransTwo" presStyleCnt="0"/>
      <dgm:spPr/>
    </dgm:pt>
    <dgm:pt modelId="{38F60244-AA45-4218-A8EC-4A519C90A946}" type="pres">
      <dgm:prSet presAssocID="{2D4F1FC8-5B27-4E69-8F47-55C1B90384E0}" presName="horzTwo" presStyleCnt="0"/>
      <dgm:spPr/>
    </dgm:pt>
    <dgm:pt modelId="{7E3F4486-8EC3-4645-ABA6-38B48F912BB7}" type="pres">
      <dgm:prSet presAssocID="{0A535408-7B8D-4509-AB4C-870C032D15C6}" presName="vertThree" presStyleCnt="0"/>
      <dgm:spPr/>
    </dgm:pt>
    <dgm:pt modelId="{EA4478E6-E455-4D3E-AAD4-FC956027BBB1}" type="pres">
      <dgm:prSet presAssocID="{0A535408-7B8D-4509-AB4C-870C032D15C6}" presName="txThree" presStyleLbl="node3" presStyleIdx="0" presStyleCnt="1" custScaleX="23838" custScaleY="103462" custLinFactNeighborX="11713" custLinFactNeighborY="-5997">
        <dgm:presLayoutVars>
          <dgm:chPref val="3"/>
        </dgm:presLayoutVars>
      </dgm:prSet>
      <dgm:spPr/>
    </dgm:pt>
    <dgm:pt modelId="{2A73FA32-F6DC-4019-AF9E-04E569863682}" type="pres">
      <dgm:prSet presAssocID="{0A535408-7B8D-4509-AB4C-870C032D15C6}" presName="horzThree" presStyleCnt="0"/>
      <dgm:spPr/>
    </dgm:pt>
    <dgm:pt modelId="{A9BA9FD3-7130-4E9C-8D80-9B7E82864580}" type="pres">
      <dgm:prSet presAssocID="{687FD92A-DE34-4173-B639-2D9D6DC8771D}" presName="sibSpaceTwo" presStyleCnt="0"/>
      <dgm:spPr/>
    </dgm:pt>
    <dgm:pt modelId="{EDD6B01A-6593-4030-B5A6-1730BC17A221}" type="pres">
      <dgm:prSet presAssocID="{372615DF-2113-4FC9-8255-1A156884271D}" presName="vertTwo" presStyleCnt="0"/>
      <dgm:spPr/>
    </dgm:pt>
    <dgm:pt modelId="{2F431B46-EF5E-4167-BDE8-CAD723D6A7EE}" type="pres">
      <dgm:prSet presAssocID="{372615DF-2113-4FC9-8255-1A156884271D}" presName="txTwo" presStyleLbl="node2" presStyleIdx="1" presStyleCnt="2" custScaleX="35602" custScaleY="325179" custLinFactNeighborX="11525" custLinFactNeighborY="13331">
        <dgm:presLayoutVars>
          <dgm:chPref val="3"/>
        </dgm:presLayoutVars>
      </dgm:prSet>
      <dgm:spPr/>
    </dgm:pt>
    <dgm:pt modelId="{F26C5B3F-C491-4825-93B2-58C4360E402B}" type="pres">
      <dgm:prSet presAssocID="{372615DF-2113-4FC9-8255-1A156884271D}" presName="horzTwo" presStyleCnt="0"/>
      <dgm:spPr/>
    </dgm:pt>
  </dgm:ptLst>
  <dgm:cxnLst>
    <dgm:cxn modelId="{5E70AC0F-AFA9-4690-897E-5874E7804F4C}" type="presOf" srcId="{372615DF-2113-4FC9-8255-1A156884271D}" destId="{2F431B46-EF5E-4167-BDE8-CAD723D6A7EE}" srcOrd="0" destOrd="0" presId="urn:microsoft.com/office/officeart/2005/8/layout/architecture+Icon"/>
    <dgm:cxn modelId="{34E18225-D548-4E18-B5BB-0B9CCC601EE7}" srcId="{B9A1FE2A-FC7D-4A15-8A09-647DA6B64C4B}" destId="{372615DF-2113-4FC9-8255-1A156884271D}" srcOrd="1" destOrd="0" parTransId="{EF190BE5-55C1-48FE-9E40-2A4CE9AD342B}" sibTransId="{8DA931FB-D8D9-4CC9-A85C-DF3BECFB0B35}"/>
    <dgm:cxn modelId="{F0D9DC40-E927-4AF0-87D5-81263208B6CC}" type="presOf" srcId="{D810CBF1-4685-407A-8F8C-404A8F6B8C0B}" destId="{1498B87D-D3BE-4B15-8305-9871343551B0}" srcOrd="0" destOrd="0" presId="urn:microsoft.com/office/officeart/2005/8/layout/architecture+Icon"/>
    <dgm:cxn modelId="{B919635F-339C-4EC0-AF6D-2C79D0E36848}" srcId="{2D4F1FC8-5B27-4E69-8F47-55C1B90384E0}" destId="{0A535408-7B8D-4509-AB4C-870C032D15C6}" srcOrd="0" destOrd="0" parTransId="{BE85FCC6-1404-48E9-9283-0ACFC195CABB}" sibTransId="{A78253BF-6C50-49FA-ABF8-2B978042683B}"/>
    <dgm:cxn modelId="{54F9CF60-868E-4479-8EF5-E8915BC67FF4}" type="presOf" srcId="{2D4F1FC8-5B27-4E69-8F47-55C1B90384E0}" destId="{BFC6B319-F9DE-41A8-A3FB-413E18E81F87}" srcOrd="0" destOrd="0" presId="urn:microsoft.com/office/officeart/2005/8/layout/architecture+Icon"/>
    <dgm:cxn modelId="{B0EA674A-9858-43D0-905C-A822923C3A5A}" srcId="{D810CBF1-4685-407A-8F8C-404A8F6B8C0B}" destId="{B9A1FE2A-FC7D-4A15-8A09-647DA6B64C4B}" srcOrd="0" destOrd="0" parTransId="{734ED06D-4F00-437E-9921-EAB27E242FD8}" sibTransId="{73AF7F76-B712-4782-8286-E7E6EDC589E0}"/>
    <dgm:cxn modelId="{1C26E758-8FCF-49A4-B22E-73C233C4BD79}" type="presOf" srcId="{B9A1FE2A-FC7D-4A15-8A09-647DA6B64C4B}" destId="{83CE92F5-BCE6-450D-81B9-81547F9390B1}" srcOrd="0" destOrd="0" presId="urn:microsoft.com/office/officeart/2005/8/layout/architecture+Icon"/>
    <dgm:cxn modelId="{B9AB928C-39CA-4102-9E8C-472F6D2CCCE7}" srcId="{B9A1FE2A-FC7D-4A15-8A09-647DA6B64C4B}" destId="{2D4F1FC8-5B27-4E69-8F47-55C1B90384E0}" srcOrd="0" destOrd="0" parTransId="{8C6414A8-4BAE-4706-998D-29844C013B08}" sibTransId="{687FD92A-DE34-4173-B639-2D9D6DC8771D}"/>
    <dgm:cxn modelId="{51AD0CF1-E4A9-45CB-9B0F-66AE4A4D9B20}" type="presOf" srcId="{0A535408-7B8D-4509-AB4C-870C032D15C6}" destId="{EA4478E6-E455-4D3E-AAD4-FC956027BBB1}" srcOrd="0" destOrd="0" presId="urn:microsoft.com/office/officeart/2005/8/layout/architecture+Icon"/>
    <dgm:cxn modelId="{969ED7E5-55CA-42C7-B642-D2B481C6153E}" type="presParOf" srcId="{1498B87D-D3BE-4B15-8305-9871343551B0}" destId="{2EB87A7A-0B00-4E8A-A4C0-00B49D6F0005}" srcOrd="0" destOrd="0" presId="urn:microsoft.com/office/officeart/2005/8/layout/architecture+Icon"/>
    <dgm:cxn modelId="{56C220FB-1EAE-4A9E-8FA4-BC1B5D496B30}" type="presParOf" srcId="{2EB87A7A-0B00-4E8A-A4C0-00B49D6F0005}" destId="{83CE92F5-BCE6-450D-81B9-81547F9390B1}" srcOrd="0" destOrd="0" presId="urn:microsoft.com/office/officeart/2005/8/layout/architecture+Icon"/>
    <dgm:cxn modelId="{B2B6F4DA-FFCE-48C6-A3EF-79AA74D17BB8}" type="presParOf" srcId="{2EB87A7A-0B00-4E8A-A4C0-00B49D6F0005}" destId="{F11B77DA-AD2B-4325-BFCE-07B4C2BA6B5B}" srcOrd="1" destOrd="0" presId="urn:microsoft.com/office/officeart/2005/8/layout/architecture+Icon"/>
    <dgm:cxn modelId="{32BD529C-DD11-4A65-9E33-0023C2F7FD5B}" type="presParOf" srcId="{2EB87A7A-0B00-4E8A-A4C0-00B49D6F0005}" destId="{6F70F6CA-A577-4583-A91E-2FF3D8970436}" srcOrd="2" destOrd="0" presId="urn:microsoft.com/office/officeart/2005/8/layout/architecture+Icon"/>
    <dgm:cxn modelId="{255173BA-A17E-4970-90FA-C377992CE19A}" type="presParOf" srcId="{6F70F6CA-A577-4583-A91E-2FF3D8970436}" destId="{013C3548-08A3-4DDF-8C74-B3250F19E70C}" srcOrd="0" destOrd="0" presId="urn:microsoft.com/office/officeart/2005/8/layout/architecture+Icon"/>
    <dgm:cxn modelId="{B6D9510A-DA81-457C-B404-DD9F64E56648}" type="presParOf" srcId="{013C3548-08A3-4DDF-8C74-B3250F19E70C}" destId="{BFC6B319-F9DE-41A8-A3FB-413E18E81F87}" srcOrd="0" destOrd="0" presId="urn:microsoft.com/office/officeart/2005/8/layout/architecture+Icon"/>
    <dgm:cxn modelId="{B91F29B5-4593-4125-B754-38757026118B}" type="presParOf" srcId="{013C3548-08A3-4DDF-8C74-B3250F19E70C}" destId="{3AD9AE23-3D54-4B42-AD73-138C561AF19C}" srcOrd="1" destOrd="0" presId="urn:microsoft.com/office/officeart/2005/8/layout/architecture+Icon"/>
    <dgm:cxn modelId="{6947EED9-1C95-4CD2-A09E-CC7C731B979D}" type="presParOf" srcId="{013C3548-08A3-4DDF-8C74-B3250F19E70C}" destId="{38F60244-AA45-4218-A8EC-4A519C90A946}" srcOrd="2" destOrd="0" presId="urn:microsoft.com/office/officeart/2005/8/layout/architecture+Icon"/>
    <dgm:cxn modelId="{92ADC000-5A3D-498E-B557-3806107764E3}" type="presParOf" srcId="{38F60244-AA45-4218-A8EC-4A519C90A946}" destId="{7E3F4486-8EC3-4645-ABA6-38B48F912BB7}" srcOrd="0" destOrd="0" presId="urn:microsoft.com/office/officeart/2005/8/layout/architecture+Icon"/>
    <dgm:cxn modelId="{A7A12DF1-ECA8-4936-8233-518FAAB74525}" type="presParOf" srcId="{7E3F4486-8EC3-4645-ABA6-38B48F912BB7}" destId="{EA4478E6-E455-4D3E-AAD4-FC956027BBB1}" srcOrd="0" destOrd="0" presId="urn:microsoft.com/office/officeart/2005/8/layout/architecture+Icon"/>
    <dgm:cxn modelId="{9D7B74F1-697C-4C85-80CE-F852DBD8E9F8}" type="presParOf" srcId="{7E3F4486-8EC3-4645-ABA6-38B48F912BB7}" destId="{2A73FA32-F6DC-4019-AF9E-04E569863682}" srcOrd="1" destOrd="0" presId="urn:microsoft.com/office/officeart/2005/8/layout/architecture+Icon"/>
    <dgm:cxn modelId="{9FBB7A67-FE0F-401B-9C3C-1E9E3187CFE2}" type="presParOf" srcId="{6F70F6CA-A577-4583-A91E-2FF3D8970436}" destId="{A9BA9FD3-7130-4E9C-8D80-9B7E82864580}" srcOrd="1" destOrd="0" presId="urn:microsoft.com/office/officeart/2005/8/layout/architecture+Icon"/>
    <dgm:cxn modelId="{8EF58C82-BD7A-4F16-8471-1E385220A0FA}" type="presParOf" srcId="{6F70F6CA-A577-4583-A91E-2FF3D8970436}" destId="{EDD6B01A-6593-4030-B5A6-1730BC17A221}" srcOrd="2" destOrd="0" presId="urn:microsoft.com/office/officeart/2005/8/layout/architecture+Icon"/>
    <dgm:cxn modelId="{492FBEAF-A223-4A3B-B1D5-691B5CDF506A}" type="presParOf" srcId="{EDD6B01A-6593-4030-B5A6-1730BC17A221}" destId="{2F431B46-EF5E-4167-BDE8-CAD723D6A7EE}" srcOrd="0" destOrd="0" presId="urn:microsoft.com/office/officeart/2005/8/layout/architecture+Icon"/>
    <dgm:cxn modelId="{BC295FEF-8823-4BC6-906A-E9E28EFCAE9A}" type="presParOf" srcId="{EDD6B01A-6593-4030-B5A6-1730BC17A221}" destId="{F26C5B3F-C491-4825-93B2-58C4360E402B}"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10CBF1-4685-407A-8F8C-404A8F6B8C0B}" type="doc">
      <dgm:prSet loTypeId="urn:microsoft.com/office/officeart/2005/8/layout/architecture+Icon" loCatId="list" qsTypeId="urn:microsoft.com/office/officeart/2005/8/quickstyle/simple1" qsCatId="simple" csTypeId="urn:microsoft.com/office/officeart/2005/8/colors/accent3_1" csCatId="accent3" phldr="1"/>
      <dgm:spPr/>
      <dgm:t>
        <a:bodyPr/>
        <a:lstStyle/>
        <a:p>
          <a:endParaRPr lang="en-GB"/>
        </a:p>
      </dgm:t>
    </dgm:pt>
    <dgm:pt modelId="{B9A1FE2A-FC7D-4A15-8A09-647DA6B64C4B}">
      <dgm:prSet phldrT="[Text]" custT="1"/>
      <dgm:spPr/>
      <dgm:t>
        <a:bodyPr/>
        <a:lstStyle/>
        <a:p>
          <a:r>
            <a:rPr lang="lt-LT" sz="1400" i="1" dirty="0">
              <a:latin typeface="Century Gothic" panose="020B0502020202020204" pitchFamily="34" charset="0"/>
            </a:rPr>
            <a:t>Valstybės pagalba iki </a:t>
          </a:r>
          <a:r>
            <a:rPr lang="en-US" sz="1400" i="1" dirty="0">
              <a:latin typeface="Century Gothic" panose="020B0502020202020204" pitchFamily="34" charset="0"/>
            </a:rPr>
            <a:t>100</a:t>
          </a:r>
          <a:r>
            <a:rPr lang="lt-LT" sz="1400" i="1" dirty="0">
              <a:latin typeface="Century Gothic" panose="020B0502020202020204" pitchFamily="34" charset="0"/>
            </a:rPr>
            <a:t> </a:t>
          </a:r>
          <a:r>
            <a:rPr lang="en-US" sz="1400" i="1" dirty="0">
              <a:latin typeface="Century Gothic" panose="020B0502020202020204" pitchFamily="34" charset="0"/>
            </a:rPr>
            <a:t>%</a:t>
          </a:r>
          <a:endParaRPr lang="en-GB" sz="1400" i="1" dirty="0">
            <a:latin typeface="Century Gothic" panose="020B0502020202020204" pitchFamily="34" charset="0"/>
          </a:endParaRPr>
        </a:p>
      </dgm:t>
    </dgm:pt>
    <dgm:pt modelId="{734ED06D-4F00-437E-9921-EAB27E242FD8}" type="parTrans" cxnId="{B0EA674A-9858-43D0-905C-A822923C3A5A}">
      <dgm:prSet/>
      <dgm:spPr/>
      <dgm:t>
        <a:bodyPr/>
        <a:lstStyle/>
        <a:p>
          <a:endParaRPr lang="en-GB" sz="1000"/>
        </a:p>
      </dgm:t>
    </dgm:pt>
    <dgm:pt modelId="{73AF7F76-B712-4782-8286-E7E6EDC589E0}" type="sibTrans" cxnId="{B0EA674A-9858-43D0-905C-A822923C3A5A}">
      <dgm:prSet/>
      <dgm:spPr/>
      <dgm:t>
        <a:bodyPr/>
        <a:lstStyle/>
        <a:p>
          <a:endParaRPr lang="en-GB" sz="1000"/>
        </a:p>
      </dgm:t>
    </dgm:pt>
    <dgm:pt modelId="{2D4F1FC8-5B27-4E69-8F47-55C1B90384E0}">
      <dgm:prSet phldrT="[Text]" custT="1"/>
      <dgm:spPr>
        <a:ln>
          <a:solidFill>
            <a:srgbClr val="C00000"/>
          </a:solidFill>
        </a:ln>
      </dgm:spPr>
      <dgm:t>
        <a:bodyPr/>
        <a:lstStyle/>
        <a:p>
          <a:r>
            <a:rPr lang="lt-LT" sz="1400" dirty="0">
              <a:latin typeface="Century Gothic" panose="020B0502020202020204" pitchFamily="34" charset="0"/>
            </a:rPr>
            <a:t>Teikiama parama</a:t>
          </a:r>
          <a:r>
            <a:rPr lang="en-US" sz="1400" dirty="0">
              <a:latin typeface="Century Gothic" panose="020B0502020202020204" pitchFamily="34" charset="0"/>
            </a:rPr>
            <a:t> </a:t>
          </a:r>
          <a:r>
            <a:rPr lang="en-US" sz="1400" dirty="0" err="1">
              <a:latin typeface="Century Gothic" panose="020B0502020202020204" pitchFamily="34" charset="0"/>
            </a:rPr>
            <a:t>iki</a:t>
          </a:r>
          <a:r>
            <a:rPr lang="en-US" sz="1400" dirty="0">
              <a:latin typeface="Century Gothic" panose="020B0502020202020204" pitchFamily="34" charset="0"/>
            </a:rPr>
            <a:t> 85%</a:t>
          </a:r>
          <a:endParaRPr lang="en-GB" sz="1400" dirty="0">
            <a:latin typeface="Century Gothic" panose="020B0502020202020204" pitchFamily="34" charset="0"/>
          </a:endParaRPr>
        </a:p>
      </dgm:t>
    </dgm:pt>
    <dgm:pt modelId="{8C6414A8-4BAE-4706-998D-29844C013B08}" type="parTrans" cxnId="{B9AB928C-39CA-4102-9E8C-472F6D2CCCE7}">
      <dgm:prSet/>
      <dgm:spPr/>
      <dgm:t>
        <a:bodyPr/>
        <a:lstStyle/>
        <a:p>
          <a:endParaRPr lang="en-GB" sz="1000"/>
        </a:p>
      </dgm:t>
    </dgm:pt>
    <dgm:pt modelId="{687FD92A-DE34-4173-B639-2D9D6DC8771D}" type="sibTrans" cxnId="{B9AB928C-39CA-4102-9E8C-472F6D2CCCE7}">
      <dgm:prSet/>
      <dgm:spPr/>
      <dgm:t>
        <a:bodyPr/>
        <a:lstStyle/>
        <a:p>
          <a:endParaRPr lang="en-GB" sz="1000"/>
        </a:p>
      </dgm:t>
    </dgm:pt>
    <dgm:pt modelId="{0A535408-7B8D-4509-AB4C-870C032D15C6}">
      <dgm:prSet phldrT="[Text]" custT="1"/>
      <dgm:spPr/>
      <dgm:t>
        <a:bodyPr/>
        <a:lstStyle/>
        <a:p>
          <a:r>
            <a:rPr lang="lt-LT" sz="1400" dirty="0">
              <a:latin typeface="Century Gothic" panose="020B0502020202020204" pitchFamily="34" charset="0"/>
            </a:rPr>
            <a:t>Kiti valstybės šaltiniai</a:t>
          </a:r>
          <a:endParaRPr lang="en-GB" sz="1400" dirty="0">
            <a:latin typeface="Century Gothic" panose="020B0502020202020204" pitchFamily="34" charset="0"/>
          </a:endParaRPr>
        </a:p>
      </dgm:t>
    </dgm:pt>
    <dgm:pt modelId="{BE85FCC6-1404-48E9-9283-0ACFC195CABB}" type="parTrans" cxnId="{B919635F-339C-4EC0-AF6D-2C79D0E36848}">
      <dgm:prSet/>
      <dgm:spPr/>
      <dgm:t>
        <a:bodyPr/>
        <a:lstStyle/>
        <a:p>
          <a:endParaRPr lang="en-GB" sz="1000"/>
        </a:p>
      </dgm:t>
    </dgm:pt>
    <dgm:pt modelId="{A78253BF-6C50-49FA-ABF8-2B978042683B}" type="sibTrans" cxnId="{B919635F-339C-4EC0-AF6D-2C79D0E36848}">
      <dgm:prSet/>
      <dgm:spPr/>
      <dgm:t>
        <a:bodyPr/>
        <a:lstStyle/>
        <a:p>
          <a:endParaRPr lang="en-GB" sz="1000"/>
        </a:p>
      </dgm:t>
    </dgm:pt>
    <dgm:pt modelId="{372615DF-2113-4FC9-8255-1A156884271D}">
      <dgm:prSet phldrT="[Text]" custT="1"/>
      <dgm:spPr/>
      <dgm:t>
        <a:bodyPr/>
        <a:lstStyle/>
        <a:p>
          <a:pPr algn="l"/>
          <a:r>
            <a:rPr lang="lt-LT" sz="1400" dirty="0" err="1">
              <a:latin typeface="Century Gothic" panose="020B0502020202020204" pitchFamily="34" charset="0"/>
            </a:rPr>
            <a:t>Nuosav</a:t>
          </a:r>
          <a:r>
            <a:rPr lang="en-US" sz="1400" dirty="0">
              <a:latin typeface="Century Gothic" panose="020B0502020202020204" pitchFamily="34" charset="0"/>
            </a:rPr>
            <a:t>as</a:t>
          </a:r>
          <a:r>
            <a:rPr lang="lt-LT" sz="1400" dirty="0">
              <a:latin typeface="Century Gothic" panose="020B0502020202020204" pitchFamily="34" charset="0"/>
            </a:rPr>
            <a:t>  </a:t>
          </a:r>
          <a:r>
            <a:rPr lang="en-US" sz="1400" dirty="0" err="1">
              <a:latin typeface="Century Gothic" panose="020B0502020202020204" pitchFamily="34" charset="0"/>
            </a:rPr>
            <a:t>ind</a:t>
          </a:r>
          <a:r>
            <a:rPr lang="lt-LT" sz="1400" dirty="0">
              <a:latin typeface="Century Gothic" panose="020B0502020202020204" pitchFamily="34" charset="0"/>
            </a:rPr>
            <a:t>ė</a:t>
          </a:r>
          <a:r>
            <a:rPr lang="en-US" sz="1400" dirty="0" err="1">
              <a:latin typeface="Century Gothic" panose="020B0502020202020204" pitchFamily="34" charset="0"/>
            </a:rPr>
            <a:t>lis</a:t>
          </a:r>
          <a:r>
            <a:rPr lang="lt-LT" sz="1400" dirty="0">
              <a:latin typeface="Century Gothic" panose="020B0502020202020204" pitchFamily="34" charset="0"/>
            </a:rPr>
            <a:t> min. </a:t>
          </a:r>
          <a:r>
            <a:rPr lang="en-US" sz="1400" dirty="0">
              <a:latin typeface="Century Gothic" panose="020B0502020202020204" pitchFamily="34" charset="0"/>
            </a:rPr>
            <a:t> be </a:t>
          </a:r>
          <a:r>
            <a:rPr lang="en-US" sz="1400" dirty="0" err="1">
              <a:latin typeface="Century Gothic" panose="020B0502020202020204" pitchFamily="34" charset="0"/>
            </a:rPr>
            <a:t>valstyb</a:t>
          </a:r>
          <a:r>
            <a:rPr lang="lt-LT" sz="1400" dirty="0">
              <a:latin typeface="Century Gothic" panose="020B0502020202020204" pitchFamily="34" charset="0"/>
            </a:rPr>
            <a:t>ės pagalbos</a:t>
          </a:r>
          <a:r>
            <a:rPr lang="en-US" sz="1400" dirty="0">
              <a:latin typeface="Century Gothic" panose="020B0502020202020204" pitchFamily="34" charset="0"/>
            </a:rPr>
            <a:t> </a:t>
          </a:r>
          <a:r>
            <a:rPr lang="en-US" sz="1400" dirty="0" err="1">
              <a:latin typeface="Century Gothic" panose="020B0502020202020204" pitchFamily="34" charset="0"/>
            </a:rPr>
            <a:t>apskai</a:t>
          </a:r>
          <a:r>
            <a:rPr lang="lt-LT" sz="1400" dirty="0">
              <a:latin typeface="Century Gothic" panose="020B0502020202020204" pitchFamily="34" charset="0"/>
            </a:rPr>
            <a:t>č</a:t>
          </a:r>
          <a:r>
            <a:rPr lang="en-US" sz="1400" dirty="0" err="1">
              <a:latin typeface="Century Gothic" panose="020B0502020202020204" pitchFamily="34" charset="0"/>
            </a:rPr>
            <a:t>iuojamas</a:t>
          </a:r>
          <a:r>
            <a:rPr lang="lt-LT" sz="1400" dirty="0">
              <a:latin typeface="Century Gothic" panose="020B0502020202020204" pitchFamily="34" charset="0"/>
            </a:rPr>
            <a:t> pagal BBIR 53 str. 6 dalį</a:t>
          </a:r>
        </a:p>
      </dgm:t>
    </dgm:pt>
    <dgm:pt modelId="{EF190BE5-55C1-48FE-9E40-2A4CE9AD342B}" type="parTrans" cxnId="{34E18225-D548-4E18-B5BB-0B9CCC601EE7}">
      <dgm:prSet/>
      <dgm:spPr/>
      <dgm:t>
        <a:bodyPr/>
        <a:lstStyle/>
        <a:p>
          <a:endParaRPr lang="en-GB" sz="1000"/>
        </a:p>
      </dgm:t>
    </dgm:pt>
    <dgm:pt modelId="{8DA931FB-D8D9-4CC9-A85C-DF3BECFB0B35}" type="sibTrans" cxnId="{34E18225-D548-4E18-B5BB-0B9CCC601EE7}">
      <dgm:prSet/>
      <dgm:spPr/>
      <dgm:t>
        <a:bodyPr/>
        <a:lstStyle/>
        <a:p>
          <a:endParaRPr lang="en-GB" sz="1000"/>
        </a:p>
      </dgm:t>
    </dgm:pt>
    <dgm:pt modelId="{1498B87D-D3BE-4B15-8305-9871343551B0}" type="pres">
      <dgm:prSet presAssocID="{D810CBF1-4685-407A-8F8C-404A8F6B8C0B}" presName="Name0" presStyleCnt="0">
        <dgm:presLayoutVars>
          <dgm:chPref val="1"/>
          <dgm:dir/>
          <dgm:animOne val="branch"/>
          <dgm:animLvl val="lvl"/>
          <dgm:resizeHandles/>
        </dgm:presLayoutVars>
      </dgm:prSet>
      <dgm:spPr/>
    </dgm:pt>
    <dgm:pt modelId="{2EB87A7A-0B00-4E8A-A4C0-00B49D6F0005}" type="pres">
      <dgm:prSet presAssocID="{B9A1FE2A-FC7D-4A15-8A09-647DA6B64C4B}" presName="vertOne" presStyleCnt="0"/>
      <dgm:spPr/>
    </dgm:pt>
    <dgm:pt modelId="{83CE92F5-BCE6-450D-81B9-81547F9390B1}" type="pres">
      <dgm:prSet presAssocID="{B9A1FE2A-FC7D-4A15-8A09-647DA6B64C4B}" presName="txOne" presStyleLbl="node0" presStyleIdx="0" presStyleCnt="1" custScaleX="50673" custLinFactY="-84667" custLinFactNeighborX="-24117" custLinFactNeighborY="-100000">
        <dgm:presLayoutVars>
          <dgm:chPref val="3"/>
        </dgm:presLayoutVars>
      </dgm:prSet>
      <dgm:spPr/>
    </dgm:pt>
    <dgm:pt modelId="{F11B77DA-AD2B-4325-BFCE-07B4C2BA6B5B}" type="pres">
      <dgm:prSet presAssocID="{B9A1FE2A-FC7D-4A15-8A09-647DA6B64C4B}" presName="parTransOne" presStyleCnt="0"/>
      <dgm:spPr/>
    </dgm:pt>
    <dgm:pt modelId="{6F70F6CA-A577-4583-A91E-2FF3D8970436}" type="pres">
      <dgm:prSet presAssocID="{B9A1FE2A-FC7D-4A15-8A09-647DA6B64C4B}" presName="horzOne" presStyleCnt="0"/>
      <dgm:spPr/>
    </dgm:pt>
    <dgm:pt modelId="{013C3548-08A3-4DDF-8C74-B3250F19E70C}" type="pres">
      <dgm:prSet presAssocID="{2D4F1FC8-5B27-4E69-8F47-55C1B90384E0}" presName="vertTwo" presStyleCnt="0"/>
      <dgm:spPr/>
    </dgm:pt>
    <dgm:pt modelId="{BFC6B319-F9DE-41A8-A3FB-413E18E81F87}" type="pres">
      <dgm:prSet presAssocID="{2D4F1FC8-5B27-4E69-8F47-55C1B90384E0}" presName="txTwo" presStyleLbl="node2" presStyleIdx="0" presStyleCnt="2" custScaleX="25317" custScaleY="103300" custLinFactY="-100000" custLinFactNeighborX="-14452" custLinFactNeighborY="-182829">
        <dgm:presLayoutVars>
          <dgm:chPref val="3"/>
        </dgm:presLayoutVars>
      </dgm:prSet>
      <dgm:spPr/>
    </dgm:pt>
    <dgm:pt modelId="{3AD9AE23-3D54-4B42-AD73-138C561AF19C}" type="pres">
      <dgm:prSet presAssocID="{2D4F1FC8-5B27-4E69-8F47-55C1B90384E0}" presName="parTransTwo" presStyleCnt="0"/>
      <dgm:spPr/>
    </dgm:pt>
    <dgm:pt modelId="{38F60244-AA45-4218-A8EC-4A519C90A946}" type="pres">
      <dgm:prSet presAssocID="{2D4F1FC8-5B27-4E69-8F47-55C1B90384E0}" presName="horzTwo" presStyleCnt="0"/>
      <dgm:spPr/>
    </dgm:pt>
    <dgm:pt modelId="{7E3F4486-8EC3-4645-ABA6-38B48F912BB7}" type="pres">
      <dgm:prSet presAssocID="{0A535408-7B8D-4509-AB4C-870C032D15C6}" presName="vertThree" presStyleCnt="0"/>
      <dgm:spPr/>
    </dgm:pt>
    <dgm:pt modelId="{EA4478E6-E455-4D3E-AAD4-FC956027BBB1}" type="pres">
      <dgm:prSet presAssocID="{0A535408-7B8D-4509-AB4C-870C032D15C6}" presName="txThree" presStyleLbl="node3" presStyleIdx="0" presStyleCnt="1" custScaleX="23838" custScaleY="103462" custLinFactNeighborX="11713" custLinFactNeighborY="-5997">
        <dgm:presLayoutVars>
          <dgm:chPref val="3"/>
        </dgm:presLayoutVars>
      </dgm:prSet>
      <dgm:spPr/>
    </dgm:pt>
    <dgm:pt modelId="{2A73FA32-F6DC-4019-AF9E-04E569863682}" type="pres">
      <dgm:prSet presAssocID="{0A535408-7B8D-4509-AB4C-870C032D15C6}" presName="horzThree" presStyleCnt="0"/>
      <dgm:spPr/>
    </dgm:pt>
    <dgm:pt modelId="{A9BA9FD3-7130-4E9C-8D80-9B7E82864580}" type="pres">
      <dgm:prSet presAssocID="{687FD92A-DE34-4173-B639-2D9D6DC8771D}" presName="sibSpaceTwo" presStyleCnt="0"/>
      <dgm:spPr/>
    </dgm:pt>
    <dgm:pt modelId="{EDD6B01A-6593-4030-B5A6-1730BC17A221}" type="pres">
      <dgm:prSet presAssocID="{372615DF-2113-4FC9-8255-1A156884271D}" presName="vertTwo" presStyleCnt="0"/>
      <dgm:spPr/>
    </dgm:pt>
    <dgm:pt modelId="{2F431B46-EF5E-4167-BDE8-CAD723D6A7EE}" type="pres">
      <dgm:prSet presAssocID="{372615DF-2113-4FC9-8255-1A156884271D}" presName="txTwo" presStyleLbl="node2" presStyleIdx="1" presStyleCnt="2" custScaleX="35602" custScaleY="325179" custLinFactNeighborX="11525" custLinFactNeighborY="13331">
        <dgm:presLayoutVars>
          <dgm:chPref val="3"/>
        </dgm:presLayoutVars>
      </dgm:prSet>
      <dgm:spPr/>
    </dgm:pt>
    <dgm:pt modelId="{F26C5B3F-C491-4825-93B2-58C4360E402B}" type="pres">
      <dgm:prSet presAssocID="{372615DF-2113-4FC9-8255-1A156884271D}" presName="horzTwo" presStyleCnt="0"/>
      <dgm:spPr/>
    </dgm:pt>
  </dgm:ptLst>
  <dgm:cxnLst>
    <dgm:cxn modelId="{5E70AC0F-AFA9-4690-897E-5874E7804F4C}" type="presOf" srcId="{372615DF-2113-4FC9-8255-1A156884271D}" destId="{2F431B46-EF5E-4167-BDE8-CAD723D6A7EE}" srcOrd="0" destOrd="0" presId="urn:microsoft.com/office/officeart/2005/8/layout/architecture+Icon"/>
    <dgm:cxn modelId="{34E18225-D548-4E18-B5BB-0B9CCC601EE7}" srcId="{B9A1FE2A-FC7D-4A15-8A09-647DA6B64C4B}" destId="{372615DF-2113-4FC9-8255-1A156884271D}" srcOrd="1" destOrd="0" parTransId="{EF190BE5-55C1-48FE-9E40-2A4CE9AD342B}" sibTransId="{8DA931FB-D8D9-4CC9-A85C-DF3BECFB0B35}"/>
    <dgm:cxn modelId="{F0D9DC40-E927-4AF0-87D5-81263208B6CC}" type="presOf" srcId="{D810CBF1-4685-407A-8F8C-404A8F6B8C0B}" destId="{1498B87D-D3BE-4B15-8305-9871343551B0}" srcOrd="0" destOrd="0" presId="urn:microsoft.com/office/officeart/2005/8/layout/architecture+Icon"/>
    <dgm:cxn modelId="{B919635F-339C-4EC0-AF6D-2C79D0E36848}" srcId="{2D4F1FC8-5B27-4E69-8F47-55C1B90384E0}" destId="{0A535408-7B8D-4509-AB4C-870C032D15C6}" srcOrd="0" destOrd="0" parTransId="{BE85FCC6-1404-48E9-9283-0ACFC195CABB}" sibTransId="{A78253BF-6C50-49FA-ABF8-2B978042683B}"/>
    <dgm:cxn modelId="{54F9CF60-868E-4479-8EF5-E8915BC67FF4}" type="presOf" srcId="{2D4F1FC8-5B27-4E69-8F47-55C1B90384E0}" destId="{BFC6B319-F9DE-41A8-A3FB-413E18E81F87}" srcOrd="0" destOrd="0" presId="urn:microsoft.com/office/officeart/2005/8/layout/architecture+Icon"/>
    <dgm:cxn modelId="{B0EA674A-9858-43D0-905C-A822923C3A5A}" srcId="{D810CBF1-4685-407A-8F8C-404A8F6B8C0B}" destId="{B9A1FE2A-FC7D-4A15-8A09-647DA6B64C4B}" srcOrd="0" destOrd="0" parTransId="{734ED06D-4F00-437E-9921-EAB27E242FD8}" sibTransId="{73AF7F76-B712-4782-8286-E7E6EDC589E0}"/>
    <dgm:cxn modelId="{1C26E758-8FCF-49A4-B22E-73C233C4BD79}" type="presOf" srcId="{B9A1FE2A-FC7D-4A15-8A09-647DA6B64C4B}" destId="{83CE92F5-BCE6-450D-81B9-81547F9390B1}" srcOrd="0" destOrd="0" presId="urn:microsoft.com/office/officeart/2005/8/layout/architecture+Icon"/>
    <dgm:cxn modelId="{B9AB928C-39CA-4102-9E8C-472F6D2CCCE7}" srcId="{B9A1FE2A-FC7D-4A15-8A09-647DA6B64C4B}" destId="{2D4F1FC8-5B27-4E69-8F47-55C1B90384E0}" srcOrd="0" destOrd="0" parTransId="{8C6414A8-4BAE-4706-998D-29844C013B08}" sibTransId="{687FD92A-DE34-4173-B639-2D9D6DC8771D}"/>
    <dgm:cxn modelId="{51AD0CF1-E4A9-45CB-9B0F-66AE4A4D9B20}" type="presOf" srcId="{0A535408-7B8D-4509-AB4C-870C032D15C6}" destId="{EA4478E6-E455-4D3E-AAD4-FC956027BBB1}" srcOrd="0" destOrd="0" presId="urn:microsoft.com/office/officeart/2005/8/layout/architecture+Icon"/>
    <dgm:cxn modelId="{969ED7E5-55CA-42C7-B642-D2B481C6153E}" type="presParOf" srcId="{1498B87D-D3BE-4B15-8305-9871343551B0}" destId="{2EB87A7A-0B00-4E8A-A4C0-00B49D6F0005}" srcOrd="0" destOrd="0" presId="urn:microsoft.com/office/officeart/2005/8/layout/architecture+Icon"/>
    <dgm:cxn modelId="{56C220FB-1EAE-4A9E-8FA4-BC1B5D496B30}" type="presParOf" srcId="{2EB87A7A-0B00-4E8A-A4C0-00B49D6F0005}" destId="{83CE92F5-BCE6-450D-81B9-81547F9390B1}" srcOrd="0" destOrd="0" presId="urn:microsoft.com/office/officeart/2005/8/layout/architecture+Icon"/>
    <dgm:cxn modelId="{B2B6F4DA-FFCE-48C6-A3EF-79AA74D17BB8}" type="presParOf" srcId="{2EB87A7A-0B00-4E8A-A4C0-00B49D6F0005}" destId="{F11B77DA-AD2B-4325-BFCE-07B4C2BA6B5B}" srcOrd="1" destOrd="0" presId="urn:microsoft.com/office/officeart/2005/8/layout/architecture+Icon"/>
    <dgm:cxn modelId="{32BD529C-DD11-4A65-9E33-0023C2F7FD5B}" type="presParOf" srcId="{2EB87A7A-0B00-4E8A-A4C0-00B49D6F0005}" destId="{6F70F6CA-A577-4583-A91E-2FF3D8970436}" srcOrd="2" destOrd="0" presId="urn:microsoft.com/office/officeart/2005/8/layout/architecture+Icon"/>
    <dgm:cxn modelId="{255173BA-A17E-4970-90FA-C377992CE19A}" type="presParOf" srcId="{6F70F6CA-A577-4583-A91E-2FF3D8970436}" destId="{013C3548-08A3-4DDF-8C74-B3250F19E70C}" srcOrd="0" destOrd="0" presId="urn:microsoft.com/office/officeart/2005/8/layout/architecture+Icon"/>
    <dgm:cxn modelId="{B6D9510A-DA81-457C-B404-DD9F64E56648}" type="presParOf" srcId="{013C3548-08A3-4DDF-8C74-B3250F19E70C}" destId="{BFC6B319-F9DE-41A8-A3FB-413E18E81F87}" srcOrd="0" destOrd="0" presId="urn:microsoft.com/office/officeart/2005/8/layout/architecture+Icon"/>
    <dgm:cxn modelId="{B91F29B5-4593-4125-B754-38757026118B}" type="presParOf" srcId="{013C3548-08A3-4DDF-8C74-B3250F19E70C}" destId="{3AD9AE23-3D54-4B42-AD73-138C561AF19C}" srcOrd="1" destOrd="0" presId="urn:microsoft.com/office/officeart/2005/8/layout/architecture+Icon"/>
    <dgm:cxn modelId="{6947EED9-1C95-4CD2-A09E-CC7C731B979D}" type="presParOf" srcId="{013C3548-08A3-4DDF-8C74-B3250F19E70C}" destId="{38F60244-AA45-4218-A8EC-4A519C90A946}" srcOrd="2" destOrd="0" presId="urn:microsoft.com/office/officeart/2005/8/layout/architecture+Icon"/>
    <dgm:cxn modelId="{92ADC000-5A3D-498E-B557-3806107764E3}" type="presParOf" srcId="{38F60244-AA45-4218-A8EC-4A519C90A946}" destId="{7E3F4486-8EC3-4645-ABA6-38B48F912BB7}" srcOrd="0" destOrd="0" presId="urn:microsoft.com/office/officeart/2005/8/layout/architecture+Icon"/>
    <dgm:cxn modelId="{A7A12DF1-ECA8-4936-8233-518FAAB74525}" type="presParOf" srcId="{7E3F4486-8EC3-4645-ABA6-38B48F912BB7}" destId="{EA4478E6-E455-4D3E-AAD4-FC956027BBB1}" srcOrd="0" destOrd="0" presId="urn:microsoft.com/office/officeart/2005/8/layout/architecture+Icon"/>
    <dgm:cxn modelId="{9D7B74F1-697C-4C85-80CE-F852DBD8E9F8}" type="presParOf" srcId="{7E3F4486-8EC3-4645-ABA6-38B48F912BB7}" destId="{2A73FA32-F6DC-4019-AF9E-04E569863682}" srcOrd="1" destOrd="0" presId="urn:microsoft.com/office/officeart/2005/8/layout/architecture+Icon"/>
    <dgm:cxn modelId="{9FBB7A67-FE0F-401B-9C3C-1E9E3187CFE2}" type="presParOf" srcId="{6F70F6CA-A577-4583-A91E-2FF3D8970436}" destId="{A9BA9FD3-7130-4E9C-8D80-9B7E82864580}" srcOrd="1" destOrd="0" presId="urn:microsoft.com/office/officeart/2005/8/layout/architecture+Icon"/>
    <dgm:cxn modelId="{8EF58C82-BD7A-4F16-8471-1E385220A0FA}" type="presParOf" srcId="{6F70F6CA-A577-4583-A91E-2FF3D8970436}" destId="{EDD6B01A-6593-4030-B5A6-1730BC17A221}" srcOrd="2" destOrd="0" presId="urn:microsoft.com/office/officeart/2005/8/layout/architecture+Icon"/>
    <dgm:cxn modelId="{492FBEAF-A223-4A3B-B1D5-691B5CDF506A}" type="presParOf" srcId="{EDD6B01A-6593-4030-B5A6-1730BC17A221}" destId="{2F431B46-EF5E-4167-BDE8-CAD723D6A7EE}" srcOrd="0" destOrd="0" presId="urn:microsoft.com/office/officeart/2005/8/layout/architecture+Icon"/>
    <dgm:cxn modelId="{BC295FEF-8823-4BC6-906A-E9E28EFCAE9A}" type="presParOf" srcId="{EDD6B01A-6593-4030-B5A6-1730BC17A221}" destId="{F26C5B3F-C491-4825-93B2-58C4360E402B}" srcOrd="1" destOrd="0" presId="urn:microsoft.com/office/officeart/2005/8/layout/architecture+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F5706-6284-4B98-A3C9-0020B5E67521}">
      <dsp:nvSpPr>
        <dsp:cNvPr id="0" name=""/>
        <dsp:cNvSpPr/>
      </dsp:nvSpPr>
      <dsp:spPr>
        <a:xfrm flipH="1">
          <a:off x="99395" y="356586"/>
          <a:ext cx="2011645" cy="1320763"/>
        </a:xfrm>
        <a:prstGeom prst="roundRect">
          <a:avLst>
            <a:gd name="adj" fmla="val 10000"/>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t-LT" sz="1400" kern="1200" dirty="0">
              <a:latin typeface="DM Sans" pitchFamily="2" charset="-70"/>
            </a:rPr>
            <a:t>Teikiama parama</a:t>
          </a:r>
          <a:r>
            <a:rPr lang="en-US" sz="1400" kern="1200" dirty="0">
              <a:latin typeface="DM Sans" pitchFamily="2" charset="-70"/>
            </a:rPr>
            <a:t> </a:t>
          </a:r>
          <a:r>
            <a:rPr lang="en-US" sz="1400" kern="1200" dirty="0" err="1">
              <a:latin typeface="DM Sans" pitchFamily="2" charset="-70"/>
            </a:rPr>
            <a:t>iki</a:t>
          </a:r>
          <a:r>
            <a:rPr lang="en-US" sz="1400" kern="1200" dirty="0">
              <a:latin typeface="DM Sans" pitchFamily="2" charset="-70"/>
            </a:rPr>
            <a:t> 85%</a:t>
          </a:r>
          <a:endParaRPr lang="en-GB" sz="1400" kern="1200" dirty="0">
            <a:latin typeface="DM Sans" pitchFamily="2" charset="-70"/>
          </a:endParaRPr>
        </a:p>
      </dsp:txBody>
      <dsp:txXfrm>
        <a:off x="138079" y="395270"/>
        <a:ext cx="1934277" cy="1243395"/>
      </dsp:txXfrm>
    </dsp:sp>
    <dsp:sp modelId="{2F431B46-EF5E-4167-BDE8-CAD723D6A7EE}">
      <dsp:nvSpPr>
        <dsp:cNvPr id="0" name=""/>
        <dsp:cNvSpPr/>
      </dsp:nvSpPr>
      <dsp:spPr>
        <a:xfrm>
          <a:off x="2428247" y="322579"/>
          <a:ext cx="1455572" cy="1392217"/>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t-LT" sz="1400" kern="1200" dirty="0" err="1">
              <a:latin typeface="DM Sans" pitchFamily="2" charset="-70"/>
            </a:rPr>
            <a:t>Nuosav</a:t>
          </a:r>
          <a:r>
            <a:rPr lang="en-US" sz="1400" kern="1200" dirty="0">
              <a:latin typeface="DM Sans" pitchFamily="2" charset="-70"/>
            </a:rPr>
            <a:t>as</a:t>
          </a:r>
          <a:r>
            <a:rPr lang="lt-LT" sz="1400" kern="1200" dirty="0">
              <a:latin typeface="DM Sans" pitchFamily="2" charset="-70"/>
            </a:rPr>
            <a:t>  </a:t>
          </a:r>
          <a:r>
            <a:rPr lang="en-US" sz="1400" kern="1200" dirty="0" err="1">
              <a:latin typeface="DM Sans" pitchFamily="2" charset="-70"/>
            </a:rPr>
            <a:t>ind</a:t>
          </a:r>
          <a:r>
            <a:rPr lang="lt-LT" sz="1400" kern="1200" dirty="0">
              <a:latin typeface="DM Sans" pitchFamily="2" charset="-70"/>
            </a:rPr>
            <a:t>ė</a:t>
          </a:r>
          <a:r>
            <a:rPr lang="en-US" sz="1400" kern="1200" dirty="0" err="1">
              <a:latin typeface="DM Sans" pitchFamily="2" charset="-70"/>
            </a:rPr>
            <a:t>lis</a:t>
          </a:r>
          <a:r>
            <a:rPr lang="lt-LT" sz="1400" kern="1200" dirty="0">
              <a:latin typeface="DM Sans" pitchFamily="2" charset="-70"/>
            </a:rPr>
            <a:t> min. 15 proc.</a:t>
          </a:r>
          <a:r>
            <a:rPr lang="en-US" sz="1400" kern="1200" dirty="0">
              <a:latin typeface="DM Sans" pitchFamily="2" charset="-70"/>
            </a:rPr>
            <a:t> </a:t>
          </a:r>
          <a:endParaRPr lang="lt-LT" sz="1400" kern="1200" dirty="0">
            <a:latin typeface="DM Sans" pitchFamily="2" charset="-70"/>
          </a:endParaRPr>
        </a:p>
      </dsp:txBody>
      <dsp:txXfrm>
        <a:off x="2469024" y="363356"/>
        <a:ext cx="1374018" cy="1310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92F5-BCE6-450D-81B9-81547F9390B1}">
      <dsp:nvSpPr>
        <dsp:cNvPr id="0" name=""/>
        <dsp:cNvSpPr/>
      </dsp:nvSpPr>
      <dsp:spPr>
        <a:xfrm>
          <a:off x="24389" y="1518185"/>
          <a:ext cx="2075795" cy="63079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t-LT" sz="1400" i="1" kern="1200" dirty="0">
              <a:latin typeface="Century Gothic" panose="020B0502020202020204" pitchFamily="34" charset="0"/>
            </a:rPr>
            <a:t>Valstybės pagalba iki </a:t>
          </a:r>
          <a:r>
            <a:rPr lang="en-US" sz="1400" i="1" kern="1200" dirty="0">
              <a:latin typeface="Century Gothic" panose="020B0502020202020204" pitchFamily="34" charset="0"/>
            </a:rPr>
            <a:t>100</a:t>
          </a:r>
          <a:r>
            <a:rPr lang="lt-LT" sz="1400" i="1" kern="1200" dirty="0">
              <a:latin typeface="Century Gothic" panose="020B0502020202020204" pitchFamily="34" charset="0"/>
            </a:rPr>
            <a:t> </a:t>
          </a:r>
          <a:r>
            <a:rPr lang="en-US" sz="1400" i="1" kern="1200" dirty="0">
              <a:latin typeface="Century Gothic" panose="020B0502020202020204" pitchFamily="34" charset="0"/>
            </a:rPr>
            <a:t>%</a:t>
          </a:r>
          <a:endParaRPr lang="en-GB" sz="1400" i="1" kern="1200" dirty="0">
            <a:latin typeface="Century Gothic" panose="020B0502020202020204" pitchFamily="34" charset="0"/>
          </a:endParaRPr>
        </a:p>
      </dsp:txBody>
      <dsp:txXfrm>
        <a:off x="42864" y="1536660"/>
        <a:ext cx="2038845" cy="593848"/>
      </dsp:txXfrm>
    </dsp:sp>
    <dsp:sp modelId="{BFC6B319-F9DE-41A8-A3FB-413E18E81F87}">
      <dsp:nvSpPr>
        <dsp:cNvPr id="0" name=""/>
        <dsp:cNvSpPr/>
      </dsp:nvSpPr>
      <dsp:spPr>
        <a:xfrm>
          <a:off x="42326" y="673094"/>
          <a:ext cx="1035074" cy="651614"/>
        </a:xfrm>
        <a:prstGeom prst="roundRect">
          <a:avLst>
            <a:gd name="adj" fmla="val 10000"/>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t-LT" sz="1400" kern="1200" dirty="0">
              <a:latin typeface="Century Gothic" panose="020B0502020202020204" pitchFamily="34" charset="0"/>
            </a:rPr>
            <a:t>Teikiama parama</a:t>
          </a:r>
          <a:r>
            <a:rPr lang="en-US" sz="1400" kern="1200" dirty="0">
              <a:latin typeface="Century Gothic" panose="020B0502020202020204" pitchFamily="34" charset="0"/>
            </a:rPr>
            <a:t> </a:t>
          </a:r>
          <a:r>
            <a:rPr lang="en-US" sz="1400" kern="1200" dirty="0" err="1">
              <a:latin typeface="Century Gothic" panose="020B0502020202020204" pitchFamily="34" charset="0"/>
            </a:rPr>
            <a:t>iki</a:t>
          </a:r>
          <a:r>
            <a:rPr lang="en-US" sz="1400" kern="1200" dirty="0">
              <a:latin typeface="Century Gothic" panose="020B0502020202020204" pitchFamily="34" charset="0"/>
            </a:rPr>
            <a:t> 85%</a:t>
          </a:r>
          <a:endParaRPr lang="en-GB" sz="1400" kern="1200" dirty="0">
            <a:latin typeface="Century Gothic" panose="020B0502020202020204" pitchFamily="34" charset="0"/>
          </a:endParaRPr>
        </a:p>
      </dsp:txBody>
      <dsp:txXfrm>
        <a:off x="61411" y="692179"/>
        <a:ext cx="996904" cy="613444"/>
      </dsp:txXfrm>
    </dsp:sp>
    <dsp:sp modelId="{EA4478E6-E455-4D3E-AAD4-FC956027BBB1}">
      <dsp:nvSpPr>
        <dsp:cNvPr id="0" name=""/>
        <dsp:cNvSpPr/>
      </dsp:nvSpPr>
      <dsp:spPr>
        <a:xfrm>
          <a:off x="1142338" y="657261"/>
          <a:ext cx="970804" cy="65263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t-LT" sz="1400" kern="1200" dirty="0">
              <a:latin typeface="Century Gothic" panose="020B0502020202020204" pitchFamily="34" charset="0"/>
            </a:rPr>
            <a:t>Kiti valstybės šaltiniai</a:t>
          </a:r>
          <a:endParaRPr lang="en-GB" sz="1400" kern="1200" dirty="0">
            <a:latin typeface="Century Gothic" panose="020B0502020202020204" pitchFamily="34" charset="0"/>
          </a:endParaRPr>
        </a:p>
      </dsp:txBody>
      <dsp:txXfrm>
        <a:off x="1161453" y="676376"/>
        <a:ext cx="932574" cy="614406"/>
      </dsp:txXfrm>
    </dsp:sp>
    <dsp:sp modelId="{2F431B46-EF5E-4167-BDE8-CAD723D6A7EE}">
      <dsp:nvSpPr>
        <dsp:cNvPr id="0" name=""/>
        <dsp:cNvSpPr/>
      </dsp:nvSpPr>
      <dsp:spPr>
        <a:xfrm>
          <a:off x="2482889" y="85131"/>
          <a:ext cx="1455572" cy="2051223"/>
        </a:xfrm>
        <a:prstGeom prst="roundRect">
          <a:avLst>
            <a:gd name="adj" fmla="val 10000"/>
          </a:avLst>
        </a:prstGeom>
        <a:solidFill>
          <a:srgbClr val="FFFF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t-LT" sz="1400" b="1" kern="1200" dirty="0" err="1">
              <a:latin typeface="Century Gothic" panose="020B0502020202020204" pitchFamily="34" charset="0"/>
            </a:rPr>
            <a:t>Nuosav</a:t>
          </a:r>
          <a:r>
            <a:rPr lang="en-US" sz="1400" b="1" kern="1200" dirty="0">
              <a:latin typeface="Century Gothic" panose="020B0502020202020204" pitchFamily="34" charset="0"/>
            </a:rPr>
            <a:t>as</a:t>
          </a:r>
          <a:r>
            <a:rPr lang="lt-LT" sz="1400" b="1" kern="1200" dirty="0">
              <a:latin typeface="Century Gothic" panose="020B0502020202020204" pitchFamily="34" charset="0"/>
            </a:rPr>
            <a:t>  </a:t>
          </a:r>
          <a:r>
            <a:rPr lang="en-US" sz="1400" b="1" kern="1200" dirty="0" err="1">
              <a:latin typeface="Century Gothic" panose="020B0502020202020204" pitchFamily="34" charset="0"/>
            </a:rPr>
            <a:t>ind</a:t>
          </a:r>
          <a:r>
            <a:rPr lang="lt-LT" sz="1400" b="1" kern="1200" dirty="0">
              <a:latin typeface="Century Gothic" panose="020B0502020202020204" pitchFamily="34" charset="0"/>
            </a:rPr>
            <a:t>ė</a:t>
          </a:r>
          <a:r>
            <a:rPr lang="en-US" sz="1400" b="1" kern="1200" dirty="0" err="1">
              <a:latin typeface="Century Gothic" panose="020B0502020202020204" pitchFamily="34" charset="0"/>
            </a:rPr>
            <a:t>lis</a:t>
          </a:r>
          <a:r>
            <a:rPr lang="lt-LT" sz="1400" b="1" kern="1200" dirty="0">
              <a:latin typeface="Century Gothic" panose="020B0502020202020204" pitchFamily="34" charset="0"/>
            </a:rPr>
            <a:t> min. </a:t>
          </a:r>
          <a:r>
            <a:rPr lang="en-US" sz="1400" b="1" kern="1200" dirty="0">
              <a:latin typeface="Century Gothic" panose="020B0502020202020204" pitchFamily="34" charset="0"/>
            </a:rPr>
            <a:t> be </a:t>
          </a:r>
          <a:r>
            <a:rPr lang="en-US" sz="1400" b="1" kern="1200" dirty="0" err="1">
              <a:latin typeface="Century Gothic" panose="020B0502020202020204" pitchFamily="34" charset="0"/>
            </a:rPr>
            <a:t>valstyb</a:t>
          </a:r>
          <a:r>
            <a:rPr lang="lt-LT" sz="1400" b="1" kern="1200" dirty="0">
              <a:latin typeface="Century Gothic" panose="020B0502020202020204" pitchFamily="34" charset="0"/>
            </a:rPr>
            <a:t>ės pagalbos</a:t>
          </a:r>
          <a:r>
            <a:rPr lang="en-US" sz="1400" b="1" kern="1200" dirty="0">
              <a:latin typeface="Century Gothic" panose="020B0502020202020204" pitchFamily="34" charset="0"/>
            </a:rPr>
            <a:t> </a:t>
          </a:r>
          <a:r>
            <a:rPr lang="en-US" sz="1400" b="1" kern="1200" dirty="0" err="1">
              <a:latin typeface="Century Gothic" panose="020B0502020202020204" pitchFamily="34" charset="0"/>
            </a:rPr>
            <a:t>apskai</a:t>
          </a:r>
          <a:r>
            <a:rPr lang="lt-LT" sz="1400" b="1" kern="1200" dirty="0">
              <a:latin typeface="Century Gothic" panose="020B0502020202020204" pitchFamily="34" charset="0"/>
            </a:rPr>
            <a:t>č</a:t>
          </a:r>
          <a:r>
            <a:rPr lang="en-US" sz="1400" b="1" kern="1200" dirty="0" err="1">
              <a:latin typeface="Century Gothic" panose="020B0502020202020204" pitchFamily="34" charset="0"/>
            </a:rPr>
            <a:t>iuojamas</a:t>
          </a:r>
          <a:r>
            <a:rPr lang="lt-LT" sz="1400" b="1" kern="1200" dirty="0">
              <a:latin typeface="Century Gothic" panose="020B0502020202020204" pitchFamily="34" charset="0"/>
            </a:rPr>
            <a:t> pagal BBIR 53 str. 6/8 dalį</a:t>
          </a:r>
        </a:p>
      </dsp:txBody>
      <dsp:txXfrm>
        <a:off x="2525521" y="127763"/>
        <a:ext cx="1370308" cy="1965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0CFED-E326-4583-94E7-55888180C1A2}">
      <dsp:nvSpPr>
        <dsp:cNvPr id="0" name=""/>
        <dsp:cNvSpPr/>
      </dsp:nvSpPr>
      <dsp:spPr>
        <a:xfrm>
          <a:off x="0" y="104611"/>
          <a:ext cx="7807529" cy="3303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lt-LT" sz="1600" b="1" u="sng" kern="1200" dirty="0">
              <a:solidFill>
                <a:schemeClr val="bg1"/>
              </a:solidFill>
              <a:latin typeface="DM Sans" pitchFamily="2" charset="-70"/>
              <a:ea typeface="Verdana" panose="020B0604030504040204" pitchFamily="34" charset="0"/>
            </a:rPr>
            <a:t>SUSIJUSIOS ĮMONĖS - tai įmonės, kurias sieja kuris nors iš šių ryšių:</a:t>
          </a:r>
          <a:endParaRPr lang="lt-LT" sz="1600" kern="1200" dirty="0">
            <a:solidFill>
              <a:schemeClr val="bg1"/>
            </a:solidFill>
            <a:latin typeface="DM Sans" pitchFamily="2" charset="-70"/>
            <a:ea typeface="Verdana" panose="020B0604030504040204" pitchFamily="34" charset="0"/>
          </a:endParaRPr>
        </a:p>
      </dsp:txBody>
      <dsp:txXfrm>
        <a:off x="16124" y="120735"/>
        <a:ext cx="7775281" cy="298062"/>
      </dsp:txXfrm>
    </dsp:sp>
    <dsp:sp modelId="{040066C5-1021-43CC-B93F-0F6228921095}">
      <dsp:nvSpPr>
        <dsp:cNvPr id="0" name=""/>
        <dsp:cNvSpPr/>
      </dsp:nvSpPr>
      <dsp:spPr>
        <a:xfrm>
          <a:off x="0" y="542255"/>
          <a:ext cx="7807529" cy="278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889" tIns="20320" rIns="113792" bIns="20320" numCol="1" spcCol="1270" anchor="t" anchorCtr="0">
          <a:noAutofit/>
        </a:bodyPr>
        <a:lstStyle/>
        <a:p>
          <a:pPr marL="171450" lvl="1" indent="-171450" algn="just" defTabSz="711200">
            <a:lnSpc>
              <a:spcPct val="90000"/>
            </a:lnSpc>
            <a:spcBef>
              <a:spcPct val="0"/>
            </a:spcBef>
            <a:spcAft>
              <a:spcPts val="600"/>
            </a:spcAft>
            <a:buChar char="•"/>
          </a:pPr>
          <a:r>
            <a:rPr lang="lt-LT" sz="1600" kern="1200" dirty="0">
              <a:solidFill>
                <a:srgbClr val="142D64"/>
              </a:solidFill>
              <a:latin typeface="DM Sans" pitchFamily="2" charset="-70"/>
              <a:ea typeface="Verdana" panose="020B0604030504040204" pitchFamily="34" charset="0"/>
              <a:cs typeface="Times New Roman" panose="02020603050405020304" pitchFamily="18" charset="0"/>
            </a:rPr>
            <a:t>dauguma dalyvių balsų</a:t>
          </a:r>
          <a:r>
            <a:rPr lang="en-US" sz="1600" kern="1200" dirty="0">
              <a:solidFill>
                <a:srgbClr val="142D64"/>
              </a:solidFill>
              <a:latin typeface="DM Sans" pitchFamily="2" charset="-70"/>
              <a:ea typeface="Verdana" panose="020B0604030504040204" pitchFamily="34" charset="0"/>
              <a:cs typeface="Times New Roman" panose="02020603050405020304" pitchFamily="18" charset="0"/>
            </a:rPr>
            <a:t>;</a:t>
          </a:r>
          <a:endParaRPr lang="lt-LT" sz="1600" kern="1200" dirty="0">
            <a:solidFill>
              <a:srgbClr val="142D64"/>
            </a:solidFill>
            <a:latin typeface="DM Sans" pitchFamily="2" charset="-70"/>
            <a:ea typeface="Verdana" panose="020B0604030504040204" pitchFamily="34" charset="0"/>
          </a:endParaRPr>
        </a:p>
        <a:p>
          <a:pPr marL="171450" lvl="1" indent="-171450" algn="just" defTabSz="711200">
            <a:lnSpc>
              <a:spcPct val="90000"/>
            </a:lnSpc>
            <a:spcBef>
              <a:spcPct val="0"/>
            </a:spcBef>
            <a:spcAft>
              <a:spcPts val="600"/>
            </a:spcAft>
            <a:buChar char="•"/>
          </a:pPr>
          <a:r>
            <a:rPr lang="lt-LT" sz="1600" kern="1200" dirty="0">
              <a:solidFill>
                <a:srgbClr val="142D64"/>
              </a:solidFill>
              <a:latin typeface="DM Sans" pitchFamily="2" charset="-70"/>
              <a:ea typeface="Verdana" panose="020B0604030504040204" pitchFamily="34" charset="0"/>
              <a:cs typeface="Times New Roman" panose="02020603050405020304" pitchFamily="18" charset="0"/>
            </a:rPr>
            <a:t>teisė skirti ir atšaukti daugumą kitos įmonės valdymo ar priežiūros organo narių ar administracijos pareigūnų;</a:t>
          </a:r>
        </a:p>
        <a:p>
          <a:pPr marL="171450" lvl="1" indent="-171450" algn="just" defTabSz="711200">
            <a:lnSpc>
              <a:spcPct val="90000"/>
            </a:lnSpc>
            <a:spcBef>
              <a:spcPct val="0"/>
            </a:spcBef>
            <a:spcAft>
              <a:spcPts val="600"/>
            </a:spcAft>
            <a:buChar char="•"/>
          </a:pPr>
          <a:r>
            <a:rPr lang="lt-LT" sz="1600" kern="1200" dirty="0">
              <a:solidFill>
                <a:srgbClr val="142D64"/>
              </a:solidFill>
              <a:latin typeface="DM Sans" pitchFamily="2" charset="-70"/>
              <a:ea typeface="Verdana" panose="020B0604030504040204" pitchFamily="34" charset="0"/>
              <a:cs typeface="Times New Roman" panose="02020603050405020304" pitchFamily="18" charset="0"/>
            </a:rPr>
            <a:t>galimybė daryti lemiamą poveikį kitai įmonei</a:t>
          </a:r>
          <a:r>
            <a:rPr lang="en-US" sz="1600" kern="1200" dirty="0">
              <a:solidFill>
                <a:srgbClr val="142D64"/>
              </a:solidFill>
              <a:latin typeface="DM Sans" pitchFamily="2" charset="-70"/>
              <a:ea typeface="Verdana" panose="020B0604030504040204" pitchFamily="34" charset="0"/>
              <a:cs typeface="Times New Roman" panose="02020603050405020304" pitchFamily="18" charset="0"/>
            </a:rPr>
            <a:t>;</a:t>
          </a:r>
          <a:endParaRPr lang="lt-LT" sz="1600" kern="1200" dirty="0">
            <a:solidFill>
              <a:srgbClr val="142D64"/>
            </a:solidFill>
            <a:latin typeface="DM Sans" pitchFamily="2" charset="-70"/>
            <a:ea typeface="Verdana" panose="020B0604030504040204" pitchFamily="34" charset="0"/>
            <a:cs typeface="Times New Roman" panose="02020603050405020304" pitchFamily="18" charset="0"/>
          </a:endParaRPr>
        </a:p>
        <a:p>
          <a:pPr marL="171450" lvl="1" indent="-171450" algn="just" defTabSz="711200">
            <a:lnSpc>
              <a:spcPct val="90000"/>
            </a:lnSpc>
            <a:spcBef>
              <a:spcPct val="0"/>
            </a:spcBef>
            <a:spcAft>
              <a:spcPts val="600"/>
            </a:spcAft>
            <a:buChar char="•"/>
          </a:pPr>
          <a:r>
            <a:rPr lang="lt-LT" sz="1600" kern="1200" dirty="0">
              <a:solidFill>
                <a:srgbClr val="142D64"/>
              </a:solidFill>
              <a:latin typeface="DM Sans" pitchFamily="2" charset="-70"/>
              <a:ea typeface="Verdana" panose="020B0604030504040204" pitchFamily="34" charset="0"/>
              <a:cs typeface="Times New Roman" panose="02020603050405020304" pitchFamily="18" charset="0"/>
            </a:rPr>
            <a:t>dėl sutarčių, sudarytų su kitos įmonės dalyviais, kontroliuoja daugumą kitos įmonės dalyvių balsų;</a:t>
          </a:r>
        </a:p>
        <a:p>
          <a:pPr marL="171450" lvl="1" indent="-171450" algn="just" defTabSz="711200">
            <a:lnSpc>
              <a:spcPct val="90000"/>
            </a:lnSpc>
            <a:spcBef>
              <a:spcPct val="0"/>
            </a:spcBef>
            <a:spcAft>
              <a:spcPts val="600"/>
            </a:spcAft>
            <a:buChar char="•"/>
          </a:pPr>
          <a:r>
            <a:rPr lang="lt-LT" sz="1600" kern="1200" dirty="0">
              <a:solidFill>
                <a:srgbClr val="142D64"/>
              </a:solidFill>
              <a:latin typeface="DM Sans" pitchFamily="2" charset="-70"/>
              <a:ea typeface="Verdana" panose="020B0604030504040204" pitchFamily="34" charset="0"/>
              <a:cs typeface="Times New Roman" panose="02020603050405020304" pitchFamily="18" charset="0"/>
            </a:rPr>
            <a:t>dėl to paties fizinio asmens ar kartu veikiančių fizinių asmenų veiklos susiformavę šios dalies 1–4 punktuose nurodyti įmonių ryšiai, jei šios įmonės verčiasi tokia pačia veikla ar tokios pačios veiklos dalimi toje pačioje atitinkamoje rinkoje ar susijusiose rinkose.</a:t>
          </a:r>
        </a:p>
      </dsp:txBody>
      <dsp:txXfrm>
        <a:off x="0" y="542255"/>
        <a:ext cx="7807529" cy="2782080"/>
      </dsp:txXfrm>
    </dsp:sp>
    <dsp:sp modelId="{0171E48D-83FE-48D9-B761-BC0CA4784FE8}">
      <dsp:nvSpPr>
        <dsp:cNvPr id="0" name=""/>
        <dsp:cNvSpPr/>
      </dsp:nvSpPr>
      <dsp:spPr>
        <a:xfrm>
          <a:off x="0" y="3292468"/>
          <a:ext cx="7807529" cy="3322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lt-LT" sz="1600" b="1" u="sng" kern="1200" dirty="0">
              <a:solidFill>
                <a:schemeClr val="bg1"/>
              </a:solidFill>
              <a:latin typeface="DM Sans" pitchFamily="2" charset="-70"/>
              <a:ea typeface="Verdana" panose="020B0604030504040204" pitchFamily="34" charset="0"/>
            </a:rPr>
            <a:t>PARTNERINĖS ĮMONĖS:</a:t>
          </a:r>
          <a:endParaRPr lang="lt-LT" sz="1600" kern="1200" dirty="0">
            <a:solidFill>
              <a:schemeClr val="bg1"/>
            </a:solidFill>
            <a:latin typeface="DM Sans" pitchFamily="2" charset="-70"/>
            <a:ea typeface="Verdana" panose="020B0604030504040204" pitchFamily="34" charset="0"/>
          </a:endParaRPr>
        </a:p>
      </dsp:txBody>
      <dsp:txXfrm>
        <a:off x="16220" y="3308688"/>
        <a:ext cx="7775089" cy="299823"/>
      </dsp:txXfrm>
    </dsp:sp>
    <dsp:sp modelId="{B02A0FB3-BEF4-4A76-83FD-DB1B76F4712D}">
      <dsp:nvSpPr>
        <dsp:cNvPr id="0" name=""/>
        <dsp:cNvSpPr/>
      </dsp:nvSpPr>
      <dsp:spPr>
        <a:xfrm>
          <a:off x="0" y="3656598"/>
          <a:ext cx="7807529"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889" tIns="20320" rIns="113792" bIns="20320" numCol="1" spcCol="1270" anchor="t" anchorCtr="0">
          <a:noAutofit/>
        </a:bodyPr>
        <a:lstStyle/>
        <a:p>
          <a:pPr marL="171450" lvl="1" indent="-171450" algn="just" defTabSz="711200">
            <a:lnSpc>
              <a:spcPct val="90000"/>
            </a:lnSpc>
            <a:spcBef>
              <a:spcPct val="0"/>
            </a:spcBef>
            <a:spcAft>
              <a:spcPts val="600"/>
            </a:spcAft>
            <a:buChar char="•"/>
          </a:pPr>
          <a:r>
            <a:rPr lang="lt-LT" sz="1600" b="0" kern="1200" dirty="0">
              <a:solidFill>
                <a:srgbClr val="142D64"/>
              </a:solidFill>
              <a:latin typeface="DM Sans" pitchFamily="2" charset="-70"/>
              <a:ea typeface="Verdana" panose="020B0604030504040204" pitchFamily="34" charset="0"/>
              <a:cs typeface="Times New Roman" panose="02020603050405020304" pitchFamily="18" charset="0"/>
            </a:rPr>
            <a:t>Tai įmonės, tiesiogiai ar netiesiogiai turinčios nuo 25 iki 50 procentų kitos įmonės akcijų, pajų ar kitokių dalyvavimą įmonės kapitale žyminčių kapitalo dalių arba tiesiogiai ar netiesiogiai (pagal balsavimo sutartį, balsavimo teisės perleidimo sutartį, įgaliojimą ir pan.) turinčios nuo 25 iki 50 procentų visų kitos įmonės dalyvių balsų.</a:t>
          </a:r>
          <a:endParaRPr lang="lt-LT" sz="1600" b="0" kern="1200" dirty="0">
            <a:solidFill>
              <a:srgbClr val="142D64"/>
            </a:solidFill>
            <a:latin typeface="DM Sans" pitchFamily="2" charset="-70"/>
            <a:ea typeface="Verdana" panose="020B0604030504040204" pitchFamily="34" charset="0"/>
          </a:endParaRPr>
        </a:p>
      </dsp:txBody>
      <dsp:txXfrm>
        <a:off x="0" y="3656598"/>
        <a:ext cx="7807529" cy="1258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92F5-BCE6-450D-81B9-81547F9390B1}">
      <dsp:nvSpPr>
        <dsp:cNvPr id="0" name=""/>
        <dsp:cNvSpPr/>
      </dsp:nvSpPr>
      <dsp:spPr>
        <a:xfrm>
          <a:off x="24389" y="1518185"/>
          <a:ext cx="2075795" cy="63079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t-LT" sz="1400" i="1" kern="1200" dirty="0">
              <a:latin typeface="Century Gothic" panose="020B0502020202020204" pitchFamily="34" charset="0"/>
            </a:rPr>
            <a:t>Valstybės pagalba iki 80 </a:t>
          </a:r>
          <a:r>
            <a:rPr lang="en-US" sz="1400" i="1" kern="1200" dirty="0">
              <a:latin typeface="Century Gothic" panose="020B0502020202020204" pitchFamily="34" charset="0"/>
            </a:rPr>
            <a:t>% </a:t>
          </a:r>
          <a:r>
            <a:rPr lang="en-US" sz="1400" i="1" kern="1200" dirty="0" err="1">
              <a:latin typeface="Century Gothic" panose="020B0502020202020204" pitchFamily="34" charset="0"/>
            </a:rPr>
            <a:t>iki</a:t>
          </a:r>
          <a:r>
            <a:rPr lang="en-US" sz="1400" i="1" kern="1200" dirty="0">
              <a:latin typeface="Century Gothic" panose="020B0502020202020204" pitchFamily="34" charset="0"/>
            </a:rPr>
            <a:t> 2</a:t>
          </a:r>
          <a:r>
            <a:rPr lang="lt-LT" sz="1400" i="1" kern="1200" dirty="0">
              <a:latin typeface="Century Gothic" panose="020B0502020202020204" pitchFamily="34" charset="0"/>
            </a:rPr>
            <a:t>,2</a:t>
          </a:r>
          <a:r>
            <a:rPr lang="en-US" sz="1400" i="1" kern="1200" dirty="0">
              <a:latin typeface="Century Gothic" panose="020B0502020202020204" pitchFamily="34" charset="0"/>
            </a:rPr>
            <a:t> </a:t>
          </a:r>
          <a:r>
            <a:rPr lang="en-US" sz="1400" i="1" kern="1200" dirty="0" err="1">
              <a:latin typeface="Century Gothic" panose="020B0502020202020204" pitchFamily="34" charset="0"/>
            </a:rPr>
            <a:t>mln</a:t>
          </a:r>
          <a:r>
            <a:rPr lang="en-US" sz="1400" i="1" kern="1200" dirty="0">
              <a:latin typeface="Century Gothic" panose="020B0502020202020204" pitchFamily="34" charset="0"/>
            </a:rPr>
            <a:t>. EUR</a:t>
          </a:r>
          <a:endParaRPr lang="en-GB" sz="1400" i="1" kern="1200" dirty="0">
            <a:latin typeface="Century Gothic" panose="020B0502020202020204" pitchFamily="34" charset="0"/>
          </a:endParaRPr>
        </a:p>
      </dsp:txBody>
      <dsp:txXfrm>
        <a:off x="42864" y="1536660"/>
        <a:ext cx="2038845" cy="593848"/>
      </dsp:txXfrm>
    </dsp:sp>
    <dsp:sp modelId="{BFC6B319-F9DE-41A8-A3FB-413E18E81F87}">
      <dsp:nvSpPr>
        <dsp:cNvPr id="0" name=""/>
        <dsp:cNvSpPr/>
      </dsp:nvSpPr>
      <dsp:spPr>
        <a:xfrm>
          <a:off x="42326" y="673094"/>
          <a:ext cx="1035074" cy="651614"/>
        </a:xfrm>
        <a:prstGeom prst="roundRect">
          <a:avLst>
            <a:gd name="adj" fmla="val 10000"/>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t-LT" sz="1400" kern="1200" dirty="0">
              <a:latin typeface="Century Gothic" panose="020B0502020202020204" pitchFamily="34" charset="0"/>
            </a:rPr>
            <a:t>Teikiama parama</a:t>
          </a:r>
          <a:r>
            <a:rPr lang="en-US" sz="1400" kern="1200" dirty="0">
              <a:latin typeface="Century Gothic" panose="020B0502020202020204" pitchFamily="34" charset="0"/>
            </a:rPr>
            <a:t> </a:t>
          </a:r>
          <a:r>
            <a:rPr lang="en-US" sz="1400" kern="1200" dirty="0" err="1">
              <a:latin typeface="Century Gothic" panose="020B0502020202020204" pitchFamily="34" charset="0"/>
            </a:rPr>
            <a:t>iki</a:t>
          </a:r>
          <a:r>
            <a:rPr lang="en-US" sz="1400" kern="1200" dirty="0">
              <a:latin typeface="Century Gothic" panose="020B0502020202020204" pitchFamily="34" charset="0"/>
            </a:rPr>
            <a:t> 80 %</a:t>
          </a:r>
          <a:endParaRPr lang="en-GB" sz="1400" kern="1200" dirty="0">
            <a:latin typeface="Century Gothic" panose="020B0502020202020204" pitchFamily="34" charset="0"/>
          </a:endParaRPr>
        </a:p>
      </dsp:txBody>
      <dsp:txXfrm>
        <a:off x="61411" y="692179"/>
        <a:ext cx="996904" cy="613444"/>
      </dsp:txXfrm>
    </dsp:sp>
    <dsp:sp modelId="{EA4478E6-E455-4D3E-AAD4-FC956027BBB1}">
      <dsp:nvSpPr>
        <dsp:cNvPr id="0" name=""/>
        <dsp:cNvSpPr/>
      </dsp:nvSpPr>
      <dsp:spPr>
        <a:xfrm>
          <a:off x="1142338" y="657261"/>
          <a:ext cx="970804" cy="65263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t-LT" sz="1400" kern="1200" dirty="0">
              <a:latin typeface="Century Gothic" panose="020B0502020202020204" pitchFamily="34" charset="0"/>
            </a:rPr>
            <a:t>Kiti valstybės šaltiniai</a:t>
          </a:r>
          <a:endParaRPr lang="en-GB" sz="1400" kern="1200" dirty="0">
            <a:latin typeface="Century Gothic" panose="020B0502020202020204" pitchFamily="34" charset="0"/>
          </a:endParaRPr>
        </a:p>
      </dsp:txBody>
      <dsp:txXfrm>
        <a:off x="1161453" y="676376"/>
        <a:ext cx="932574" cy="614406"/>
      </dsp:txXfrm>
    </dsp:sp>
    <dsp:sp modelId="{2F431B46-EF5E-4167-BDE8-CAD723D6A7EE}">
      <dsp:nvSpPr>
        <dsp:cNvPr id="0" name=""/>
        <dsp:cNvSpPr/>
      </dsp:nvSpPr>
      <dsp:spPr>
        <a:xfrm>
          <a:off x="2482889" y="85131"/>
          <a:ext cx="1455572" cy="205122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t-LT" sz="1400" kern="1200" dirty="0" err="1">
              <a:latin typeface="Century Gothic" panose="020B0502020202020204" pitchFamily="34" charset="0"/>
            </a:rPr>
            <a:t>Nuosav</a:t>
          </a:r>
          <a:r>
            <a:rPr lang="en-US" sz="1400" kern="1200" dirty="0">
              <a:latin typeface="Century Gothic" panose="020B0502020202020204" pitchFamily="34" charset="0"/>
            </a:rPr>
            <a:t>as</a:t>
          </a:r>
          <a:r>
            <a:rPr lang="lt-LT" sz="1400" kern="1200" dirty="0">
              <a:latin typeface="Century Gothic" panose="020B0502020202020204" pitchFamily="34" charset="0"/>
            </a:rPr>
            <a:t>  </a:t>
          </a:r>
          <a:r>
            <a:rPr lang="en-US" sz="1400" kern="1200" dirty="0" err="1">
              <a:latin typeface="Century Gothic" panose="020B0502020202020204" pitchFamily="34" charset="0"/>
            </a:rPr>
            <a:t>ind</a:t>
          </a:r>
          <a:r>
            <a:rPr lang="lt-LT" sz="1400" kern="1200" dirty="0">
              <a:latin typeface="Century Gothic" panose="020B0502020202020204" pitchFamily="34" charset="0"/>
            </a:rPr>
            <a:t>ė</a:t>
          </a:r>
          <a:r>
            <a:rPr lang="en-US" sz="1400" kern="1200" dirty="0" err="1">
              <a:latin typeface="Century Gothic" panose="020B0502020202020204" pitchFamily="34" charset="0"/>
            </a:rPr>
            <a:t>lis</a:t>
          </a:r>
          <a:r>
            <a:rPr lang="lt-LT" sz="1400" kern="1200" dirty="0">
              <a:latin typeface="Century Gothic" panose="020B0502020202020204" pitchFamily="34" charset="0"/>
            </a:rPr>
            <a:t> min. 20</a:t>
          </a:r>
          <a:r>
            <a:rPr lang="en-US" sz="1400" kern="1200" dirty="0">
              <a:latin typeface="Century Gothic" panose="020B0502020202020204" pitchFamily="34" charset="0"/>
            </a:rPr>
            <a:t>% be </a:t>
          </a:r>
          <a:r>
            <a:rPr lang="en-US" sz="1400" kern="1200" dirty="0" err="1">
              <a:latin typeface="Century Gothic" panose="020B0502020202020204" pitchFamily="34" charset="0"/>
            </a:rPr>
            <a:t>valstyb</a:t>
          </a:r>
          <a:r>
            <a:rPr lang="lt-LT" sz="1400" kern="1200" dirty="0">
              <a:latin typeface="Century Gothic" panose="020B0502020202020204" pitchFamily="34" charset="0"/>
            </a:rPr>
            <a:t>ės pagalbos (BBIR 53 str. 8 dalis)</a:t>
          </a:r>
        </a:p>
      </dsp:txBody>
      <dsp:txXfrm>
        <a:off x="2525521" y="127763"/>
        <a:ext cx="1370308" cy="19659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92F5-BCE6-450D-81B9-81547F9390B1}">
      <dsp:nvSpPr>
        <dsp:cNvPr id="0" name=""/>
        <dsp:cNvSpPr/>
      </dsp:nvSpPr>
      <dsp:spPr>
        <a:xfrm>
          <a:off x="24389" y="1518185"/>
          <a:ext cx="2075795" cy="63079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t-LT" sz="1400" i="1" kern="1200" dirty="0">
              <a:latin typeface="Century Gothic" panose="020B0502020202020204" pitchFamily="34" charset="0"/>
            </a:rPr>
            <a:t>Valstybės pagalba iki </a:t>
          </a:r>
          <a:r>
            <a:rPr lang="en-US" sz="1400" i="1" kern="1200" dirty="0">
              <a:latin typeface="Century Gothic" panose="020B0502020202020204" pitchFamily="34" charset="0"/>
            </a:rPr>
            <a:t>100</a:t>
          </a:r>
          <a:r>
            <a:rPr lang="lt-LT" sz="1400" i="1" kern="1200" dirty="0">
              <a:latin typeface="Century Gothic" panose="020B0502020202020204" pitchFamily="34" charset="0"/>
            </a:rPr>
            <a:t> </a:t>
          </a:r>
          <a:r>
            <a:rPr lang="en-US" sz="1400" i="1" kern="1200" dirty="0">
              <a:latin typeface="Century Gothic" panose="020B0502020202020204" pitchFamily="34" charset="0"/>
            </a:rPr>
            <a:t>%</a:t>
          </a:r>
          <a:endParaRPr lang="en-GB" sz="1400" i="1" kern="1200" dirty="0">
            <a:latin typeface="Century Gothic" panose="020B0502020202020204" pitchFamily="34" charset="0"/>
          </a:endParaRPr>
        </a:p>
      </dsp:txBody>
      <dsp:txXfrm>
        <a:off x="42864" y="1536660"/>
        <a:ext cx="2038845" cy="593848"/>
      </dsp:txXfrm>
    </dsp:sp>
    <dsp:sp modelId="{BFC6B319-F9DE-41A8-A3FB-413E18E81F87}">
      <dsp:nvSpPr>
        <dsp:cNvPr id="0" name=""/>
        <dsp:cNvSpPr/>
      </dsp:nvSpPr>
      <dsp:spPr>
        <a:xfrm>
          <a:off x="42326" y="673094"/>
          <a:ext cx="1035074" cy="651614"/>
        </a:xfrm>
        <a:prstGeom prst="roundRect">
          <a:avLst>
            <a:gd name="adj" fmla="val 10000"/>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t-LT" sz="1400" kern="1200" dirty="0">
              <a:latin typeface="Century Gothic" panose="020B0502020202020204" pitchFamily="34" charset="0"/>
            </a:rPr>
            <a:t>Teikiama parama</a:t>
          </a:r>
          <a:r>
            <a:rPr lang="en-US" sz="1400" kern="1200" dirty="0">
              <a:latin typeface="Century Gothic" panose="020B0502020202020204" pitchFamily="34" charset="0"/>
            </a:rPr>
            <a:t> </a:t>
          </a:r>
          <a:r>
            <a:rPr lang="en-US" sz="1400" kern="1200" dirty="0" err="1">
              <a:latin typeface="Century Gothic" panose="020B0502020202020204" pitchFamily="34" charset="0"/>
            </a:rPr>
            <a:t>iki</a:t>
          </a:r>
          <a:r>
            <a:rPr lang="en-US" sz="1400" kern="1200" dirty="0">
              <a:latin typeface="Century Gothic" panose="020B0502020202020204" pitchFamily="34" charset="0"/>
            </a:rPr>
            <a:t> 85%</a:t>
          </a:r>
          <a:endParaRPr lang="en-GB" sz="1400" kern="1200" dirty="0">
            <a:latin typeface="Century Gothic" panose="020B0502020202020204" pitchFamily="34" charset="0"/>
          </a:endParaRPr>
        </a:p>
      </dsp:txBody>
      <dsp:txXfrm>
        <a:off x="61411" y="692179"/>
        <a:ext cx="996904" cy="613444"/>
      </dsp:txXfrm>
    </dsp:sp>
    <dsp:sp modelId="{EA4478E6-E455-4D3E-AAD4-FC956027BBB1}">
      <dsp:nvSpPr>
        <dsp:cNvPr id="0" name=""/>
        <dsp:cNvSpPr/>
      </dsp:nvSpPr>
      <dsp:spPr>
        <a:xfrm>
          <a:off x="1142338" y="657261"/>
          <a:ext cx="970804" cy="65263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t-LT" sz="1400" kern="1200" dirty="0">
              <a:latin typeface="Century Gothic" panose="020B0502020202020204" pitchFamily="34" charset="0"/>
            </a:rPr>
            <a:t>Kiti valstybės šaltiniai</a:t>
          </a:r>
          <a:endParaRPr lang="en-GB" sz="1400" kern="1200" dirty="0">
            <a:latin typeface="Century Gothic" panose="020B0502020202020204" pitchFamily="34" charset="0"/>
          </a:endParaRPr>
        </a:p>
      </dsp:txBody>
      <dsp:txXfrm>
        <a:off x="1161453" y="676376"/>
        <a:ext cx="932574" cy="614406"/>
      </dsp:txXfrm>
    </dsp:sp>
    <dsp:sp modelId="{2F431B46-EF5E-4167-BDE8-CAD723D6A7EE}">
      <dsp:nvSpPr>
        <dsp:cNvPr id="0" name=""/>
        <dsp:cNvSpPr/>
      </dsp:nvSpPr>
      <dsp:spPr>
        <a:xfrm>
          <a:off x="2482889" y="85131"/>
          <a:ext cx="1455572" cy="205122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t-LT" sz="1400" kern="1200" dirty="0" err="1">
              <a:latin typeface="Century Gothic" panose="020B0502020202020204" pitchFamily="34" charset="0"/>
            </a:rPr>
            <a:t>Nuosav</a:t>
          </a:r>
          <a:r>
            <a:rPr lang="en-US" sz="1400" kern="1200" dirty="0">
              <a:latin typeface="Century Gothic" panose="020B0502020202020204" pitchFamily="34" charset="0"/>
            </a:rPr>
            <a:t>as</a:t>
          </a:r>
          <a:r>
            <a:rPr lang="lt-LT" sz="1400" kern="1200" dirty="0">
              <a:latin typeface="Century Gothic" panose="020B0502020202020204" pitchFamily="34" charset="0"/>
            </a:rPr>
            <a:t>  </a:t>
          </a:r>
          <a:r>
            <a:rPr lang="en-US" sz="1400" kern="1200" dirty="0" err="1">
              <a:latin typeface="Century Gothic" panose="020B0502020202020204" pitchFamily="34" charset="0"/>
            </a:rPr>
            <a:t>ind</a:t>
          </a:r>
          <a:r>
            <a:rPr lang="lt-LT" sz="1400" kern="1200" dirty="0">
              <a:latin typeface="Century Gothic" panose="020B0502020202020204" pitchFamily="34" charset="0"/>
            </a:rPr>
            <a:t>ė</a:t>
          </a:r>
          <a:r>
            <a:rPr lang="en-US" sz="1400" kern="1200" dirty="0" err="1">
              <a:latin typeface="Century Gothic" panose="020B0502020202020204" pitchFamily="34" charset="0"/>
            </a:rPr>
            <a:t>lis</a:t>
          </a:r>
          <a:r>
            <a:rPr lang="lt-LT" sz="1400" kern="1200" dirty="0">
              <a:latin typeface="Century Gothic" panose="020B0502020202020204" pitchFamily="34" charset="0"/>
            </a:rPr>
            <a:t> min. </a:t>
          </a:r>
          <a:r>
            <a:rPr lang="en-US" sz="1400" kern="1200" dirty="0">
              <a:latin typeface="Century Gothic" panose="020B0502020202020204" pitchFamily="34" charset="0"/>
            </a:rPr>
            <a:t> be </a:t>
          </a:r>
          <a:r>
            <a:rPr lang="en-US" sz="1400" kern="1200" dirty="0" err="1">
              <a:latin typeface="Century Gothic" panose="020B0502020202020204" pitchFamily="34" charset="0"/>
            </a:rPr>
            <a:t>valstyb</a:t>
          </a:r>
          <a:r>
            <a:rPr lang="lt-LT" sz="1400" kern="1200" dirty="0">
              <a:latin typeface="Century Gothic" panose="020B0502020202020204" pitchFamily="34" charset="0"/>
            </a:rPr>
            <a:t>ės pagalbos</a:t>
          </a:r>
          <a:r>
            <a:rPr lang="en-US" sz="1400" kern="1200" dirty="0">
              <a:latin typeface="Century Gothic" panose="020B0502020202020204" pitchFamily="34" charset="0"/>
            </a:rPr>
            <a:t> </a:t>
          </a:r>
          <a:r>
            <a:rPr lang="en-US" sz="1400" kern="1200" dirty="0" err="1">
              <a:latin typeface="Century Gothic" panose="020B0502020202020204" pitchFamily="34" charset="0"/>
            </a:rPr>
            <a:t>apskai</a:t>
          </a:r>
          <a:r>
            <a:rPr lang="lt-LT" sz="1400" kern="1200" dirty="0">
              <a:latin typeface="Century Gothic" panose="020B0502020202020204" pitchFamily="34" charset="0"/>
            </a:rPr>
            <a:t>č</a:t>
          </a:r>
          <a:r>
            <a:rPr lang="en-US" sz="1400" kern="1200" dirty="0" err="1">
              <a:latin typeface="Century Gothic" panose="020B0502020202020204" pitchFamily="34" charset="0"/>
            </a:rPr>
            <a:t>iuojamas</a:t>
          </a:r>
          <a:r>
            <a:rPr lang="lt-LT" sz="1400" kern="1200" dirty="0">
              <a:latin typeface="Century Gothic" panose="020B0502020202020204" pitchFamily="34" charset="0"/>
            </a:rPr>
            <a:t> pagal BBIR 53 str. 6 dalį</a:t>
          </a:r>
        </a:p>
      </dsp:txBody>
      <dsp:txXfrm>
        <a:off x="2525521" y="127763"/>
        <a:ext cx="1370308" cy="1965959"/>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1F7527-3650-C24D-E976-8A89076950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id="{3056C5D4-A500-7C71-CCA4-03B02E4B4F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90A549-C9BB-844A-ADDE-915FC6E1F1C0}" type="datetimeFigureOut">
              <a:rPr lang="x-none" smtClean="0"/>
              <a:t>2024-05-15</a:t>
            </a:fld>
            <a:endParaRPr lang="x-none"/>
          </a:p>
        </p:txBody>
      </p:sp>
      <p:sp>
        <p:nvSpPr>
          <p:cNvPr id="4" name="Footer Placeholder 3">
            <a:extLst>
              <a:ext uri="{FF2B5EF4-FFF2-40B4-BE49-F238E27FC236}">
                <a16:creationId xmlns:a16="http://schemas.microsoft.com/office/drawing/2014/main" id="{3CFAF4EE-64A8-4840-731F-36CFF5D069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1F4AAAE7-E5AD-D3DD-CDBD-A7EC7F0522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1E6581-40BA-F542-920D-41E09576ED79}" type="slidenum">
              <a:rPr lang="x-none" smtClean="0"/>
              <a:t>‹#›</a:t>
            </a:fld>
            <a:endParaRPr lang="x-none"/>
          </a:p>
        </p:txBody>
      </p:sp>
    </p:spTree>
    <p:extLst>
      <p:ext uri="{BB962C8B-B14F-4D97-AF65-F5344CB8AC3E}">
        <p14:creationId xmlns:p14="http://schemas.microsoft.com/office/powerpoint/2010/main" val="3780628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996BA-C3C3-44E5-BD07-78EFBD8E7999}" type="datetimeFigureOut">
              <a:rPr lang="et-EE" smtClean="0"/>
              <a:t>15.05.2024</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D3BCF-75C2-4A69-B9AB-E90655DDB40B}" type="slidenum">
              <a:rPr lang="et-EE" smtClean="0"/>
              <a:t>‹#›</a:t>
            </a:fld>
            <a:endParaRPr lang="et-EE"/>
          </a:p>
        </p:txBody>
      </p:sp>
    </p:spTree>
    <p:extLst>
      <p:ext uri="{BB962C8B-B14F-4D97-AF65-F5344CB8AC3E}">
        <p14:creationId xmlns:p14="http://schemas.microsoft.com/office/powerpoint/2010/main" val="346336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2</a:t>
            </a:fld>
            <a:endParaRPr lang="et-EE"/>
          </a:p>
        </p:txBody>
      </p:sp>
    </p:spTree>
    <p:extLst>
      <p:ext uri="{BB962C8B-B14F-4D97-AF65-F5344CB8AC3E}">
        <p14:creationId xmlns:p14="http://schemas.microsoft.com/office/powerpoint/2010/main" val="50922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3</a:t>
            </a:fld>
            <a:endParaRPr lang="et-EE"/>
          </a:p>
        </p:txBody>
      </p:sp>
    </p:spTree>
    <p:extLst>
      <p:ext uri="{BB962C8B-B14F-4D97-AF65-F5344CB8AC3E}">
        <p14:creationId xmlns:p14="http://schemas.microsoft.com/office/powerpoint/2010/main" val="175028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4</a:t>
            </a:fld>
            <a:endParaRPr lang="et-EE"/>
          </a:p>
        </p:txBody>
      </p:sp>
    </p:spTree>
    <p:extLst>
      <p:ext uri="{BB962C8B-B14F-4D97-AF65-F5344CB8AC3E}">
        <p14:creationId xmlns:p14="http://schemas.microsoft.com/office/powerpoint/2010/main" val="1669332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688089EB-D21F-1AB2-0257-CAA675868E3F}"/>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pic>
        <p:nvPicPr>
          <p:cNvPr id="6" name="Picture 5" descr="Icon&#10;&#10;Description automatically generated with medium confidence">
            <a:extLst>
              <a:ext uri="{FF2B5EF4-FFF2-40B4-BE49-F238E27FC236}">
                <a16:creationId xmlns:a16="http://schemas.microsoft.com/office/drawing/2014/main" id="{96322BF3-EB03-2EDA-1B79-8D7B09EB3C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Tree>
    <p:extLst>
      <p:ext uri="{BB962C8B-B14F-4D97-AF65-F5344CB8AC3E}">
        <p14:creationId xmlns:p14="http://schemas.microsoft.com/office/powerpoint/2010/main" val="380971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Logo&#10;&#10;Description automatically generated">
            <a:extLst>
              <a:ext uri="{FF2B5EF4-FFF2-40B4-BE49-F238E27FC236}">
                <a16:creationId xmlns:a16="http://schemas.microsoft.com/office/drawing/2014/main" id="{83AE63A9-E2E6-1F04-488A-B2B834D153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125" y="5544898"/>
            <a:ext cx="1313102" cy="1313102"/>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F1A0D77B-0CDA-525E-8424-5713986AAB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153266501"/>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5" name="Picture 4" descr="Text&#10;&#10;Description automatically generated">
            <a:extLst>
              <a:ext uri="{FF2B5EF4-FFF2-40B4-BE49-F238E27FC236}">
                <a16:creationId xmlns:a16="http://schemas.microsoft.com/office/drawing/2014/main" id="{8E626147-CC9F-92AD-FB10-ADB4C844EF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3238" y="5812873"/>
            <a:ext cx="1935937" cy="795117"/>
          </a:xfrm>
          <a:prstGeom prst="rect">
            <a:avLst/>
          </a:prstGeom>
        </p:spPr>
      </p:pic>
      <p:sp>
        <p:nvSpPr>
          <p:cNvPr id="7" name="Text Placeholder 4">
            <a:extLst>
              <a:ext uri="{FF2B5EF4-FFF2-40B4-BE49-F238E27FC236}">
                <a16:creationId xmlns:a16="http://schemas.microsoft.com/office/drawing/2014/main" id="{03F24E38-22A9-9DDF-73AC-871DE14ED39D}"/>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4" name="Picture 3" descr="Graphical user interface, application&#10;&#10;Description automatically generated">
            <a:extLst>
              <a:ext uri="{FF2B5EF4-FFF2-40B4-BE49-F238E27FC236}">
                <a16:creationId xmlns:a16="http://schemas.microsoft.com/office/drawing/2014/main" id="{06F1253C-4CFF-5A8E-3AE9-AA57965128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183015318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7" name="Text Placeholder 4">
            <a:extLst>
              <a:ext uri="{FF2B5EF4-FFF2-40B4-BE49-F238E27FC236}">
                <a16:creationId xmlns:a16="http://schemas.microsoft.com/office/drawing/2014/main" id="{03F24E38-22A9-9DDF-73AC-871DE14ED39D}"/>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4" name="Picture 3" descr="Graphical user interface, text, application&#10;&#10;Description automatically generated">
            <a:extLst>
              <a:ext uri="{FF2B5EF4-FFF2-40B4-BE49-F238E27FC236}">
                <a16:creationId xmlns:a16="http://schemas.microsoft.com/office/drawing/2014/main" id="{96020228-F13A-A930-6C53-CAAE731777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097" y="5851844"/>
            <a:ext cx="2692298" cy="564831"/>
          </a:xfrm>
          <a:prstGeom prst="rect">
            <a:avLst/>
          </a:prstGeom>
        </p:spPr>
      </p:pic>
      <p:sp>
        <p:nvSpPr>
          <p:cNvPr id="8" name="Text Placeholder 4">
            <a:extLst>
              <a:ext uri="{FF2B5EF4-FFF2-40B4-BE49-F238E27FC236}">
                <a16:creationId xmlns:a16="http://schemas.microsoft.com/office/drawing/2014/main" id="{AF559864-21BC-15E6-E0F8-39D06B9121FF}"/>
              </a:ext>
            </a:extLst>
          </p:cNvPr>
          <p:cNvSpPr>
            <a:spLocks noGrp="1"/>
          </p:cNvSpPr>
          <p:nvPr>
            <p:ph type="body" sz="quarter" idx="11" hasCustomPrompt="1"/>
          </p:nvPr>
        </p:nvSpPr>
        <p:spPr>
          <a:xfrm>
            <a:off x="403225" y="6521857"/>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err="1"/>
              <a:t>Finansuojama</a:t>
            </a:r>
            <a:r>
              <a:rPr lang="en-US" dirty="0"/>
              <a:t> </a:t>
            </a:r>
            <a:r>
              <a:rPr lang="en-US" dirty="0" err="1"/>
              <a:t>iš</a:t>
            </a:r>
            <a:r>
              <a:rPr lang="en-US" dirty="0"/>
              <a:t> Europos </a:t>
            </a:r>
            <a:r>
              <a:rPr lang="en-US" dirty="0" err="1"/>
              <a:t>socialinio</a:t>
            </a:r>
            <a:r>
              <a:rPr lang="en-US" dirty="0"/>
              <a:t> </a:t>
            </a:r>
            <a:r>
              <a:rPr lang="en-US" dirty="0" err="1"/>
              <a:t>fondo</a:t>
            </a: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D56B360A-1247-B02F-88C7-9414B2CB1D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359915610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rtukas">
    <p:bg>
      <p:bgPr>
        <a:solidFill>
          <a:srgbClr val="A0BAEB"/>
        </a:solidFill>
        <a:effectLst/>
      </p:bgPr>
    </p:bg>
    <p:spTree>
      <p:nvGrpSpPr>
        <p:cNvPr id="1" name=""/>
        <p:cNvGrpSpPr/>
        <p:nvPr/>
      </p:nvGrpSpPr>
      <p:grpSpPr>
        <a:xfrm>
          <a:off x="0" y="0"/>
          <a:ext cx="0" cy="0"/>
          <a:chOff x="0" y="0"/>
          <a:chExt cx="0" cy="0"/>
        </a:xfrm>
      </p:grpSpPr>
      <p:pic>
        <p:nvPicPr>
          <p:cNvPr id="8" name="Picture 7" descr="Icon&#10;&#10;Description automatically generated with medium confidence">
            <a:extLst>
              <a:ext uri="{FF2B5EF4-FFF2-40B4-BE49-F238E27FC236}">
                <a16:creationId xmlns:a16="http://schemas.microsoft.com/office/drawing/2014/main" id="{DA538810-65D8-29BA-1A08-4AD47CC64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6" y="0"/>
            <a:ext cx="12277326" cy="6907989"/>
          </a:xfrm>
          <a:prstGeom prst="rect">
            <a:avLst/>
          </a:prstGeom>
          <a:solidFill>
            <a:srgbClr val="A0BAEB"/>
          </a:solidFill>
        </p:spPr>
      </p:pic>
      <p:sp>
        <p:nvSpPr>
          <p:cNvPr id="12"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53990332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rtukas 2">
    <p:bg>
      <p:bgPr>
        <a:solidFill>
          <a:srgbClr val="F5B414"/>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AC4F20F-7CE0-B941-B020-8378F6A3D3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0" y="-13855"/>
            <a:ext cx="12284364" cy="6911949"/>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306101800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kirtukas 3">
    <p:bg>
      <p:bgPr>
        <a:solidFill>
          <a:schemeClr val="accent4"/>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802" b="912"/>
          <a:stretch/>
        </p:blipFill>
        <p:spPr>
          <a:xfrm>
            <a:off x="-2301" y="0"/>
            <a:ext cx="12194301" cy="6858000"/>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chemeClr val="bg1"/>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145975646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3481294"/>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7416214" cy="1595063"/>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61203169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1934193"/>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1416049" y="476251"/>
            <a:ext cx="9085411" cy="1003758"/>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47362932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kstas ir nuotrauk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3094775769"/>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as ir nuotrauka 2">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2EFBBAE5-41F5-70F8-D5F2-661363724988}"/>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213247500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08"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spTree>
    <p:extLst>
      <p:ext uri="{BB962C8B-B14F-4D97-AF65-F5344CB8AC3E}">
        <p14:creationId xmlns:p14="http://schemas.microsoft.com/office/powerpoint/2010/main" val="1111005005"/>
      </p:ext>
    </p:extLst>
  </p:cSld>
  <p:clrMapOvr>
    <a:masterClrMapping/>
  </p:clrMapOvr>
  <p:extLst>
    <p:ext uri="{DCECCB84-F9BA-43D5-87BE-67443E8EF086}">
      <p15:sldGuideLst xmlns:p15="http://schemas.microsoft.com/office/powerpoint/2012/main">
        <p15:guide id="1" pos="737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as ir 3 nuotraukos">
    <p:bg>
      <p:bgPr>
        <a:solidFill>
          <a:srgbClr val="DCDCDC"/>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479425" y="1474207"/>
            <a:ext cx="3541898" cy="365543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96299" y="5559050"/>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4" name="Picture Placeholder 17">
            <a:extLst>
              <a:ext uri="{FF2B5EF4-FFF2-40B4-BE49-F238E27FC236}">
                <a16:creationId xmlns:a16="http://schemas.microsoft.com/office/drawing/2014/main" id="{8FE406EC-01C3-ADAB-F3DA-EF43F0D06F03}"/>
              </a:ext>
            </a:extLst>
          </p:cNvPr>
          <p:cNvSpPr>
            <a:spLocks noGrp="1"/>
          </p:cNvSpPr>
          <p:nvPr>
            <p:ph type="pic" sz="quarter" idx="13" hasCustomPrompt="1"/>
          </p:nvPr>
        </p:nvSpPr>
        <p:spPr>
          <a:xfrm>
            <a:off x="4325051" y="1477245"/>
            <a:ext cx="3541898" cy="3651646"/>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9" name="Picture Placeholder 17">
            <a:extLst>
              <a:ext uri="{FF2B5EF4-FFF2-40B4-BE49-F238E27FC236}">
                <a16:creationId xmlns:a16="http://schemas.microsoft.com/office/drawing/2014/main" id="{ECB2F94F-736B-9F5D-61B0-8B3AE09AB06B}"/>
              </a:ext>
            </a:extLst>
          </p:cNvPr>
          <p:cNvSpPr>
            <a:spLocks noGrp="1"/>
          </p:cNvSpPr>
          <p:nvPr>
            <p:ph type="pic" sz="quarter" idx="15" hasCustomPrompt="1"/>
          </p:nvPr>
        </p:nvSpPr>
        <p:spPr>
          <a:xfrm>
            <a:off x="8170677" y="1477108"/>
            <a:ext cx="3541898" cy="3651782"/>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11" name="Text Placeholder 4">
            <a:extLst>
              <a:ext uri="{FF2B5EF4-FFF2-40B4-BE49-F238E27FC236}">
                <a16:creationId xmlns:a16="http://schemas.microsoft.com/office/drawing/2014/main" id="{3D1A1004-BBD8-4085-4C26-A6D8AE16CC08}"/>
              </a:ext>
            </a:extLst>
          </p:cNvPr>
          <p:cNvSpPr>
            <a:spLocks noGrp="1"/>
          </p:cNvSpPr>
          <p:nvPr>
            <p:ph type="body" sz="quarter" idx="16" hasCustomPrompt="1"/>
          </p:nvPr>
        </p:nvSpPr>
        <p:spPr>
          <a:xfrm>
            <a:off x="399041" y="5258917"/>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2" name="Text Placeholder 4">
            <a:extLst>
              <a:ext uri="{FF2B5EF4-FFF2-40B4-BE49-F238E27FC236}">
                <a16:creationId xmlns:a16="http://schemas.microsoft.com/office/drawing/2014/main" id="{66EE3737-77F3-BEC7-CA5C-F0B0BF9F1993}"/>
              </a:ext>
            </a:extLst>
          </p:cNvPr>
          <p:cNvSpPr>
            <a:spLocks noGrp="1"/>
          </p:cNvSpPr>
          <p:nvPr>
            <p:ph type="body" sz="quarter" idx="17" hasCustomPrompt="1"/>
          </p:nvPr>
        </p:nvSpPr>
        <p:spPr>
          <a:xfrm>
            <a:off x="469338" y="586934"/>
            <a:ext cx="11223653" cy="63855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b="0" spc="40" baseline="0">
                <a:solidFill>
                  <a:srgbClr val="092E68"/>
                </a:solidFill>
                <a:latin typeface="DM Serif Display" pitchFamily="2" charset="0"/>
              </a:defRPr>
            </a:lvl1pPr>
          </a:lstStyle>
          <a:p>
            <a:pPr lvl="0"/>
            <a:r>
              <a:rPr lang="en-US" dirty="0"/>
              <a:t>CPMA areas of activity</a:t>
            </a:r>
          </a:p>
        </p:txBody>
      </p:sp>
      <p:sp>
        <p:nvSpPr>
          <p:cNvPr id="12" name="Text Placeholder 4">
            <a:extLst>
              <a:ext uri="{FF2B5EF4-FFF2-40B4-BE49-F238E27FC236}">
                <a16:creationId xmlns:a16="http://schemas.microsoft.com/office/drawing/2014/main" id="{19393ED0-EC55-C2FD-E93D-A4E86271B24A}"/>
              </a:ext>
            </a:extLst>
          </p:cNvPr>
          <p:cNvSpPr>
            <a:spLocks noGrp="1"/>
          </p:cNvSpPr>
          <p:nvPr>
            <p:ph type="body" sz="quarter" idx="18" hasCustomPrompt="1"/>
          </p:nvPr>
        </p:nvSpPr>
        <p:spPr>
          <a:xfrm>
            <a:off x="4239320" y="5553321"/>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3" name="Text Placeholder 4">
            <a:extLst>
              <a:ext uri="{FF2B5EF4-FFF2-40B4-BE49-F238E27FC236}">
                <a16:creationId xmlns:a16="http://schemas.microsoft.com/office/drawing/2014/main" id="{F3D3D449-ECA8-1891-D97C-4BF457CCDE35}"/>
              </a:ext>
            </a:extLst>
          </p:cNvPr>
          <p:cNvSpPr>
            <a:spLocks noGrp="1"/>
          </p:cNvSpPr>
          <p:nvPr>
            <p:ph type="body" sz="quarter" idx="19" hasCustomPrompt="1"/>
          </p:nvPr>
        </p:nvSpPr>
        <p:spPr>
          <a:xfrm>
            <a:off x="4242061" y="5253188"/>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4" name="Text Placeholder 4">
            <a:extLst>
              <a:ext uri="{FF2B5EF4-FFF2-40B4-BE49-F238E27FC236}">
                <a16:creationId xmlns:a16="http://schemas.microsoft.com/office/drawing/2014/main" id="{D2A6D4F1-D463-7000-4D22-699432C387E7}"/>
              </a:ext>
            </a:extLst>
          </p:cNvPr>
          <p:cNvSpPr>
            <a:spLocks noGrp="1"/>
          </p:cNvSpPr>
          <p:nvPr>
            <p:ph type="body" sz="quarter" idx="20" hasCustomPrompt="1"/>
          </p:nvPr>
        </p:nvSpPr>
        <p:spPr>
          <a:xfrm>
            <a:off x="8088884" y="5556252"/>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5" name="Text Placeholder 4">
            <a:extLst>
              <a:ext uri="{FF2B5EF4-FFF2-40B4-BE49-F238E27FC236}">
                <a16:creationId xmlns:a16="http://schemas.microsoft.com/office/drawing/2014/main" id="{B6241182-A14C-8C4A-47FE-04D5B819C53E}"/>
              </a:ext>
            </a:extLst>
          </p:cNvPr>
          <p:cNvSpPr>
            <a:spLocks noGrp="1"/>
          </p:cNvSpPr>
          <p:nvPr>
            <p:ph type="body" sz="quarter" idx="21" hasCustomPrompt="1"/>
          </p:nvPr>
        </p:nvSpPr>
        <p:spPr>
          <a:xfrm>
            <a:off x="8091625" y="5256119"/>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6" name="Slide Number Placeholder 7">
            <a:extLst>
              <a:ext uri="{FF2B5EF4-FFF2-40B4-BE49-F238E27FC236}">
                <a16:creationId xmlns:a16="http://schemas.microsoft.com/office/drawing/2014/main" id="{41A91FF0-2921-1353-1A22-FF19CBAF202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99433433"/>
      </p:ext>
    </p:extLst>
  </p:cSld>
  <p:clrMapOvr>
    <a:masterClrMapping/>
  </p:clrMapOvr>
  <p:extLst>
    <p:ext uri="{DCECCB84-F9BA-43D5-87BE-67443E8EF086}">
      <p15:sldGuideLst xmlns:p15="http://schemas.microsoft.com/office/powerpoint/2012/main">
        <p15:guide id="3" orient="horz" pos="3793" userDrawn="1">
          <p15:clr>
            <a:srgbClr val="FBAE40"/>
          </p15:clr>
        </p15:guide>
        <p15:guide id="5" pos="7378">
          <p15:clr>
            <a:srgbClr val="FBAE40"/>
          </p15:clr>
        </p15:guide>
        <p15:guide id="6" orient="horz" pos="91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3" name="Picture 2" descr="Icon&#10;&#10;Description automatically generated with medium confidence">
            <a:extLst>
              <a:ext uri="{FF2B5EF4-FFF2-40B4-BE49-F238E27FC236}">
                <a16:creationId xmlns:a16="http://schemas.microsoft.com/office/drawing/2014/main" id="{D550F834-AC78-9FE1-1570-6BE38C659C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CA89EB26-D916-6986-681D-D6CA183D57C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214906502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as ir statistika">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87984" y="1707672"/>
            <a:ext cx="5629772" cy="172131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800" b="1" i="0" spc="40" baseline="0">
                <a:solidFill>
                  <a:srgbClr val="092E68"/>
                </a:solidFill>
                <a:latin typeface="DM Sans" pitchFamily="2" charset="77"/>
              </a:defRPr>
            </a:lvl1pPr>
          </a:lstStyle>
          <a:p>
            <a:pPr lvl="0"/>
            <a:r>
              <a:rPr lang="en-US" dirty="0" err="1"/>
              <a:t>Holor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p>
        </p:txBody>
      </p:sp>
      <p:sp>
        <p:nvSpPr>
          <p:cNvPr id="3" name="Text Placeholder 4">
            <a:extLst>
              <a:ext uri="{FF2B5EF4-FFF2-40B4-BE49-F238E27FC236}">
                <a16:creationId xmlns:a16="http://schemas.microsoft.com/office/drawing/2014/main" id="{9022318E-5949-FF31-9C98-6F83DE1B56EA}"/>
              </a:ext>
            </a:extLst>
          </p:cNvPr>
          <p:cNvSpPr>
            <a:spLocks noGrp="1"/>
          </p:cNvSpPr>
          <p:nvPr>
            <p:ph type="body" sz="quarter" idx="11" hasCustomPrompt="1"/>
          </p:nvPr>
        </p:nvSpPr>
        <p:spPr>
          <a:xfrm>
            <a:off x="7270547" y="1707672"/>
            <a:ext cx="4280917"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cxnSp>
        <p:nvCxnSpPr>
          <p:cNvPr id="10" name="Straight Connector 9">
            <a:extLst>
              <a:ext uri="{FF2B5EF4-FFF2-40B4-BE49-F238E27FC236}">
                <a16:creationId xmlns:a16="http://schemas.microsoft.com/office/drawing/2014/main" id="{35C26ED7-B4D6-ED32-C7C9-9EE0404F3F9A}"/>
              </a:ext>
            </a:extLst>
          </p:cNvPr>
          <p:cNvCxnSpPr>
            <a:cxnSpLocks/>
            <a:stCxn id="6" idx="2"/>
          </p:cNvCxnSpPr>
          <p:nvPr userDrawn="1"/>
        </p:nvCxnSpPr>
        <p:spPr>
          <a:xfrm>
            <a:off x="479425" y="3688129"/>
            <a:ext cx="1179016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3"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3"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0993" y="390614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2" y="4585930"/>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87421" y="3907012"/>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387420" y="4586794"/>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Oval 5">
            <a:extLst>
              <a:ext uri="{FF2B5EF4-FFF2-40B4-BE49-F238E27FC236}">
                <a16:creationId xmlns:a16="http://schemas.microsoft.com/office/drawing/2014/main" id="{7D99B4DE-24C1-2A45-C753-D585D910A02D}"/>
              </a:ext>
            </a:extLst>
          </p:cNvPr>
          <p:cNvSpPr/>
          <p:nvPr userDrawn="1"/>
        </p:nvSpPr>
        <p:spPr>
          <a:xfrm>
            <a:off x="479425" y="360861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Oval 11">
            <a:extLst>
              <a:ext uri="{FF2B5EF4-FFF2-40B4-BE49-F238E27FC236}">
                <a16:creationId xmlns:a16="http://schemas.microsoft.com/office/drawing/2014/main" id="{204BE4BE-BF00-10E4-13E9-E4A50A19C98F}"/>
              </a:ext>
            </a:extLst>
          </p:cNvPr>
          <p:cNvSpPr/>
          <p:nvPr userDrawn="1"/>
        </p:nvSpPr>
        <p:spPr>
          <a:xfrm>
            <a:off x="3599804" y="360423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Oval 12">
            <a:extLst>
              <a:ext uri="{FF2B5EF4-FFF2-40B4-BE49-F238E27FC236}">
                <a16:creationId xmlns:a16="http://schemas.microsoft.com/office/drawing/2014/main" id="{23A10852-40F8-7507-839E-73C367FEC7A7}"/>
              </a:ext>
            </a:extLst>
          </p:cNvPr>
          <p:cNvSpPr/>
          <p:nvPr userDrawn="1"/>
        </p:nvSpPr>
        <p:spPr>
          <a:xfrm>
            <a:off x="6560979" y="360777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6723DADD-36F4-D6FE-F50D-ADEEED17EE26}"/>
              </a:ext>
            </a:extLst>
          </p:cNvPr>
          <p:cNvSpPr/>
          <p:nvPr userDrawn="1"/>
        </p:nvSpPr>
        <p:spPr>
          <a:xfrm>
            <a:off x="9551199" y="3611347"/>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Slide Number Placeholder 7">
            <a:extLst>
              <a:ext uri="{FF2B5EF4-FFF2-40B4-BE49-F238E27FC236}">
                <a16:creationId xmlns:a16="http://schemas.microsoft.com/office/drawing/2014/main" id="{D4024EF1-9B23-2BA2-9315-2EAE2A66DA5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115677129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kstas ir statistika">
    <p:bg>
      <p:bgPr>
        <a:solidFill>
          <a:srgbClr val="A0BAEB"/>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5C26ED7-B4D6-ED32-C7C9-9EE0404F3F9A}"/>
              </a:ext>
            </a:extLst>
          </p:cNvPr>
          <p:cNvCxnSpPr>
            <a:cxnSpLocks/>
          </p:cNvCxnSpPr>
          <p:nvPr userDrawn="1"/>
        </p:nvCxnSpPr>
        <p:spPr>
          <a:xfrm>
            <a:off x="587494" y="2859054"/>
            <a:ext cx="11712575"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4" y="3620805"/>
            <a:ext cx="2327772"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endParaRPr lang="en-US" dirty="0"/>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4"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62080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9084" y="362025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3" y="4291944"/>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a:t>
            </a:r>
            <a:r>
              <a:rPr lang="en-US" dirty="0"/>
              <a:t>.</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95512" y="3619707"/>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402770" y="4284138"/>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77E4979F-1571-6F75-CDAB-C48FD9E449A9}"/>
              </a:ext>
            </a:extLst>
          </p:cNvPr>
          <p:cNvSpPr>
            <a:spLocks noGrp="1"/>
          </p:cNvSpPr>
          <p:nvPr>
            <p:ph type="body" sz="quarter" idx="21" hasCustomPrompt="1"/>
          </p:nvPr>
        </p:nvSpPr>
        <p:spPr>
          <a:xfrm>
            <a:off x="371359" y="1702118"/>
            <a:ext cx="4194175" cy="65500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Laiko</a:t>
            </a:r>
            <a:r>
              <a:rPr lang="en-US" dirty="0"/>
              <a:t> </a:t>
            </a:r>
            <a:r>
              <a:rPr lang="en-US" dirty="0" err="1"/>
              <a:t>juosta</a:t>
            </a:r>
            <a:endParaRPr lang="en-US" dirty="0"/>
          </a:p>
        </p:txBody>
      </p:sp>
      <p:sp>
        <p:nvSpPr>
          <p:cNvPr id="3" name="Oval 2">
            <a:extLst>
              <a:ext uri="{FF2B5EF4-FFF2-40B4-BE49-F238E27FC236}">
                <a16:creationId xmlns:a16="http://schemas.microsoft.com/office/drawing/2014/main" id="{5E39BFFF-F5A7-2CC5-191B-4B44EE3DB4EA}"/>
              </a:ext>
            </a:extLst>
          </p:cNvPr>
          <p:cNvSpPr/>
          <p:nvPr userDrawn="1"/>
        </p:nvSpPr>
        <p:spPr>
          <a:xfrm>
            <a:off x="479425" y="276705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Oval 3">
            <a:extLst>
              <a:ext uri="{FF2B5EF4-FFF2-40B4-BE49-F238E27FC236}">
                <a16:creationId xmlns:a16="http://schemas.microsoft.com/office/drawing/2014/main" id="{C1BCCC2E-6C5A-9306-846F-19B934EF9249}"/>
              </a:ext>
            </a:extLst>
          </p:cNvPr>
          <p:cNvSpPr/>
          <p:nvPr userDrawn="1"/>
        </p:nvSpPr>
        <p:spPr>
          <a:xfrm>
            <a:off x="3456980" y="276838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73DD59DA-6199-1941-9376-7D6ADFB93DF7}"/>
              </a:ext>
            </a:extLst>
          </p:cNvPr>
          <p:cNvSpPr/>
          <p:nvPr userDrawn="1"/>
        </p:nvSpPr>
        <p:spPr>
          <a:xfrm>
            <a:off x="6386825" y="276970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Oval 7">
            <a:extLst>
              <a:ext uri="{FF2B5EF4-FFF2-40B4-BE49-F238E27FC236}">
                <a16:creationId xmlns:a16="http://schemas.microsoft.com/office/drawing/2014/main" id="{755CDF66-2CC2-9437-3BE2-37DD06FE7D5B}"/>
              </a:ext>
            </a:extLst>
          </p:cNvPr>
          <p:cNvSpPr/>
          <p:nvPr userDrawn="1"/>
        </p:nvSpPr>
        <p:spPr>
          <a:xfrm>
            <a:off x="9330223" y="277103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Slide Number Placeholder 7">
            <a:extLst>
              <a:ext uri="{FF2B5EF4-FFF2-40B4-BE49-F238E27FC236}">
                <a16:creationId xmlns:a16="http://schemas.microsoft.com/office/drawing/2014/main" id="{EA4A45E8-70C2-2276-B4E1-97CE915C203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355725053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17" userDrawn="1">
          <p15:clr>
            <a:srgbClr val="FBAE40"/>
          </p15:clr>
        </p15:guide>
        <p15:guide id="5" pos="7378">
          <p15:clr>
            <a:srgbClr val="FBAE40"/>
          </p15:clr>
        </p15:guide>
        <p15:guide id="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466228" y="4103632"/>
            <a:ext cx="3133840"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marL="0" marR="0" lvl="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dirty="0"/>
              <a:t>XX</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1088044" y="4871526"/>
            <a:ext cx="1878388" cy="12775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58308" y="4106230"/>
            <a:ext cx="2625573"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758857" y="4871542"/>
            <a:ext cx="2010462" cy="12561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834554" y="4110838"/>
            <a:ext cx="1359877"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709201" y="4858254"/>
            <a:ext cx="160692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1075193" y="2306094"/>
            <a:ext cx="1904089" cy="85366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3782584" y="2306095"/>
            <a:ext cx="1920362" cy="1334802"/>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6544019" y="1518961"/>
            <a:ext cx="1916935" cy="993665"/>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6654156" y="2303146"/>
            <a:ext cx="1717010"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FF9411E0-4605-BD6B-CD5D-AA58DE3482FF}"/>
              </a:ext>
            </a:extLst>
          </p:cNvPr>
          <p:cNvSpPr>
            <a:spLocks noGrp="1"/>
          </p:cNvSpPr>
          <p:nvPr>
            <p:ph type="body" sz="quarter" idx="27" hasCustomPrompt="1"/>
          </p:nvPr>
        </p:nvSpPr>
        <p:spPr>
          <a:xfrm>
            <a:off x="990917" y="1538917"/>
            <a:ext cx="2072641"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13" name="Text Placeholder 4">
            <a:extLst>
              <a:ext uri="{FF2B5EF4-FFF2-40B4-BE49-F238E27FC236}">
                <a16:creationId xmlns:a16="http://schemas.microsoft.com/office/drawing/2014/main" id="{5F5FD121-8FCF-DEC7-E4DA-8E42514801BD}"/>
              </a:ext>
            </a:extLst>
          </p:cNvPr>
          <p:cNvSpPr>
            <a:spLocks noGrp="1"/>
          </p:cNvSpPr>
          <p:nvPr>
            <p:ph type="body" sz="quarter" idx="29" hasCustomPrompt="1"/>
          </p:nvPr>
        </p:nvSpPr>
        <p:spPr>
          <a:xfrm>
            <a:off x="3669017" y="1533577"/>
            <a:ext cx="2269188"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cxnSp>
        <p:nvCxnSpPr>
          <p:cNvPr id="18" name="Straight Connector 17">
            <a:extLst>
              <a:ext uri="{FF2B5EF4-FFF2-40B4-BE49-F238E27FC236}">
                <a16:creationId xmlns:a16="http://schemas.microsoft.com/office/drawing/2014/main" id="{5CF637C1-284E-4630-B0DE-0742234EFAE9}"/>
              </a:ext>
            </a:extLst>
          </p:cNvPr>
          <p:cNvCxnSpPr>
            <a:cxnSpLocks/>
          </p:cNvCxnSpPr>
          <p:nvPr userDrawn="1"/>
        </p:nvCxnSpPr>
        <p:spPr>
          <a:xfrm>
            <a:off x="1628654"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32" name="Slide Number Placeholder 7">
            <a:extLst>
              <a:ext uri="{FF2B5EF4-FFF2-40B4-BE49-F238E27FC236}">
                <a16:creationId xmlns:a16="http://schemas.microsoft.com/office/drawing/2014/main" id="{0465BA4B-A7FA-7D6A-1B07-491B5D2BF180}"/>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
        <p:nvSpPr>
          <p:cNvPr id="5" name="Text Placeholder 4">
            <a:extLst>
              <a:ext uri="{FF2B5EF4-FFF2-40B4-BE49-F238E27FC236}">
                <a16:creationId xmlns:a16="http://schemas.microsoft.com/office/drawing/2014/main" id="{E0ACF6EA-0D0C-9B99-4712-51065CAFA2AE}"/>
              </a:ext>
            </a:extLst>
          </p:cNvPr>
          <p:cNvSpPr>
            <a:spLocks noGrp="1"/>
          </p:cNvSpPr>
          <p:nvPr>
            <p:ph type="body" sz="quarter" idx="30" hasCustomPrompt="1"/>
          </p:nvPr>
        </p:nvSpPr>
        <p:spPr>
          <a:xfrm>
            <a:off x="9625965" y="4110838"/>
            <a:ext cx="1147445"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8" name="Text Placeholder 4">
            <a:extLst>
              <a:ext uri="{FF2B5EF4-FFF2-40B4-BE49-F238E27FC236}">
                <a16:creationId xmlns:a16="http://schemas.microsoft.com/office/drawing/2014/main" id="{3A4C883D-F1CE-3FD3-EA9F-CB4B963B4076}"/>
              </a:ext>
            </a:extLst>
          </p:cNvPr>
          <p:cNvSpPr>
            <a:spLocks noGrp="1"/>
          </p:cNvSpPr>
          <p:nvPr>
            <p:ph type="body" sz="quarter" idx="31" hasCustomPrompt="1"/>
          </p:nvPr>
        </p:nvSpPr>
        <p:spPr>
          <a:xfrm>
            <a:off x="9424988" y="4858254"/>
            <a:ext cx="154940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21" name="Text Placeholder 4">
            <a:extLst>
              <a:ext uri="{FF2B5EF4-FFF2-40B4-BE49-F238E27FC236}">
                <a16:creationId xmlns:a16="http://schemas.microsoft.com/office/drawing/2014/main" id="{BAF30330-C68F-9B7D-CB23-BA5C46ACED51}"/>
              </a:ext>
            </a:extLst>
          </p:cNvPr>
          <p:cNvSpPr>
            <a:spLocks noGrp="1"/>
          </p:cNvSpPr>
          <p:nvPr>
            <p:ph type="body" sz="quarter" idx="32" hasCustomPrompt="1"/>
          </p:nvPr>
        </p:nvSpPr>
        <p:spPr>
          <a:xfrm>
            <a:off x="8939776" y="1518961"/>
            <a:ext cx="2519823" cy="743593"/>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27" name="Text Placeholder 4">
            <a:extLst>
              <a:ext uri="{FF2B5EF4-FFF2-40B4-BE49-F238E27FC236}">
                <a16:creationId xmlns:a16="http://schemas.microsoft.com/office/drawing/2014/main" id="{63C01DD3-1C6B-3FD2-EBF1-319072C88614}"/>
              </a:ext>
            </a:extLst>
          </p:cNvPr>
          <p:cNvSpPr>
            <a:spLocks noGrp="1"/>
          </p:cNvSpPr>
          <p:nvPr>
            <p:ph type="body" sz="quarter" idx="33" hasCustomPrompt="1"/>
          </p:nvPr>
        </p:nvSpPr>
        <p:spPr>
          <a:xfrm>
            <a:off x="9351360" y="2303146"/>
            <a:ext cx="1696655"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cxnSp>
        <p:nvCxnSpPr>
          <p:cNvPr id="56" name="Straight Connector 55">
            <a:extLst>
              <a:ext uri="{FF2B5EF4-FFF2-40B4-BE49-F238E27FC236}">
                <a16:creationId xmlns:a16="http://schemas.microsoft.com/office/drawing/2014/main" id="{6CBD9925-2B9A-9CE9-F65E-C7C5004C4787}"/>
              </a:ext>
            </a:extLst>
          </p:cNvPr>
          <p:cNvCxnSpPr>
            <a:cxnSpLocks/>
          </p:cNvCxnSpPr>
          <p:nvPr userDrawn="1"/>
        </p:nvCxnSpPr>
        <p:spPr>
          <a:xfrm>
            <a:off x="43495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3C590EC-AFFA-8BAC-8B8A-E69C4F576D30}"/>
              </a:ext>
            </a:extLst>
          </p:cNvPr>
          <p:cNvCxnSpPr>
            <a:cxnSpLocks/>
          </p:cNvCxnSpPr>
          <p:nvPr userDrawn="1"/>
        </p:nvCxnSpPr>
        <p:spPr>
          <a:xfrm>
            <a:off x="708639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03CF8BB-1A44-7E6B-C56D-0C7713D2EF27}"/>
              </a:ext>
            </a:extLst>
          </p:cNvPr>
          <p:cNvCxnSpPr>
            <a:cxnSpLocks/>
          </p:cNvCxnSpPr>
          <p:nvPr userDrawn="1"/>
        </p:nvCxnSpPr>
        <p:spPr>
          <a:xfrm>
            <a:off x="97851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764BA87-9C60-9364-EAE6-84B7267D1FD9}"/>
              </a:ext>
            </a:extLst>
          </p:cNvPr>
          <p:cNvCxnSpPr>
            <a:cxnSpLocks/>
          </p:cNvCxnSpPr>
          <p:nvPr userDrawn="1"/>
        </p:nvCxnSpPr>
        <p:spPr>
          <a:xfrm>
            <a:off x="1612693"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975861F-87BC-0A75-8CD5-17B1898B712B}"/>
              </a:ext>
            </a:extLst>
          </p:cNvPr>
          <p:cNvCxnSpPr>
            <a:cxnSpLocks/>
          </p:cNvCxnSpPr>
          <p:nvPr userDrawn="1"/>
        </p:nvCxnSpPr>
        <p:spPr>
          <a:xfrm>
            <a:off x="43335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EFE7DE0-CBE7-BE59-03C9-5A807A18191C}"/>
              </a:ext>
            </a:extLst>
          </p:cNvPr>
          <p:cNvCxnSpPr>
            <a:cxnSpLocks/>
          </p:cNvCxnSpPr>
          <p:nvPr userDrawn="1"/>
        </p:nvCxnSpPr>
        <p:spPr>
          <a:xfrm>
            <a:off x="707043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F6F42EE-E2D7-FE4D-A4E8-5E4752E2481F}"/>
              </a:ext>
            </a:extLst>
          </p:cNvPr>
          <p:cNvCxnSpPr>
            <a:cxnSpLocks/>
          </p:cNvCxnSpPr>
          <p:nvPr userDrawn="1"/>
        </p:nvCxnSpPr>
        <p:spPr>
          <a:xfrm>
            <a:off x="97691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4A9F2E32-BA48-A46E-C76A-CA21CFCFBBEF}"/>
              </a:ext>
            </a:extLst>
          </p:cNvPr>
          <p:cNvSpPr txBox="1"/>
          <p:nvPr userDrawn="1"/>
        </p:nvSpPr>
        <p:spPr>
          <a:xfrm>
            <a:off x="11758246" y="-844062"/>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3541011624"/>
      </p:ext>
    </p:extLst>
  </p:cSld>
  <p:clrMapOvr>
    <a:masterClrMapping/>
  </p:clrMapOvr>
  <p:extLst>
    <p:ext uri="{DCECCB84-F9BA-43D5-87BE-67443E8EF086}">
      <p15:sldGuideLst xmlns:p15="http://schemas.microsoft.com/office/powerpoint/2012/main">
        <p15:guide id="3" orient="horz" pos="3657" userDrawn="1">
          <p15:clr>
            <a:srgbClr val="FBAE40"/>
          </p15:clr>
        </p15:guide>
        <p15:guide id="4" orient="horz" pos="1185" userDrawn="1">
          <p15:clr>
            <a:srgbClr val="FBAE40"/>
          </p15:clr>
        </p15:guide>
        <p15:guide id="5" pos="7355" userDrawn="1">
          <p15:clr>
            <a:srgbClr val="FBAE40"/>
          </p15:clr>
        </p15:guide>
        <p15:guide id="6" pos="1277" userDrawn="1">
          <p15:clr>
            <a:srgbClr val="FBAE40"/>
          </p15:clr>
        </p15:guide>
        <p15:guide id="7" pos="6425" userDrawn="1">
          <p15:clr>
            <a:srgbClr val="FBAE40"/>
          </p15:clr>
        </p15:guide>
        <p15:guide id="8" pos="4725" userDrawn="1">
          <p15:clr>
            <a:srgbClr val="FBAE40"/>
          </p15:clr>
        </p15:guide>
        <p15:guide id="9" pos="300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6055082" y="266939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6055082" y="3291396"/>
            <a:ext cx="1998676" cy="897247"/>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6056276" y="457916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6056276" y="5201040"/>
            <a:ext cx="2315534"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9010607" y="458101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9010606" y="5202889"/>
            <a:ext cx="2168927"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Text Placeholder 4">
            <a:extLst>
              <a:ext uri="{FF2B5EF4-FFF2-40B4-BE49-F238E27FC236}">
                <a16:creationId xmlns:a16="http://schemas.microsoft.com/office/drawing/2014/main" id="{89633B5A-264A-14DC-497A-DDB1074B242B}"/>
              </a:ext>
            </a:extLst>
          </p:cNvPr>
          <p:cNvSpPr>
            <a:spLocks noGrp="1"/>
          </p:cNvSpPr>
          <p:nvPr>
            <p:ph type="body" sz="quarter" idx="21" hasCustomPrompt="1"/>
          </p:nvPr>
        </p:nvSpPr>
        <p:spPr>
          <a:xfrm>
            <a:off x="6046733" y="1002890"/>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6049836" y="1575543"/>
            <a:ext cx="2027776"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8993925" y="1570894"/>
            <a:ext cx="2082241" cy="80012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9005361" y="267153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9005360" y="3288898"/>
            <a:ext cx="2490901"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sp>
        <p:nvSpPr>
          <p:cNvPr id="3" name="Text Placeholder 4">
            <a:extLst>
              <a:ext uri="{FF2B5EF4-FFF2-40B4-BE49-F238E27FC236}">
                <a16:creationId xmlns:a16="http://schemas.microsoft.com/office/drawing/2014/main" id="{E57C9ACF-997E-A6E7-C379-F4E7843B8498}"/>
              </a:ext>
            </a:extLst>
          </p:cNvPr>
          <p:cNvSpPr>
            <a:spLocks noGrp="1"/>
          </p:cNvSpPr>
          <p:nvPr>
            <p:ph type="body" sz="quarter" idx="10" hasCustomPrompt="1"/>
          </p:nvPr>
        </p:nvSpPr>
        <p:spPr>
          <a:xfrm>
            <a:off x="412962" y="3600689"/>
            <a:ext cx="3270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6" name="Text Placeholder 4">
            <a:extLst>
              <a:ext uri="{FF2B5EF4-FFF2-40B4-BE49-F238E27FC236}">
                <a16:creationId xmlns:a16="http://schemas.microsoft.com/office/drawing/2014/main" id="{FD5628F2-D6A2-2B53-FB2E-F39C147202F2}"/>
              </a:ext>
            </a:extLst>
          </p:cNvPr>
          <p:cNvSpPr>
            <a:spLocks noGrp="1"/>
          </p:cNvSpPr>
          <p:nvPr>
            <p:ph type="body" sz="quarter" idx="27"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r>
              <a:rPr lang="en-US" dirty="0"/>
              <a:t> </a:t>
            </a:r>
            <a:r>
              <a:rPr lang="en-US" dirty="0" err="1"/>
              <a:t>aprašymas</a:t>
            </a:r>
            <a:endParaRPr lang="en-US" dirty="0"/>
          </a:p>
        </p:txBody>
      </p:sp>
      <p:sp>
        <p:nvSpPr>
          <p:cNvPr id="18" name="Text Placeholder 4">
            <a:extLst>
              <a:ext uri="{FF2B5EF4-FFF2-40B4-BE49-F238E27FC236}">
                <a16:creationId xmlns:a16="http://schemas.microsoft.com/office/drawing/2014/main" id="{C1F9E2F2-D81D-DE3D-9216-8CD57FE1F9D2}"/>
              </a:ext>
            </a:extLst>
          </p:cNvPr>
          <p:cNvSpPr>
            <a:spLocks noGrp="1"/>
          </p:cNvSpPr>
          <p:nvPr>
            <p:ph type="body" sz="quarter" idx="28" hasCustomPrompt="1"/>
          </p:nvPr>
        </p:nvSpPr>
        <p:spPr>
          <a:xfrm>
            <a:off x="8995491" y="997028"/>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22" name="Slide Number Placeholder 7">
            <a:extLst>
              <a:ext uri="{FF2B5EF4-FFF2-40B4-BE49-F238E27FC236}">
                <a16:creationId xmlns:a16="http://schemas.microsoft.com/office/drawing/2014/main" id="{2C1C8653-AFC6-3F64-7A47-182257978AE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cxnSp>
        <p:nvCxnSpPr>
          <p:cNvPr id="5" name="Straight Connector 4">
            <a:extLst>
              <a:ext uri="{FF2B5EF4-FFF2-40B4-BE49-F238E27FC236}">
                <a16:creationId xmlns:a16="http://schemas.microsoft.com/office/drawing/2014/main" id="{59AB6580-1C57-3187-7F3F-FA4938DC1478}"/>
              </a:ext>
            </a:extLst>
          </p:cNvPr>
          <p:cNvCxnSpPr>
            <a:cxnSpLocks/>
          </p:cNvCxnSpPr>
          <p:nvPr userDrawn="1"/>
        </p:nvCxnSpPr>
        <p:spPr>
          <a:xfrm>
            <a:off x="609600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771237-BF46-BFFA-1AD2-3BF1E3AD389F}"/>
              </a:ext>
            </a:extLst>
          </p:cNvPr>
          <p:cNvCxnSpPr>
            <a:cxnSpLocks/>
          </p:cNvCxnSpPr>
          <p:nvPr userDrawn="1"/>
        </p:nvCxnSpPr>
        <p:spPr>
          <a:xfrm>
            <a:off x="609600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8B6820E-776E-44A2-D764-6F6251A21353}"/>
              </a:ext>
            </a:extLst>
          </p:cNvPr>
          <p:cNvCxnSpPr>
            <a:cxnSpLocks/>
          </p:cNvCxnSpPr>
          <p:nvPr userDrawn="1"/>
        </p:nvCxnSpPr>
        <p:spPr>
          <a:xfrm>
            <a:off x="908304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A648F32-CBAA-52F8-78F0-EF7A98482084}"/>
              </a:ext>
            </a:extLst>
          </p:cNvPr>
          <p:cNvCxnSpPr>
            <a:cxnSpLocks/>
          </p:cNvCxnSpPr>
          <p:nvPr userDrawn="1"/>
        </p:nvCxnSpPr>
        <p:spPr>
          <a:xfrm>
            <a:off x="908304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638658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85">
          <p15:clr>
            <a:srgbClr val="FBAE40"/>
          </p15:clr>
        </p15:guide>
        <p15:guide id="5" pos="737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6 blokai (Tekstas ir statistika)">
    <p:bg>
      <p:bgPr>
        <a:solidFill>
          <a:srgbClr val="A0BAEB"/>
        </a:solidFill>
        <a:effectLst/>
      </p:bgPr>
    </p:bg>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479425" y="1447555"/>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5" name="Text Placeholder 4">
            <a:extLst>
              <a:ext uri="{FF2B5EF4-FFF2-40B4-BE49-F238E27FC236}">
                <a16:creationId xmlns:a16="http://schemas.microsoft.com/office/drawing/2014/main" id="{31EC4085-7DB7-3390-A86D-6002D9E25008}"/>
              </a:ext>
            </a:extLst>
          </p:cNvPr>
          <p:cNvSpPr>
            <a:spLocks noGrp="1"/>
          </p:cNvSpPr>
          <p:nvPr>
            <p:ph type="body" sz="quarter" idx="22" hasCustomPrompt="1"/>
          </p:nvPr>
        </p:nvSpPr>
        <p:spPr>
          <a:xfrm>
            <a:off x="2422918" y="144912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6" name="Text Placeholder 4">
            <a:extLst>
              <a:ext uri="{FF2B5EF4-FFF2-40B4-BE49-F238E27FC236}">
                <a16:creationId xmlns:a16="http://schemas.microsoft.com/office/drawing/2014/main" id="{DFE656F8-A11D-1C75-D23A-88DC3C283145}"/>
              </a:ext>
            </a:extLst>
          </p:cNvPr>
          <p:cNvSpPr>
            <a:spLocks noGrp="1"/>
          </p:cNvSpPr>
          <p:nvPr>
            <p:ph type="body" sz="quarter" idx="23" hasCustomPrompt="1"/>
          </p:nvPr>
        </p:nvSpPr>
        <p:spPr>
          <a:xfrm>
            <a:off x="4356982" y="145069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7" name="Text Placeholder 4">
            <a:extLst>
              <a:ext uri="{FF2B5EF4-FFF2-40B4-BE49-F238E27FC236}">
                <a16:creationId xmlns:a16="http://schemas.microsoft.com/office/drawing/2014/main" id="{EAB563A5-4F62-2019-9BDF-F1CD0AFFFF05}"/>
              </a:ext>
            </a:extLst>
          </p:cNvPr>
          <p:cNvSpPr>
            <a:spLocks noGrp="1"/>
          </p:cNvSpPr>
          <p:nvPr>
            <p:ph type="body" sz="quarter" idx="24" hasCustomPrompt="1"/>
          </p:nvPr>
        </p:nvSpPr>
        <p:spPr>
          <a:xfrm>
            <a:off x="6300476" y="1442842"/>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8" name="Text Placeholder 4">
            <a:extLst>
              <a:ext uri="{FF2B5EF4-FFF2-40B4-BE49-F238E27FC236}">
                <a16:creationId xmlns:a16="http://schemas.microsoft.com/office/drawing/2014/main" id="{3ACDC6CD-08E0-5D44-D3F7-0C317D5537D1}"/>
              </a:ext>
            </a:extLst>
          </p:cNvPr>
          <p:cNvSpPr>
            <a:spLocks noGrp="1"/>
          </p:cNvSpPr>
          <p:nvPr>
            <p:ph type="body" sz="quarter" idx="25" hasCustomPrompt="1"/>
          </p:nvPr>
        </p:nvSpPr>
        <p:spPr>
          <a:xfrm>
            <a:off x="8234543" y="143498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9" name="Text Placeholder 4">
            <a:extLst>
              <a:ext uri="{FF2B5EF4-FFF2-40B4-BE49-F238E27FC236}">
                <a16:creationId xmlns:a16="http://schemas.microsoft.com/office/drawing/2014/main" id="{6151342D-DBD2-DC8F-CD9D-2089A18AF998}"/>
              </a:ext>
            </a:extLst>
          </p:cNvPr>
          <p:cNvSpPr>
            <a:spLocks noGrp="1"/>
          </p:cNvSpPr>
          <p:nvPr>
            <p:ph type="body" sz="quarter" idx="26" hasCustomPrompt="1"/>
          </p:nvPr>
        </p:nvSpPr>
        <p:spPr>
          <a:xfrm>
            <a:off x="10178477" y="144598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36" name="Text Placeholder 4">
            <a:extLst>
              <a:ext uri="{FF2B5EF4-FFF2-40B4-BE49-F238E27FC236}">
                <a16:creationId xmlns:a16="http://schemas.microsoft.com/office/drawing/2014/main" id="{26790C30-EA38-EE9F-2254-067D10A2CAA4}"/>
              </a:ext>
            </a:extLst>
          </p:cNvPr>
          <p:cNvSpPr>
            <a:spLocks noGrp="1"/>
          </p:cNvSpPr>
          <p:nvPr>
            <p:ph type="body" sz="quarter" idx="27" hasCustomPrompt="1"/>
          </p:nvPr>
        </p:nvSpPr>
        <p:spPr>
          <a:xfrm>
            <a:off x="479425" y="2731171"/>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7" name="Text Placeholder 4">
            <a:extLst>
              <a:ext uri="{FF2B5EF4-FFF2-40B4-BE49-F238E27FC236}">
                <a16:creationId xmlns:a16="http://schemas.microsoft.com/office/drawing/2014/main" id="{5DFC8760-CC12-83D7-FD3E-425439749179}"/>
              </a:ext>
            </a:extLst>
          </p:cNvPr>
          <p:cNvSpPr>
            <a:spLocks noGrp="1"/>
          </p:cNvSpPr>
          <p:nvPr>
            <p:ph type="body" sz="quarter" idx="28" hasCustomPrompt="1"/>
          </p:nvPr>
        </p:nvSpPr>
        <p:spPr>
          <a:xfrm>
            <a:off x="2422918" y="2732742"/>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8" name="Text Placeholder 4">
            <a:extLst>
              <a:ext uri="{FF2B5EF4-FFF2-40B4-BE49-F238E27FC236}">
                <a16:creationId xmlns:a16="http://schemas.microsoft.com/office/drawing/2014/main" id="{1F29ACA5-E282-4A08-A355-C2B71EF2FDC8}"/>
              </a:ext>
            </a:extLst>
          </p:cNvPr>
          <p:cNvSpPr>
            <a:spLocks noGrp="1"/>
          </p:cNvSpPr>
          <p:nvPr>
            <p:ph type="body" sz="quarter" idx="29" hasCustomPrompt="1"/>
          </p:nvPr>
        </p:nvSpPr>
        <p:spPr>
          <a:xfrm>
            <a:off x="4356982" y="2734313"/>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9" name="Text Placeholder 4">
            <a:extLst>
              <a:ext uri="{FF2B5EF4-FFF2-40B4-BE49-F238E27FC236}">
                <a16:creationId xmlns:a16="http://schemas.microsoft.com/office/drawing/2014/main" id="{87FC7358-EB43-03C1-83AE-15C188B5B49D}"/>
              </a:ext>
            </a:extLst>
          </p:cNvPr>
          <p:cNvSpPr>
            <a:spLocks noGrp="1"/>
          </p:cNvSpPr>
          <p:nvPr>
            <p:ph type="body" sz="quarter" idx="30" hasCustomPrompt="1"/>
          </p:nvPr>
        </p:nvSpPr>
        <p:spPr>
          <a:xfrm>
            <a:off x="6300476" y="2726458"/>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0" name="Text Placeholder 4">
            <a:extLst>
              <a:ext uri="{FF2B5EF4-FFF2-40B4-BE49-F238E27FC236}">
                <a16:creationId xmlns:a16="http://schemas.microsoft.com/office/drawing/2014/main" id="{329D7D07-243D-D29C-FA23-B23836C778F3}"/>
              </a:ext>
            </a:extLst>
          </p:cNvPr>
          <p:cNvSpPr>
            <a:spLocks noGrp="1"/>
          </p:cNvSpPr>
          <p:nvPr>
            <p:ph type="body" sz="quarter" idx="31" hasCustomPrompt="1"/>
          </p:nvPr>
        </p:nvSpPr>
        <p:spPr>
          <a:xfrm>
            <a:off x="8234543" y="2718602"/>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1" name="Text Placeholder 4">
            <a:extLst>
              <a:ext uri="{FF2B5EF4-FFF2-40B4-BE49-F238E27FC236}">
                <a16:creationId xmlns:a16="http://schemas.microsoft.com/office/drawing/2014/main" id="{87FB188A-CDCF-C563-C489-F9FD5F6B0F11}"/>
              </a:ext>
            </a:extLst>
          </p:cNvPr>
          <p:cNvSpPr>
            <a:spLocks noGrp="1"/>
          </p:cNvSpPr>
          <p:nvPr>
            <p:ph type="body" sz="quarter" idx="32" hasCustomPrompt="1"/>
          </p:nvPr>
        </p:nvSpPr>
        <p:spPr>
          <a:xfrm>
            <a:off x="10178477" y="2729600"/>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2" name="Text Placeholder 4">
            <a:extLst>
              <a:ext uri="{FF2B5EF4-FFF2-40B4-BE49-F238E27FC236}">
                <a16:creationId xmlns:a16="http://schemas.microsoft.com/office/drawing/2014/main" id="{35A4A37D-43C4-F26C-A63A-DEE15D4448B3}"/>
              </a:ext>
            </a:extLst>
          </p:cNvPr>
          <p:cNvSpPr>
            <a:spLocks noGrp="1"/>
          </p:cNvSpPr>
          <p:nvPr>
            <p:ph type="body" sz="quarter" idx="33" hasCustomPrompt="1"/>
          </p:nvPr>
        </p:nvSpPr>
        <p:spPr>
          <a:xfrm>
            <a:off x="479425" y="422060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3" name="Text Placeholder 4">
            <a:extLst>
              <a:ext uri="{FF2B5EF4-FFF2-40B4-BE49-F238E27FC236}">
                <a16:creationId xmlns:a16="http://schemas.microsoft.com/office/drawing/2014/main" id="{87F09FBB-A8F5-3D85-18C1-62E049FDCFFE}"/>
              </a:ext>
            </a:extLst>
          </p:cNvPr>
          <p:cNvSpPr>
            <a:spLocks noGrp="1"/>
          </p:cNvSpPr>
          <p:nvPr>
            <p:ph type="body" sz="quarter" idx="34" hasCustomPrompt="1"/>
          </p:nvPr>
        </p:nvSpPr>
        <p:spPr>
          <a:xfrm>
            <a:off x="2422918" y="422217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4" name="Text Placeholder 4">
            <a:extLst>
              <a:ext uri="{FF2B5EF4-FFF2-40B4-BE49-F238E27FC236}">
                <a16:creationId xmlns:a16="http://schemas.microsoft.com/office/drawing/2014/main" id="{782883B9-9FA7-425A-FAC8-093F13466326}"/>
              </a:ext>
            </a:extLst>
          </p:cNvPr>
          <p:cNvSpPr>
            <a:spLocks noGrp="1"/>
          </p:cNvSpPr>
          <p:nvPr>
            <p:ph type="body" sz="quarter" idx="35" hasCustomPrompt="1"/>
          </p:nvPr>
        </p:nvSpPr>
        <p:spPr>
          <a:xfrm>
            <a:off x="4356982" y="4223749"/>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5" name="Text Placeholder 4">
            <a:extLst>
              <a:ext uri="{FF2B5EF4-FFF2-40B4-BE49-F238E27FC236}">
                <a16:creationId xmlns:a16="http://schemas.microsoft.com/office/drawing/2014/main" id="{45CCF969-5C47-9B84-1689-C414B86B95C3}"/>
              </a:ext>
            </a:extLst>
          </p:cNvPr>
          <p:cNvSpPr>
            <a:spLocks noGrp="1"/>
          </p:cNvSpPr>
          <p:nvPr>
            <p:ph type="body" sz="quarter" idx="36" hasCustomPrompt="1"/>
          </p:nvPr>
        </p:nvSpPr>
        <p:spPr>
          <a:xfrm>
            <a:off x="6300476" y="421589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6" name="Text Placeholder 4">
            <a:extLst>
              <a:ext uri="{FF2B5EF4-FFF2-40B4-BE49-F238E27FC236}">
                <a16:creationId xmlns:a16="http://schemas.microsoft.com/office/drawing/2014/main" id="{A87EFFF0-7A0A-BCDD-520E-D5AA10619625}"/>
              </a:ext>
            </a:extLst>
          </p:cNvPr>
          <p:cNvSpPr>
            <a:spLocks noGrp="1"/>
          </p:cNvSpPr>
          <p:nvPr>
            <p:ph type="body" sz="quarter" idx="37" hasCustomPrompt="1"/>
          </p:nvPr>
        </p:nvSpPr>
        <p:spPr>
          <a:xfrm>
            <a:off x="8234543" y="420803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7" name="Text Placeholder 4">
            <a:extLst>
              <a:ext uri="{FF2B5EF4-FFF2-40B4-BE49-F238E27FC236}">
                <a16:creationId xmlns:a16="http://schemas.microsoft.com/office/drawing/2014/main" id="{070CB359-C7E8-F7DC-4B64-FE01017ED6BE}"/>
              </a:ext>
            </a:extLst>
          </p:cNvPr>
          <p:cNvSpPr>
            <a:spLocks noGrp="1"/>
          </p:cNvSpPr>
          <p:nvPr>
            <p:ph type="body" sz="quarter" idx="38" hasCustomPrompt="1"/>
          </p:nvPr>
        </p:nvSpPr>
        <p:spPr>
          <a:xfrm>
            <a:off x="10178477" y="421903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8" name="Text Placeholder 4">
            <a:extLst>
              <a:ext uri="{FF2B5EF4-FFF2-40B4-BE49-F238E27FC236}">
                <a16:creationId xmlns:a16="http://schemas.microsoft.com/office/drawing/2014/main" id="{9ADF6C04-BBC8-E677-D7B0-D0E9326582E2}"/>
              </a:ext>
            </a:extLst>
          </p:cNvPr>
          <p:cNvSpPr>
            <a:spLocks noGrp="1"/>
          </p:cNvSpPr>
          <p:nvPr>
            <p:ph type="body" sz="quarter" idx="39" hasCustomPrompt="1"/>
          </p:nvPr>
        </p:nvSpPr>
        <p:spPr>
          <a:xfrm>
            <a:off x="479425" y="5504223"/>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9" name="Text Placeholder 4">
            <a:extLst>
              <a:ext uri="{FF2B5EF4-FFF2-40B4-BE49-F238E27FC236}">
                <a16:creationId xmlns:a16="http://schemas.microsoft.com/office/drawing/2014/main" id="{3E787C3C-DC6C-5F0E-6259-7D7062549298}"/>
              </a:ext>
            </a:extLst>
          </p:cNvPr>
          <p:cNvSpPr>
            <a:spLocks noGrp="1"/>
          </p:cNvSpPr>
          <p:nvPr>
            <p:ph type="body" sz="quarter" idx="40" hasCustomPrompt="1"/>
          </p:nvPr>
        </p:nvSpPr>
        <p:spPr>
          <a:xfrm>
            <a:off x="2422918" y="5505794"/>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0" name="Text Placeholder 4">
            <a:extLst>
              <a:ext uri="{FF2B5EF4-FFF2-40B4-BE49-F238E27FC236}">
                <a16:creationId xmlns:a16="http://schemas.microsoft.com/office/drawing/2014/main" id="{F298B240-AB37-DECC-F293-6A8DFFF6931B}"/>
              </a:ext>
            </a:extLst>
          </p:cNvPr>
          <p:cNvSpPr>
            <a:spLocks noGrp="1"/>
          </p:cNvSpPr>
          <p:nvPr>
            <p:ph type="body" sz="quarter" idx="41" hasCustomPrompt="1"/>
          </p:nvPr>
        </p:nvSpPr>
        <p:spPr>
          <a:xfrm>
            <a:off x="4356982" y="5507365"/>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1" name="Text Placeholder 4">
            <a:extLst>
              <a:ext uri="{FF2B5EF4-FFF2-40B4-BE49-F238E27FC236}">
                <a16:creationId xmlns:a16="http://schemas.microsoft.com/office/drawing/2014/main" id="{181FFF0A-4B7C-127B-11BC-97C657DCE511}"/>
              </a:ext>
            </a:extLst>
          </p:cNvPr>
          <p:cNvSpPr>
            <a:spLocks noGrp="1"/>
          </p:cNvSpPr>
          <p:nvPr>
            <p:ph type="body" sz="quarter" idx="42" hasCustomPrompt="1"/>
          </p:nvPr>
        </p:nvSpPr>
        <p:spPr>
          <a:xfrm>
            <a:off x="6300476" y="5499510"/>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2" name="Text Placeholder 4">
            <a:extLst>
              <a:ext uri="{FF2B5EF4-FFF2-40B4-BE49-F238E27FC236}">
                <a16:creationId xmlns:a16="http://schemas.microsoft.com/office/drawing/2014/main" id="{C8849CBC-096B-63D9-4FD1-02F5FA13D5E2}"/>
              </a:ext>
            </a:extLst>
          </p:cNvPr>
          <p:cNvSpPr>
            <a:spLocks noGrp="1"/>
          </p:cNvSpPr>
          <p:nvPr>
            <p:ph type="body" sz="quarter" idx="43" hasCustomPrompt="1"/>
          </p:nvPr>
        </p:nvSpPr>
        <p:spPr>
          <a:xfrm>
            <a:off x="8234543" y="5491654"/>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3" name="Text Placeholder 4">
            <a:extLst>
              <a:ext uri="{FF2B5EF4-FFF2-40B4-BE49-F238E27FC236}">
                <a16:creationId xmlns:a16="http://schemas.microsoft.com/office/drawing/2014/main" id="{AEA42537-41F6-69FF-63B0-7CE4E3C8C29E}"/>
              </a:ext>
            </a:extLst>
          </p:cNvPr>
          <p:cNvSpPr>
            <a:spLocks noGrp="1"/>
          </p:cNvSpPr>
          <p:nvPr>
            <p:ph type="body" sz="quarter" idx="44" hasCustomPrompt="1"/>
          </p:nvPr>
        </p:nvSpPr>
        <p:spPr>
          <a:xfrm>
            <a:off x="10178477" y="5502652"/>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7" name="Text Placeholder 4">
            <a:extLst>
              <a:ext uri="{FF2B5EF4-FFF2-40B4-BE49-F238E27FC236}">
                <a16:creationId xmlns:a16="http://schemas.microsoft.com/office/drawing/2014/main" id="{3B784EEB-5ACC-EC5A-FD95-BA80889AA664}"/>
              </a:ext>
            </a:extLst>
          </p:cNvPr>
          <p:cNvSpPr>
            <a:spLocks noGrp="1"/>
          </p:cNvSpPr>
          <p:nvPr>
            <p:ph type="body" sz="quarter" idx="45" hasCustomPrompt="1"/>
          </p:nvPr>
        </p:nvSpPr>
        <p:spPr>
          <a:xfrm>
            <a:off x="4824250" y="3170751"/>
            <a:ext cx="2543502" cy="791649"/>
          </a:xfrm>
          <a:prstGeom prst="rect">
            <a:avLst/>
          </a:prstGeom>
        </p:spPr>
        <p:txBody>
          <a:bodyPr>
            <a:noAutofit/>
          </a:bodyPr>
          <a:lstStyle>
            <a:lvl1pPr marL="0" marR="0" indent="0" algn="ctr" defTabSz="914400" rtl="0" eaLnBrk="1" fontAlgn="auto" latinLnBrk="0" hangingPunct="1">
              <a:lnSpc>
                <a:spcPct val="100000"/>
              </a:lnSpc>
              <a:spcBef>
                <a:spcPts val="0"/>
              </a:spcBef>
              <a:spcAft>
                <a:spcPts val="1200"/>
              </a:spcAft>
              <a:buClrTx/>
              <a:buSzPct val="100000"/>
              <a:buFont typeface="Arial" panose="020B0604020202020204" pitchFamily="34" charset="0"/>
              <a:buNone/>
              <a:tabLst/>
              <a:defRPr sz="4800" b="0" spc="40" baseline="0">
                <a:solidFill>
                  <a:srgbClr val="092E68"/>
                </a:solidFill>
                <a:latin typeface="DM Serif Display" pitchFamily="2" charset="0"/>
              </a:defRPr>
            </a:lvl1pPr>
          </a:lstStyle>
          <a:p>
            <a:pPr lvl="0"/>
            <a:r>
              <a:rPr lang="en-US" dirty="0"/>
              <a:t>Suma</a:t>
            </a:r>
          </a:p>
        </p:txBody>
      </p:sp>
      <p:cxnSp>
        <p:nvCxnSpPr>
          <p:cNvPr id="3" name="Straight Connector 2">
            <a:extLst>
              <a:ext uri="{FF2B5EF4-FFF2-40B4-BE49-F238E27FC236}">
                <a16:creationId xmlns:a16="http://schemas.microsoft.com/office/drawing/2014/main" id="{1D444EDE-8207-691E-3BDF-1345BFAA9DA5}"/>
              </a:ext>
            </a:extLst>
          </p:cNvPr>
          <p:cNvCxnSpPr>
            <a:cxnSpLocks/>
          </p:cNvCxnSpPr>
          <p:nvPr userDrawn="1"/>
        </p:nvCxnSpPr>
        <p:spPr>
          <a:xfrm>
            <a:off x="479425" y="3564582"/>
            <a:ext cx="4347099"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7CF7B4D-45D0-A866-4DB1-096CC6448B40}"/>
              </a:ext>
            </a:extLst>
          </p:cNvPr>
          <p:cNvCxnSpPr>
            <a:cxnSpLocks/>
          </p:cNvCxnSpPr>
          <p:nvPr userDrawn="1"/>
        </p:nvCxnSpPr>
        <p:spPr>
          <a:xfrm>
            <a:off x="4845377" y="3610466"/>
            <a:ext cx="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6290120-BF16-4C0E-037D-FDA8047432BB}"/>
              </a:ext>
            </a:extLst>
          </p:cNvPr>
          <p:cNvCxnSpPr>
            <a:cxnSpLocks/>
          </p:cNvCxnSpPr>
          <p:nvPr userDrawn="1"/>
        </p:nvCxnSpPr>
        <p:spPr>
          <a:xfrm>
            <a:off x="7366973" y="3564582"/>
            <a:ext cx="4345602"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6A5278D-2A62-AF2E-860B-7E74523003AD}"/>
              </a:ext>
            </a:extLst>
          </p:cNvPr>
          <p:cNvCxnSpPr>
            <a:cxnSpLocks/>
          </p:cNvCxnSpPr>
          <p:nvPr userDrawn="1"/>
        </p:nvCxnSpPr>
        <p:spPr>
          <a:xfrm>
            <a:off x="7366973" y="3408901"/>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553A685-89FF-358D-F880-C7C840CF8941}"/>
              </a:ext>
            </a:extLst>
          </p:cNvPr>
          <p:cNvCxnSpPr>
            <a:cxnSpLocks/>
          </p:cNvCxnSpPr>
          <p:nvPr userDrawn="1"/>
        </p:nvCxnSpPr>
        <p:spPr>
          <a:xfrm flipV="1">
            <a:off x="479425" y="1509623"/>
            <a:ext cx="0" cy="1522502"/>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E33B3DB-C7D0-1832-8B01-E6C580CB312F}"/>
              </a:ext>
            </a:extLst>
          </p:cNvPr>
          <p:cNvCxnSpPr>
            <a:cxnSpLocks/>
          </p:cNvCxnSpPr>
          <p:nvPr userDrawn="1"/>
        </p:nvCxnSpPr>
        <p:spPr>
          <a:xfrm flipV="1">
            <a:off x="2419374" y="1510769"/>
            <a:ext cx="0" cy="15213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C900BE4-FC1D-DCA3-3349-AE19491FFAC6}"/>
              </a:ext>
            </a:extLst>
          </p:cNvPr>
          <p:cNvCxnSpPr>
            <a:cxnSpLocks/>
          </p:cNvCxnSpPr>
          <p:nvPr userDrawn="1"/>
        </p:nvCxnSpPr>
        <p:spPr>
          <a:xfrm flipV="1">
            <a:off x="4352447" y="1511915"/>
            <a:ext cx="0" cy="1523385"/>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CD6F1DB-766B-B1C7-5EE4-B24F9BE6CFFB}"/>
              </a:ext>
            </a:extLst>
          </p:cNvPr>
          <p:cNvCxnSpPr>
            <a:cxnSpLocks/>
            <a:stCxn id="9" idx="0"/>
          </p:cNvCxnSpPr>
          <p:nvPr userDrawn="1"/>
        </p:nvCxnSpPr>
        <p:spPr>
          <a:xfrm flipV="1">
            <a:off x="6291445" y="1499311"/>
            <a:ext cx="951" cy="15318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C14C628-5445-F384-D003-164B30BB173D}"/>
              </a:ext>
            </a:extLst>
          </p:cNvPr>
          <p:cNvCxnSpPr>
            <a:cxnSpLocks/>
            <a:stCxn id="18" idx="0"/>
          </p:cNvCxnSpPr>
          <p:nvPr userDrawn="1"/>
        </p:nvCxnSpPr>
        <p:spPr>
          <a:xfrm flipH="1" flipV="1">
            <a:off x="8229146" y="1492961"/>
            <a:ext cx="5397" cy="153566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8B92DDDE-3E25-AE78-A6FF-284562F52CB3}"/>
              </a:ext>
            </a:extLst>
          </p:cNvPr>
          <p:cNvCxnSpPr>
            <a:cxnSpLocks/>
            <a:stCxn id="73" idx="0"/>
          </p:cNvCxnSpPr>
          <p:nvPr userDrawn="1"/>
        </p:nvCxnSpPr>
        <p:spPr>
          <a:xfrm flipH="1" flipV="1">
            <a:off x="10172246" y="1505661"/>
            <a:ext cx="3056" cy="152155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A3DA199-EB9A-E0A7-F242-B5F13112C13A}"/>
              </a:ext>
            </a:extLst>
          </p:cNvPr>
          <p:cNvCxnSpPr>
            <a:cxnSpLocks/>
          </p:cNvCxnSpPr>
          <p:nvPr userDrawn="1"/>
        </p:nvCxnSpPr>
        <p:spPr>
          <a:xfrm flipV="1">
            <a:off x="10172246" y="4210911"/>
            <a:ext cx="1314" cy="151996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D1C244A-1FB2-D6D2-BF3A-4E7CC6170A5A}"/>
              </a:ext>
            </a:extLst>
          </p:cNvPr>
          <p:cNvCxnSpPr>
            <a:cxnSpLocks/>
          </p:cNvCxnSpPr>
          <p:nvPr userDrawn="1"/>
        </p:nvCxnSpPr>
        <p:spPr>
          <a:xfrm flipV="1">
            <a:off x="8232321" y="4207586"/>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A28D7B4-DA3E-DF15-82CA-7FCDA16194F9}"/>
              </a:ext>
            </a:extLst>
          </p:cNvPr>
          <p:cNvCxnSpPr>
            <a:cxnSpLocks/>
          </p:cNvCxnSpPr>
          <p:nvPr userDrawn="1"/>
        </p:nvCxnSpPr>
        <p:spPr>
          <a:xfrm flipV="1">
            <a:off x="6295343" y="4211651"/>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FEB63431-C93D-8E62-B38F-EB23FEF64256}"/>
              </a:ext>
            </a:extLst>
          </p:cNvPr>
          <p:cNvCxnSpPr>
            <a:cxnSpLocks/>
            <a:endCxn id="54" idx="4"/>
          </p:cNvCxnSpPr>
          <p:nvPr userDrawn="1"/>
        </p:nvCxnSpPr>
        <p:spPr>
          <a:xfrm flipV="1">
            <a:off x="4349945" y="4220745"/>
            <a:ext cx="985" cy="152115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D2013A2-20D2-01D2-04B9-C638BA5A115F}"/>
              </a:ext>
            </a:extLst>
          </p:cNvPr>
          <p:cNvCxnSpPr>
            <a:cxnSpLocks/>
            <a:endCxn id="23" idx="4"/>
          </p:cNvCxnSpPr>
          <p:nvPr userDrawn="1"/>
        </p:nvCxnSpPr>
        <p:spPr>
          <a:xfrm flipV="1">
            <a:off x="2415637" y="4216203"/>
            <a:ext cx="2257" cy="152252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963A0FD-6007-AA7F-7DFD-CD40F54A797F}"/>
              </a:ext>
            </a:extLst>
          </p:cNvPr>
          <p:cNvCxnSpPr>
            <a:cxnSpLocks/>
          </p:cNvCxnSpPr>
          <p:nvPr userDrawn="1"/>
        </p:nvCxnSpPr>
        <p:spPr>
          <a:xfrm flipV="1">
            <a:off x="479425" y="4212748"/>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4" name="Slide Number Placeholder 7">
            <a:extLst>
              <a:ext uri="{FF2B5EF4-FFF2-40B4-BE49-F238E27FC236}">
                <a16:creationId xmlns:a16="http://schemas.microsoft.com/office/drawing/2014/main" id="{A912CD3F-0A72-7A37-6362-F50CB39A872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
        <p:nvSpPr>
          <p:cNvPr id="5" name="Oval 4">
            <a:extLst>
              <a:ext uri="{FF2B5EF4-FFF2-40B4-BE49-F238E27FC236}">
                <a16:creationId xmlns:a16="http://schemas.microsoft.com/office/drawing/2014/main" id="{6177ACC5-6DDD-24D3-5A45-52DDE51DD11F}"/>
              </a:ext>
            </a:extLst>
          </p:cNvPr>
          <p:cNvSpPr/>
          <p:nvPr userDrawn="1"/>
        </p:nvSpPr>
        <p:spPr>
          <a:xfrm>
            <a:off x="439414"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2FD8271D-472C-63F0-E9B1-A7D2A17517E4}"/>
              </a:ext>
            </a:extLst>
          </p:cNvPr>
          <p:cNvSpPr/>
          <p:nvPr userDrawn="1"/>
        </p:nvSpPr>
        <p:spPr>
          <a:xfrm>
            <a:off x="2380377"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id="{42F174AB-C905-7593-2489-A092E7C65487}"/>
              </a:ext>
            </a:extLst>
          </p:cNvPr>
          <p:cNvSpPr/>
          <p:nvPr userDrawn="1"/>
        </p:nvSpPr>
        <p:spPr>
          <a:xfrm>
            <a:off x="4315292"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Oval 8">
            <a:extLst>
              <a:ext uri="{FF2B5EF4-FFF2-40B4-BE49-F238E27FC236}">
                <a16:creationId xmlns:a16="http://schemas.microsoft.com/office/drawing/2014/main" id="{5C7F85AC-8540-023C-F2E2-FF152246343D}"/>
              </a:ext>
            </a:extLst>
          </p:cNvPr>
          <p:cNvSpPr/>
          <p:nvPr userDrawn="1"/>
        </p:nvSpPr>
        <p:spPr>
          <a:xfrm>
            <a:off x="6252022" y="303116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0AF6CF7B-EB95-B1AC-7962-EFE75886EE64}"/>
              </a:ext>
            </a:extLst>
          </p:cNvPr>
          <p:cNvSpPr/>
          <p:nvPr userDrawn="1"/>
        </p:nvSpPr>
        <p:spPr>
          <a:xfrm>
            <a:off x="8195120" y="3028622"/>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a16="http://schemas.microsoft.com/office/drawing/2014/main" id="{7EAB4D23-B05A-DD31-26FF-A0454B742BDA}"/>
              </a:ext>
            </a:extLst>
          </p:cNvPr>
          <p:cNvSpPr/>
          <p:nvPr userDrawn="1"/>
        </p:nvSpPr>
        <p:spPr>
          <a:xfrm>
            <a:off x="440002" y="4137636"/>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id="{162D7597-38F1-46F8-8F4A-89D0CEF56A07}"/>
              </a:ext>
            </a:extLst>
          </p:cNvPr>
          <p:cNvSpPr/>
          <p:nvPr userDrawn="1"/>
        </p:nvSpPr>
        <p:spPr>
          <a:xfrm>
            <a:off x="2378471" y="413735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Oval 53">
            <a:extLst>
              <a:ext uri="{FF2B5EF4-FFF2-40B4-BE49-F238E27FC236}">
                <a16:creationId xmlns:a16="http://schemas.microsoft.com/office/drawing/2014/main" id="{91515356-75EF-23EE-AC55-AB46097B89E4}"/>
              </a:ext>
            </a:extLst>
          </p:cNvPr>
          <p:cNvSpPr/>
          <p:nvPr userDrawn="1"/>
        </p:nvSpPr>
        <p:spPr>
          <a:xfrm>
            <a:off x="4311507" y="41418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Oval 55">
            <a:extLst>
              <a:ext uri="{FF2B5EF4-FFF2-40B4-BE49-F238E27FC236}">
                <a16:creationId xmlns:a16="http://schemas.microsoft.com/office/drawing/2014/main" id="{2218703C-CB71-899A-ABFF-6AD2E58FF333}"/>
              </a:ext>
            </a:extLst>
          </p:cNvPr>
          <p:cNvSpPr/>
          <p:nvPr userDrawn="1"/>
        </p:nvSpPr>
        <p:spPr>
          <a:xfrm>
            <a:off x="6258487" y="4138415"/>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Oval 57">
            <a:extLst>
              <a:ext uri="{FF2B5EF4-FFF2-40B4-BE49-F238E27FC236}">
                <a16:creationId xmlns:a16="http://schemas.microsoft.com/office/drawing/2014/main" id="{A5B5524A-C518-771F-0F89-27521100DA69}"/>
              </a:ext>
            </a:extLst>
          </p:cNvPr>
          <p:cNvSpPr/>
          <p:nvPr userDrawn="1"/>
        </p:nvSpPr>
        <p:spPr>
          <a:xfrm>
            <a:off x="8194698" y="4134500"/>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2" name="Oval 71">
            <a:extLst>
              <a:ext uri="{FF2B5EF4-FFF2-40B4-BE49-F238E27FC236}">
                <a16:creationId xmlns:a16="http://schemas.microsoft.com/office/drawing/2014/main" id="{34ED7B43-86D0-6AE7-1A8C-14736080A86B}"/>
              </a:ext>
            </a:extLst>
          </p:cNvPr>
          <p:cNvSpPr/>
          <p:nvPr userDrawn="1"/>
        </p:nvSpPr>
        <p:spPr>
          <a:xfrm>
            <a:off x="10133421" y="413554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Oval 72">
            <a:extLst>
              <a:ext uri="{FF2B5EF4-FFF2-40B4-BE49-F238E27FC236}">
                <a16:creationId xmlns:a16="http://schemas.microsoft.com/office/drawing/2014/main" id="{402757A4-432E-E201-E229-5BA23C2DF0C1}"/>
              </a:ext>
            </a:extLst>
          </p:cNvPr>
          <p:cNvSpPr/>
          <p:nvPr userDrawn="1"/>
        </p:nvSpPr>
        <p:spPr>
          <a:xfrm>
            <a:off x="10135879" y="3027211"/>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75" name="Straight Connector 74">
            <a:extLst>
              <a:ext uri="{FF2B5EF4-FFF2-40B4-BE49-F238E27FC236}">
                <a16:creationId xmlns:a16="http://schemas.microsoft.com/office/drawing/2014/main" id="{372A4165-2DCF-D3A6-56B9-538B61EB1FD2}"/>
              </a:ext>
            </a:extLst>
          </p:cNvPr>
          <p:cNvCxnSpPr>
            <a:cxnSpLocks/>
          </p:cNvCxnSpPr>
          <p:nvPr userDrawn="1"/>
        </p:nvCxnSpPr>
        <p:spPr>
          <a:xfrm>
            <a:off x="4824250" y="3395258"/>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3359831"/>
      </p:ext>
    </p:extLst>
  </p:cSld>
  <p:clrMapOvr>
    <a:masterClrMapping/>
  </p:clrMapOvr>
  <p:extLst>
    <p:ext uri="{DCECCB84-F9BA-43D5-87BE-67443E8EF086}">
      <p15:sldGuideLst xmlns:p15="http://schemas.microsoft.com/office/powerpoint/2012/main">
        <p15:guide id="3" orient="horz" pos="4320">
          <p15:clr>
            <a:srgbClr val="FBAE40"/>
          </p15:clr>
        </p15:guide>
        <p15:guide id="4" orient="horz" pos="2614" userDrawn="1">
          <p15:clr>
            <a:srgbClr val="FBAE40"/>
          </p15:clr>
        </p15:guide>
        <p15:guide id="5" pos="737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27676731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a:solidFill>
            <a:schemeClr val="accent4"/>
          </a:solidFill>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chemeClr val="bg1"/>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chemeClr val="bg1"/>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as ir grafinis elementas 2">
    <p:bg>
      <p:bgPr>
        <a:solidFill>
          <a:srgbClr val="F5B414"/>
        </a:solidFill>
        <a:effectLst/>
      </p:bgPr>
    </p:bg>
    <p:spTree>
      <p:nvGrpSpPr>
        <p:cNvPr id="1" name=""/>
        <p:cNvGrpSpPr/>
        <p:nvPr/>
      </p:nvGrpSpPr>
      <p:grpSpPr>
        <a:xfrm>
          <a:off x="0" y="0"/>
          <a:ext cx="0" cy="0"/>
          <a:chOff x="0" y="0"/>
          <a:chExt cx="0" cy="0"/>
        </a:xfrm>
      </p:grpSpPr>
      <p:pic>
        <p:nvPicPr>
          <p:cNvPr id="9" name="Picture 8" descr="Arrow&#10;&#10;Description automatically generated with low confidence">
            <a:extLst>
              <a:ext uri="{FF2B5EF4-FFF2-40B4-BE49-F238E27FC236}">
                <a16:creationId xmlns:a16="http://schemas.microsoft.com/office/drawing/2014/main" id="{3E4EBB72-1F3B-B906-A217-99C55C53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24" y="-49695"/>
            <a:ext cx="12327802" cy="695841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Slide Number Placeholder 7">
            <a:extLst>
              <a:ext uri="{FF2B5EF4-FFF2-40B4-BE49-F238E27FC236}">
                <a16:creationId xmlns:a16="http://schemas.microsoft.com/office/drawing/2014/main" id="{279F09CC-6F9F-8CCF-6509-87027755289B}"/>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4014396825"/>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Graphical user interface, application&#10;&#10;Description automatically generated">
            <a:extLst>
              <a:ext uri="{FF2B5EF4-FFF2-40B4-BE49-F238E27FC236}">
                <a16:creationId xmlns:a16="http://schemas.microsoft.com/office/drawing/2014/main" id="{D7C548C5-1372-F840-A784-258A1CB137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1620553513"/>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2"/>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err="1"/>
              <a:t>Kontaktai</a:t>
            </a:r>
            <a:endParaRPr lang="en-US" dirty="0"/>
          </a:p>
        </p:txBody>
      </p:sp>
    </p:spTree>
    <p:extLst>
      <p:ext uri="{BB962C8B-B14F-4D97-AF65-F5344CB8AC3E}">
        <p14:creationId xmlns:p14="http://schemas.microsoft.com/office/powerpoint/2010/main" val="263704225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err="1"/>
              <a:t>Kontaktai</a:t>
            </a:r>
            <a:endParaRPr lang="en-US" dirty="0"/>
          </a:p>
        </p:txBody>
      </p:sp>
      <p:pic>
        <p:nvPicPr>
          <p:cNvPr id="5" name="Picture 4" descr="Graphical user interface&#10;&#10;Description automatically generated with medium confidence">
            <a:extLst>
              <a:ext uri="{FF2B5EF4-FFF2-40B4-BE49-F238E27FC236}">
                <a16:creationId xmlns:a16="http://schemas.microsoft.com/office/drawing/2014/main" id="{32D451C1-15DE-E085-399C-C8561905D6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83" y="296802"/>
            <a:ext cx="3006544" cy="1350766"/>
          </a:xfrm>
          <a:prstGeom prst="rect">
            <a:avLst/>
          </a:prstGeom>
        </p:spPr>
      </p:pic>
    </p:spTree>
    <p:extLst>
      <p:ext uri="{BB962C8B-B14F-4D97-AF65-F5344CB8AC3E}">
        <p14:creationId xmlns:p14="http://schemas.microsoft.com/office/powerpoint/2010/main" val="2718377684"/>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askutinis">
    <p:bg>
      <p:bgPr>
        <a:solidFill>
          <a:srgbClr val="092E68"/>
        </a:solidFill>
        <a:effectLst/>
      </p:bgPr>
    </p:bg>
    <p:spTree>
      <p:nvGrpSpPr>
        <p:cNvPr id="1" name=""/>
        <p:cNvGrpSpPr/>
        <p:nvPr/>
      </p:nvGrpSpPr>
      <p:grpSpPr>
        <a:xfrm>
          <a:off x="0" y="0"/>
          <a:ext cx="0" cy="0"/>
          <a:chOff x="0" y="0"/>
          <a:chExt cx="0" cy="0"/>
        </a:xfrm>
      </p:grpSpPr>
      <p:pic>
        <p:nvPicPr>
          <p:cNvPr id="7" name="Picture 6" descr="Icon&#10;&#10;Description automatically generated with medium confidence">
            <a:extLst>
              <a:ext uri="{FF2B5EF4-FFF2-40B4-BE49-F238E27FC236}">
                <a16:creationId xmlns:a16="http://schemas.microsoft.com/office/drawing/2014/main" id="{A3D5B32B-B24A-38ED-BA89-C1C339F75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79" y="-113532"/>
            <a:ext cx="12447373" cy="7110960"/>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8" name="Picture 7" descr="Graphical user interface&#10;&#10;Description automatically generated with medium confidence">
            <a:extLst>
              <a:ext uri="{FF2B5EF4-FFF2-40B4-BE49-F238E27FC236}">
                <a16:creationId xmlns:a16="http://schemas.microsoft.com/office/drawing/2014/main" id="{3AD36FE7-81AD-038C-0A51-56CE0A4034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936" y="2507058"/>
            <a:ext cx="4104127" cy="1843883"/>
          </a:xfrm>
          <a:prstGeom prst="rect">
            <a:avLst/>
          </a:prstGeom>
        </p:spPr>
      </p:pic>
    </p:spTree>
    <p:extLst>
      <p:ext uri="{BB962C8B-B14F-4D97-AF65-F5344CB8AC3E}">
        <p14:creationId xmlns:p14="http://schemas.microsoft.com/office/powerpoint/2010/main" val="2195465024"/>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iagrama 2">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7" name="Picture 6" descr="Icon&#10;&#10;Description automatically generated with medium confidence">
            <a:extLst>
              <a:ext uri="{FF2B5EF4-FFF2-40B4-BE49-F238E27FC236}">
                <a16:creationId xmlns:a16="http://schemas.microsoft.com/office/drawing/2014/main" id="{91D8E18C-F762-BF87-D798-5736B4CA2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4735FDE9-00DB-161C-AB56-76DA53D06FDC}"/>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145639082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688089EB-D21F-1AB2-0257-CAA675868E3F}"/>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pic>
        <p:nvPicPr>
          <p:cNvPr id="6" name="Picture 5" descr="Icon&#10;&#10;Description automatically generated with medium confidence">
            <a:extLst>
              <a:ext uri="{FF2B5EF4-FFF2-40B4-BE49-F238E27FC236}">
                <a16:creationId xmlns:a16="http://schemas.microsoft.com/office/drawing/2014/main" id="{96322BF3-EB03-2EDA-1B79-8D7B09EB3C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Tree>
    <p:extLst>
      <p:ext uri="{BB962C8B-B14F-4D97-AF65-F5344CB8AC3E}">
        <p14:creationId xmlns:p14="http://schemas.microsoft.com/office/powerpoint/2010/main" val="2895294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08"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Regionų </a:t>
            </a:r>
            <a:br>
              <a:rPr lang="lt-LT" dirty="0"/>
            </a:br>
            <a:r>
              <a:rPr lang="lt-LT" dirty="0"/>
              <a:t>plėtros planų </a:t>
            </a:r>
            <a:br>
              <a:rPr lang="lt-LT" dirty="0"/>
            </a:br>
            <a:r>
              <a:rPr lang="lt-LT" dirty="0"/>
              <a:t>rengimas</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spTree>
    <p:extLst>
      <p:ext uri="{BB962C8B-B14F-4D97-AF65-F5344CB8AC3E}">
        <p14:creationId xmlns:p14="http://schemas.microsoft.com/office/powerpoint/2010/main" val="981281676"/>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Regionų </a:t>
            </a:r>
            <a:br>
              <a:rPr lang="lt-LT" dirty="0"/>
            </a:br>
            <a:r>
              <a:rPr lang="lt-LT" dirty="0"/>
              <a:t>plėtros planų </a:t>
            </a:r>
            <a:br>
              <a:rPr lang="lt-LT" dirty="0"/>
            </a:br>
            <a:r>
              <a:rPr lang="lt-LT" dirty="0"/>
              <a:t>rengimas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14" name="Picture 13" descr="Graphical user interface&#10;&#10;Description automatically generated with medium confidence">
            <a:extLst>
              <a:ext uri="{FF2B5EF4-FFF2-40B4-BE49-F238E27FC236}">
                <a16:creationId xmlns:a16="http://schemas.microsoft.com/office/drawing/2014/main" id="{6F06BF75-BEBC-9299-CF76-2F7D21AA1B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83" y="296802"/>
            <a:ext cx="3006544" cy="1350766"/>
          </a:xfrm>
          <a:prstGeom prst="rect">
            <a:avLst/>
          </a:prstGeom>
        </p:spPr>
      </p:pic>
    </p:spTree>
    <p:extLst>
      <p:ext uri="{BB962C8B-B14F-4D97-AF65-F5344CB8AC3E}">
        <p14:creationId xmlns:p14="http://schemas.microsoft.com/office/powerpoint/2010/main" val="692304256"/>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Regionų </a:t>
            </a:r>
            <a:br>
              <a:rPr lang="lt-LT" dirty="0"/>
            </a:br>
            <a:r>
              <a:rPr lang="lt-LT" dirty="0"/>
              <a:t>plėtros planų </a:t>
            </a:r>
            <a:br>
              <a:rPr lang="lt-LT" dirty="0"/>
            </a:br>
            <a:r>
              <a:rPr lang="lt-LT" dirty="0"/>
              <a:t>rengimas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8" name="Picture 7">
            <a:extLst>
              <a:ext uri="{FF2B5EF4-FFF2-40B4-BE49-F238E27FC236}">
                <a16:creationId xmlns:a16="http://schemas.microsoft.com/office/drawing/2014/main" id="{46E6CEC1-6EF6-C2D2-B39A-84323A9DCB69}"/>
              </a:ext>
            </a:extLst>
          </p:cNvPr>
          <p:cNvPicPr>
            <a:picLocks noChangeAspect="1"/>
          </p:cNvPicPr>
          <p:nvPr userDrawn="1"/>
        </p:nvPicPr>
        <p:blipFill rotWithShape="1">
          <a:blip r:embed="rId3"/>
          <a:srcRect l="52895" r="24"/>
          <a:stretch/>
        </p:blipFill>
        <p:spPr>
          <a:xfrm>
            <a:off x="1856792" y="480765"/>
            <a:ext cx="1235609" cy="982800"/>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AA6A40FF-18B3-E60D-C246-E669A493E04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47900"/>
          <a:stretch/>
        </p:blipFill>
        <p:spPr>
          <a:xfrm>
            <a:off x="290383" y="296802"/>
            <a:ext cx="1566409" cy="1350766"/>
          </a:xfrm>
          <a:prstGeom prst="rect">
            <a:avLst/>
          </a:prstGeom>
        </p:spPr>
      </p:pic>
    </p:spTree>
    <p:extLst>
      <p:ext uri="{BB962C8B-B14F-4D97-AF65-F5344CB8AC3E}">
        <p14:creationId xmlns:p14="http://schemas.microsoft.com/office/powerpoint/2010/main" val="154509710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kirtukas">
    <p:bg>
      <p:bgPr>
        <a:solidFill>
          <a:srgbClr val="A0BAEB"/>
        </a:solidFill>
        <a:effectLst/>
      </p:bgPr>
    </p:bg>
    <p:spTree>
      <p:nvGrpSpPr>
        <p:cNvPr id="1" name=""/>
        <p:cNvGrpSpPr/>
        <p:nvPr/>
      </p:nvGrpSpPr>
      <p:grpSpPr>
        <a:xfrm>
          <a:off x="0" y="0"/>
          <a:ext cx="0" cy="0"/>
          <a:chOff x="0" y="0"/>
          <a:chExt cx="0" cy="0"/>
        </a:xfrm>
      </p:grpSpPr>
      <p:pic>
        <p:nvPicPr>
          <p:cNvPr id="8" name="Picture 7" descr="Icon&#10;&#10;Description automatically generated with medium confidence">
            <a:extLst>
              <a:ext uri="{FF2B5EF4-FFF2-40B4-BE49-F238E27FC236}">
                <a16:creationId xmlns:a16="http://schemas.microsoft.com/office/drawing/2014/main" id="{DA538810-65D8-29BA-1A08-4AD47CC64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6" y="0"/>
            <a:ext cx="12277326" cy="6907989"/>
          </a:xfrm>
          <a:prstGeom prst="rect">
            <a:avLst/>
          </a:prstGeom>
          <a:solidFill>
            <a:srgbClr val="A0BAEB"/>
          </a:solidFill>
        </p:spPr>
      </p:pic>
      <p:sp>
        <p:nvSpPr>
          <p:cNvPr id="12"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4441781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kirtukas 2">
    <p:bg>
      <p:bgPr>
        <a:solidFill>
          <a:srgbClr val="F5B414"/>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AC4F20F-7CE0-B941-B020-8378F6A3D3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0" y="-13855"/>
            <a:ext cx="12284364" cy="6911949"/>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389105622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Graphical user interface&#10;&#10;Description automatically generated with medium confidence">
            <a:extLst>
              <a:ext uri="{FF2B5EF4-FFF2-40B4-BE49-F238E27FC236}">
                <a16:creationId xmlns:a16="http://schemas.microsoft.com/office/drawing/2014/main" id="{C610F3ED-EB3B-6C0A-33F8-46A95B8D57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2" y="353166"/>
            <a:ext cx="3069204" cy="1173211"/>
          </a:xfrm>
          <a:prstGeom prst="rect">
            <a:avLst/>
          </a:prstGeom>
        </p:spPr>
      </p:pic>
    </p:spTree>
    <p:extLst>
      <p:ext uri="{BB962C8B-B14F-4D97-AF65-F5344CB8AC3E}">
        <p14:creationId xmlns:p14="http://schemas.microsoft.com/office/powerpoint/2010/main" val="280877371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kirtukas 3">
    <p:bg>
      <p:bgPr>
        <a:solidFill>
          <a:schemeClr val="accent4"/>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802" b="912"/>
          <a:stretch/>
        </p:blipFill>
        <p:spPr>
          <a:xfrm>
            <a:off x="-2301" y="0"/>
            <a:ext cx="12194301" cy="6858000"/>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chemeClr val="bg1"/>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399301937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3481294"/>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7416214" cy="1595063"/>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203101366"/>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ekstas ir nuotrauk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428069722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as ir nuotrauka 2">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2EFBBAE5-41F5-70F8-D5F2-661363724988}"/>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266430854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as ir 3 nuotraukos">
    <p:bg>
      <p:bgPr>
        <a:solidFill>
          <a:srgbClr val="DCDCDC"/>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479425" y="1474207"/>
            <a:ext cx="3541898" cy="365543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96299" y="5559050"/>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4" name="Picture Placeholder 17">
            <a:extLst>
              <a:ext uri="{FF2B5EF4-FFF2-40B4-BE49-F238E27FC236}">
                <a16:creationId xmlns:a16="http://schemas.microsoft.com/office/drawing/2014/main" id="{8FE406EC-01C3-ADAB-F3DA-EF43F0D06F03}"/>
              </a:ext>
            </a:extLst>
          </p:cNvPr>
          <p:cNvSpPr>
            <a:spLocks noGrp="1"/>
          </p:cNvSpPr>
          <p:nvPr>
            <p:ph type="pic" sz="quarter" idx="13" hasCustomPrompt="1"/>
          </p:nvPr>
        </p:nvSpPr>
        <p:spPr>
          <a:xfrm>
            <a:off x="4325051" y="1477245"/>
            <a:ext cx="3541898" cy="3651646"/>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9" name="Picture Placeholder 17">
            <a:extLst>
              <a:ext uri="{FF2B5EF4-FFF2-40B4-BE49-F238E27FC236}">
                <a16:creationId xmlns:a16="http://schemas.microsoft.com/office/drawing/2014/main" id="{ECB2F94F-736B-9F5D-61B0-8B3AE09AB06B}"/>
              </a:ext>
            </a:extLst>
          </p:cNvPr>
          <p:cNvSpPr>
            <a:spLocks noGrp="1"/>
          </p:cNvSpPr>
          <p:nvPr>
            <p:ph type="pic" sz="quarter" idx="15" hasCustomPrompt="1"/>
          </p:nvPr>
        </p:nvSpPr>
        <p:spPr>
          <a:xfrm>
            <a:off x="8170677" y="1477108"/>
            <a:ext cx="3541898" cy="3651782"/>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11" name="Text Placeholder 4">
            <a:extLst>
              <a:ext uri="{FF2B5EF4-FFF2-40B4-BE49-F238E27FC236}">
                <a16:creationId xmlns:a16="http://schemas.microsoft.com/office/drawing/2014/main" id="{3D1A1004-BBD8-4085-4C26-A6D8AE16CC08}"/>
              </a:ext>
            </a:extLst>
          </p:cNvPr>
          <p:cNvSpPr>
            <a:spLocks noGrp="1"/>
          </p:cNvSpPr>
          <p:nvPr>
            <p:ph type="body" sz="quarter" idx="16" hasCustomPrompt="1"/>
          </p:nvPr>
        </p:nvSpPr>
        <p:spPr>
          <a:xfrm>
            <a:off x="399041" y="5258917"/>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2" name="Text Placeholder 4">
            <a:extLst>
              <a:ext uri="{FF2B5EF4-FFF2-40B4-BE49-F238E27FC236}">
                <a16:creationId xmlns:a16="http://schemas.microsoft.com/office/drawing/2014/main" id="{66EE3737-77F3-BEC7-CA5C-F0B0BF9F1993}"/>
              </a:ext>
            </a:extLst>
          </p:cNvPr>
          <p:cNvSpPr>
            <a:spLocks noGrp="1"/>
          </p:cNvSpPr>
          <p:nvPr>
            <p:ph type="body" sz="quarter" idx="17" hasCustomPrompt="1"/>
          </p:nvPr>
        </p:nvSpPr>
        <p:spPr>
          <a:xfrm>
            <a:off x="469338" y="586934"/>
            <a:ext cx="11223653" cy="63855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b="0" spc="40" baseline="0">
                <a:solidFill>
                  <a:srgbClr val="092E68"/>
                </a:solidFill>
                <a:latin typeface="DM Serif Display" pitchFamily="2" charset="0"/>
              </a:defRPr>
            </a:lvl1pPr>
          </a:lstStyle>
          <a:p>
            <a:pPr lvl="0"/>
            <a:r>
              <a:rPr lang="en-US" dirty="0"/>
              <a:t>CPMA areas of activity</a:t>
            </a:r>
          </a:p>
        </p:txBody>
      </p:sp>
      <p:sp>
        <p:nvSpPr>
          <p:cNvPr id="12" name="Text Placeholder 4">
            <a:extLst>
              <a:ext uri="{FF2B5EF4-FFF2-40B4-BE49-F238E27FC236}">
                <a16:creationId xmlns:a16="http://schemas.microsoft.com/office/drawing/2014/main" id="{19393ED0-EC55-C2FD-E93D-A4E86271B24A}"/>
              </a:ext>
            </a:extLst>
          </p:cNvPr>
          <p:cNvSpPr>
            <a:spLocks noGrp="1"/>
          </p:cNvSpPr>
          <p:nvPr>
            <p:ph type="body" sz="quarter" idx="18" hasCustomPrompt="1"/>
          </p:nvPr>
        </p:nvSpPr>
        <p:spPr>
          <a:xfrm>
            <a:off x="4239320" y="5553321"/>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3" name="Text Placeholder 4">
            <a:extLst>
              <a:ext uri="{FF2B5EF4-FFF2-40B4-BE49-F238E27FC236}">
                <a16:creationId xmlns:a16="http://schemas.microsoft.com/office/drawing/2014/main" id="{F3D3D449-ECA8-1891-D97C-4BF457CCDE35}"/>
              </a:ext>
            </a:extLst>
          </p:cNvPr>
          <p:cNvSpPr>
            <a:spLocks noGrp="1"/>
          </p:cNvSpPr>
          <p:nvPr>
            <p:ph type="body" sz="quarter" idx="19" hasCustomPrompt="1"/>
          </p:nvPr>
        </p:nvSpPr>
        <p:spPr>
          <a:xfrm>
            <a:off x="4242061" y="5253188"/>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4" name="Text Placeholder 4">
            <a:extLst>
              <a:ext uri="{FF2B5EF4-FFF2-40B4-BE49-F238E27FC236}">
                <a16:creationId xmlns:a16="http://schemas.microsoft.com/office/drawing/2014/main" id="{D2A6D4F1-D463-7000-4D22-699432C387E7}"/>
              </a:ext>
            </a:extLst>
          </p:cNvPr>
          <p:cNvSpPr>
            <a:spLocks noGrp="1"/>
          </p:cNvSpPr>
          <p:nvPr>
            <p:ph type="body" sz="quarter" idx="20" hasCustomPrompt="1"/>
          </p:nvPr>
        </p:nvSpPr>
        <p:spPr>
          <a:xfrm>
            <a:off x="8088884" y="5556252"/>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5" name="Text Placeholder 4">
            <a:extLst>
              <a:ext uri="{FF2B5EF4-FFF2-40B4-BE49-F238E27FC236}">
                <a16:creationId xmlns:a16="http://schemas.microsoft.com/office/drawing/2014/main" id="{B6241182-A14C-8C4A-47FE-04D5B819C53E}"/>
              </a:ext>
            </a:extLst>
          </p:cNvPr>
          <p:cNvSpPr>
            <a:spLocks noGrp="1"/>
          </p:cNvSpPr>
          <p:nvPr>
            <p:ph type="body" sz="quarter" idx="21" hasCustomPrompt="1"/>
          </p:nvPr>
        </p:nvSpPr>
        <p:spPr>
          <a:xfrm>
            <a:off x="8091625" y="5256119"/>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6" name="Slide Number Placeholder 7">
            <a:extLst>
              <a:ext uri="{FF2B5EF4-FFF2-40B4-BE49-F238E27FC236}">
                <a16:creationId xmlns:a16="http://schemas.microsoft.com/office/drawing/2014/main" id="{41A91FF0-2921-1353-1A22-FF19CBAF202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2699835974"/>
      </p:ext>
    </p:extLst>
  </p:cSld>
  <p:clrMapOvr>
    <a:masterClrMapping/>
  </p:clrMapOvr>
  <p:extLst>
    <p:ext uri="{DCECCB84-F9BA-43D5-87BE-67443E8EF086}">
      <p15:sldGuideLst xmlns:p15="http://schemas.microsoft.com/office/powerpoint/2012/main">
        <p15:guide id="3" orient="horz" pos="3793">
          <p15:clr>
            <a:srgbClr val="FBAE40"/>
          </p15:clr>
        </p15:guide>
        <p15:guide id="5" pos="7378">
          <p15:clr>
            <a:srgbClr val="FBAE40"/>
          </p15:clr>
        </p15:guide>
        <p15:guide id="6" orient="horz" pos="913">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gram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3" name="Picture 2" descr="Icon&#10;&#10;Description automatically generated with medium confidence">
            <a:extLst>
              <a:ext uri="{FF2B5EF4-FFF2-40B4-BE49-F238E27FC236}">
                <a16:creationId xmlns:a16="http://schemas.microsoft.com/office/drawing/2014/main" id="{D550F834-AC78-9FE1-1570-6BE38C659C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CA89EB26-D916-6986-681D-D6CA183D57C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1532825591"/>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agrama 2">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7" name="Picture 6" descr="Icon&#10;&#10;Description automatically generated with medium confidence">
            <a:extLst>
              <a:ext uri="{FF2B5EF4-FFF2-40B4-BE49-F238E27FC236}">
                <a16:creationId xmlns:a16="http://schemas.microsoft.com/office/drawing/2014/main" id="{91D8E18C-F762-BF87-D798-5736B4CA2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4735FDE9-00DB-161C-AB56-76DA53D06FDC}"/>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168214334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iagrama 2">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7" name="Picture 6" descr="Icon&#10;&#10;Description automatically generated with medium confidence">
            <a:extLst>
              <a:ext uri="{FF2B5EF4-FFF2-40B4-BE49-F238E27FC236}">
                <a16:creationId xmlns:a16="http://schemas.microsoft.com/office/drawing/2014/main" id="{91D8E18C-F762-BF87-D798-5736B4CA2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97030B1D-2E4E-C866-181B-C70D2DE0793C}"/>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70745253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as ir statistika">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87984" y="1707672"/>
            <a:ext cx="5629772" cy="172131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800" b="1" i="0" spc="40" baseline="0">
                <a:solidFill>
                  <a:srgbClr val="092E68"/>
                </a:solidFill>
                <a:latin typeface="DM Sans" pitchFamily="2" charset="77"/>
              </a:defRPr>
            </a:lvl1pPr>
          </a:lstStyle>
          <a:p>
            <a:pPr lvl="0"/>
            <a:r>
              <a:rPr lang="en-US" dirty="0" err="1"/>
              <a:t>Holor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p>
        </p:txBody>
      </p:sp>
      <p:sp>
        <p:nvSpPr>
          <p:cNvPr id="3" name="Text Placeholder 4">
            <a:extLst>
              <a:ext uri="{FF2B5EF4-FFF2-40B4-BE49-F238E27FC236}">
                <a16:creationId xmlns:a16="http://schemas.microsoft.com/office/drawing/2014/main" id="{9022318E-5949-FF31-9C98-6F83DE1B56EA}"/>
              </a:ext>
            </a:extLst>
          </p:cNvPr>
          <p:cNvSpPr>
            <a:spLocks noGrp="1"/>
          </p:cNvSpPr>
          <p:nvPr>
            <p:ph type="body" sz="quarter" idx="11" hasCustomPrompt="1"/>
          </p:nvPr>
        </p:nvSpPr>
        <p:spPr>
          <a:xfrm>
            <a:off x="7270547" y="1707672"/>
            <a:ext cx="4280917"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cxnSp>
        <p:nvCxnSpPr>
          <p:cNvPr id="10" name="Straight Connector 9">
            <a:extLst>
              <a:ext uri="{FF2B5EF4-FFF2-40B4-BE49-F238E27FC236}">
                <a16:creationId xmlns:a16="http://schemas.microsoft.com/office/drawing/2014/main" id="{35C26ED7-B4D6-ED32-C7C9-9EE0404F3F9A}"/>
              </a:ext>
            </a:extLst>
          </p:cNvPr>
          <p:cNvCxnSpPr>
            <a:cxnSpLocks/>
            <a:stCxn id="6" idx="2"/>
          </p:cNvCxnSpPr>
          <p:nvPr userDrawn="1"/>
        </p:nvCxnSpPr>
        <p:spPr>
          <a:xfrm>
            <a:off x="479425" y="3688129"/>
            <a:ext cx="1179016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3"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2020</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3"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2021</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0993" y="390614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2022</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2" y="4585930"/>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87421" y="3907012"/>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2023</a:t>
            </a:r>
          </a:p>
          <a:p>
            <a:pPr lvl="0"/>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387420" y="4586794"/>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Oval 5">
            <a:extLst>
              <a:ext uri="{FF2B5EF4-FFF2-40B4-BE49-F238E27FC236}">
                <a16:creationId xmlns:a16="http://schemas.microsoft.com/office/drawing/2014/main" id="{7D99B4DE-24C1-2A45-C753-D585D910A02D}"/>
              </a:ext>
            </a:extLst>
          </p:cNvPr>
          <p:cNvSpPr/>
          <p:nvPr userDrawn="1"/>
        </p:nvSpPr>
        <p:spPr>
          <a:xfrm>
            <a:off x="479425" y="360861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Oval 11">
            <a:extLst>
              <a:ext uri="{FF2B5EF4-FFF2-40B4-BE49-F238E27FC236}">
                <a16:creationId xmlns:a16="http://schemas.microsoft.com/office/drawing/2014/main" id="{204BE4BE-BF00-10E4-13E9-E4A50A19C98F}"/>
              </a:ext>
            </a:extLst>
          </p:cNvPr>
          <p:cNvSpPr/>
          <p:nvPr userDrawn="1"/>
        </p:nvSpPr>
        <p:spPr>
          <a:xfrm>
            <a:off x="3599804" y="360423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Oval 12">
            <a:extLst>
              <a:ext uri="{FF2B5EF4-FFF2-40B4-BE49-F238E27FC236}">
                <a16:creationId xmlns:a16="http://schemas.microsoft.com/office/drawing/2014/main" id="{23A10852-40F8-7507-839E-73C367FEC7A7}"/>
              </a:ext>
            </a:extLst>
          </p:cNvPr>
          <p:cNvSpPr/>
          <p:nvPr userDrawn="1"/>
        </p:nvSpPr>
        <p:spPr>
          <a:xfrm>
            <a:off x="6560979" y="360777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6723DADD-36F4-D6FE-F50D-ADEEED17EE26}"/>
              </a:ext>
            </a:extLst>
          </p:cNvPr>
          <p:cNvSpPr/>
          <p:nvPr userDrawn="1"/>
        </p:nvSpPr>
        <p:spPr>
          <a:xfrm>
            <a:off x="9551199" y="3611347"/>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Slide Number Placeholder 7">
            <a:extLst>
              <a:ext uri="{FF2B5EF4-FFF2-40B4-BE49-F238E27FC236}">
                <a16:creationId xmlns:a16="http://schemas.microsoft.com/office/drawing/2014/main" id="{D4024EF1-9B23-2BA2-9315-2EAE2A66DA5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3159692547"/>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ekstas ir statistika">
    <p:bg>
      <p:bgPr>
        <a:solidFill>
          <a:srgbClr val="A0BAEB"/>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5C26ED7-B4D6-ED32-C7C9-9EE0404F3F9A}"/>
              </a:ext>
            </a:extLst>
          </p:cNvPr>
          <p:cNvCxnSpPr>
            <a:cxnSpLocks/>
          </p:cNvCxnSpPr>
          <p:nvPr userDrawn="1"/>
        </p:nvCxnSpPr>
        <p:spPr>
          <a:xfrm>
            <a:off x="587494" y="2859054"/>
            <a:ext cx="11712575"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4" y="3620805"/>
            <a:ext cx="2327772"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Founder</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4"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62080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1996</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9084" y="362025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1998</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3" y="4291944"/>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a:t>
            </a:r>
            <a:r>
              <a:rPr lang="en-US" dirty="0"/>
              <a:t>.</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95512" y="3619707"/>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2003</a:t>
            </a:r>
          </a:p>
          <a:p>
            <a:pPr lvl="0"/>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402770" y="4284138"/>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77E4979F-1571-6F75-CDAB-C48FD9E449A9}"/>
              </a:ext>
            </a:extLst>
          </p:cNvPr>
          <p:cNvSpPr>
            <a:spLocks noGrp="1"/>
          </p:cNvSpPr>
          <p:nvPr>
            <p:ph type="body" sz="quarter" idx="21" hasCustomPrompt="1"/>
          </p:nvPr>
        </p:nvSpPr>
        <p:spPr>
          <a:xfrm>
            <a:off x="371359" y="1702118"/>
            <a:ext cx="4194175" cy="65500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CPMA history</a:t>
            </a:r>
          </a:p>
        </p:txBody>
      </p:sp>
      <p:sp>
        <p:nvSpPr>
          <p:cNvPr id="3" name="Oval 2">
            <a:extLst>
              <a:ext uri="{FF2B5EF4-FFF2-40B4-BE49-F238E27FC236}">
                <a16:creationId xmlns:a16="http://schemas.microsoft.com/office/drawing/2014/main" id="{5E39BFFF-F5A7-2CC5-191B-4B44EE3DB4EA}"/>
              </a:ext>
            </a:extLst>
          </p:cNvPr>
          <p:cNvSpPr/>
          <p:nvPr userDrawn="1"/>
        </p:nvSpPr>
        <p:spPr>
          <a:xfrm>
            <a:off x="479425" y="276705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Oval 3">
            <a:extLst>
              <a:ext uri="{FF2B5EF4-FFF2-40B4-BE49-F238E27FC236}">
                <a16:creationId xmlns:a16="http://schemas.microsoft.com/office/drawing/2014/main" id="{C1BCCC2E-6C5A-9306-846F-19B934EF9249}"/>
              </a:ext>
            </a:extLst>
          </p:cNvPr>
          <p:cNvSpPr/>
          <p:nvPr userDrawn="1"/>
        </p:nvSpPr>
        <p:spPr>
          <a:xfrm>
            <a:off x="3456980" y="276838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73DD59DA-6199-1941-9376-7D6ADFB93DF7}"/>
              </a:ext>
            </a:extLst>
          </p:cNvPr>
          <p:cNvSpPr/>
          <p:nvPr userDrawn="1"/>
        </p:nvSpPr>
        <p:spPr>
          <a:xfrm>
            <a:off x="6386825" y="276970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Oval 7">
            <a:extLst>
              <a:ext uri="{FF2B5EF4-FFF2-40B4-BE49-F238E27FC236}">
                <a16:creationId xmlns:a16="http://schemas.microsoft.com/office/drawing/2014/main" id="{755CDF66-2CC2-9437-3BE2-37DD06FE7D5B}"/>
              </a:ext>
            </a:extLst>
          </p:cNvPr>
          <p:cNvSpPr/>
          <p:nvPr userDrawn="1"/>
        </p:nvSpPr>
        <p:spPr>
          <a:xfrm>
            <a:off x="9330223" y="277103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Slide Number Placeholder 7">
            <a:extLst>
              <a:ext uri="{FF2B5EF4-FFF2-40B4-BE49-F238E27FC236}">
                <a16:creationId xmlns:a16="http://schemas.microsoft.com/office/drawing/2014/main" id="{EA4A45E8-70C2-2276-B4E1-97CE915C203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2843708586"/>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17">
          <p15:clr>
            <a:srgbClr val="FBAE40"/>
          </p15:clr>
        </p15:guide>
        <p15:guide id="5" pos="7378">
          <p15:clr>
            <a:srgbClr val="FBAE40"/>
          </p15:clr>
        </p15:guide>
        <p15:guide id="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9" name="Picture 8" descr="A picture containing graphical user interface&#10;&#10;Description automatically generated">
            <a:extLst>
              <a:ext uri="{FF2B5EF4-FFF2-40B4-BE49-F238E27FC236}">
                <a16:creationId xmlns:a16="http://schemas.microsoft.com/office/drawing/2014/main" id="{675A65DB-7067-EE10-E2FB-0C1EDEBA2A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1" y="352616"/>
            <a:ext cx="3069204" cy="1173211"/>
          </a:xfrm>
          <a:prstGeom prst="rect">
            <a:avLst/>
          </a:prstGeom>
        </p:spPr>
      </p:pic>
    </p:spTree>
    <p:extLst>
      <p:ext uri="{BB962C8B-B14F-4D97-AF65-F5344CB8AC3E}">
        <p14:creationId xmlns:p14="http://schemas.microsoft.com/office/powerpoint/2010/main" val="270423225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466228" y="4103632"/>
            <a:ext cx="3133840"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135</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1088044" y="4871526"/>
            <a:ext cx="1878388" cy="12775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58308" y="4106230"/>
            <a:ext cx="2625573"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17</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758857" y="4871542"/>
            <a:ext cx="2010462" cy="12561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834554" y="4110838"/>
            <a:ext cx="1359877"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3</a:t>
            </a:r>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709201" y="4858254"/>
            <a:ext cx="160692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1075193" y="2306094"/>
            <a:ext cx="1904089" cy="85366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3782584" y="2306095"/>
            <a:ext cx="1920362" cy="1334802"/>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6544019" y="1518961"/>
            <a:ext cx="1916935" cy="993665"/>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60</a:t>
            </a:r>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6654156" y="2303146"/>
            <a:ext cx="1717010"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FF9411E0-4605-BD6B-CD5D-AA58DE3482FF}"/>
              </a:ext>
            </a:extLst>
          </p:cNvPr>
          <p:cNvSpPr>
            <a:spLocks noGrp="1"/>
          </p:cNvSpPr>
          <p:nvPr>
            <p:ph type="body" sz="quarter" idx="27" hasCustomPrompt="1"/>
          </p:nvPr>
        </p:nvSpPr>
        <p:spPr>
          <a:xfrm>
            <a:off x="990917" y="1538917"/>
            <a:ext cx="2072641"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12</a:t>
            </a:r>
          </a:p>
        </p:txBody>
      </p:sp>
      <p:sp>
        <p:nvSpPr>
          <p:cNvPr id="6" name="Text Placeholder 4">
            <a:extLst>
              <a:ext uri="{FF2B5EF4-FFF2-40B4-BE49-F238E27FC236}">
                <a16:creationId xmlns:a16="http://schemas.microsoft.com/office/drawing/2014/main" id="{FE9E566D-0833-1225-3B78-A4A7BFE9CA2E}"/>
              </a:ext>
            </a:extLst>
          </p:cNvPr>
          <p:cNvSpPr>
            <a:spLocks noGrp="1"/>
          </p:cNvSpPr>
          <p:nvPr>
            <p:ph type="body" sz="quarter" idx="28" hasCustomPrompt="1"/>
          </p:nvPr>
        </p:nvSpPr>
        <p:spPr>
          <a:xfrm>
            <a:off x="4802469" y="1790917"/>
            <a:ext cx="1677323" cy="521607"/>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2000" b="0" spc="40" baseline="0">
                <a:solidFill>
                  <a:srgbClr val="092D68"/>
                </a:solidFill>
                <a:latin typeface="DM Serif Display" pitchFamily="2" charset="0"/>
              </a:defRPr>
            </a:lvl1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dirty="0" err="1"/>
              <a:t>mlrd</a:t>
            </a:r>
            <a:r>
              <a:rPr lang="en-US" dirty="0"/>
              <a:t>. €</a:t>
            </a:r>
            <a:endParaRPr lang="x-none" b="1" i="0" dirty="0">
              <a:solidFill>
                <a:srgbClr val="1B2228"/>
              </a:solidFill>
              <a:effectLst/>
              <a:latin typeface="Poppins" pitchFamily="2" charset="77"/>
            </a:endParaRP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lang="en-US" dirty="0"/>
          </a:p>
          <a:p>
            <a:pPr lvl="0"/>
            <a:endParaRPr lang="en-US" dirty="0"/>
          </a:p>
          <a:p>
            <a:pPr lvl="0"/>
            <a:endParaRPr lang="en-US" dirty="0"/>
          </a:p>
        </p:txBody>
      </p:sp>
      <p:sp>
        <p:nvSpPr>
          <p:cNvPr id="13" name="Text Placeholder 4">
            <a:extLst>
              <a:ext uri="{FF2B5EF4-FFF2-40B4-BE49-F238E27FC236}">
                <a16:creationId xmlns:a16="http://schemas.microsoft.com/office/drawing/2014/main" id="{5F5FD121-8FCF-DEC7-E4DA-8E42514801BD}"/>
              </a:ext>
            </a:extLst>
          </p:cNvPr>
          <p:cNvSpPr>
            <a:spLocks noGrp="1"/>
          </p:cNvSpPr>
          <p:nvPr>
            <p:ph type="body" sz="quarter" idx="29" hasCustomPrompt="1"/>
          </p:nvPr>
        </p:nvSpPr>
        <p:spPr>
          <a:xfrm>
            <a:off x="3669017" y="1533577"/>
            <a:ext cx="2675490" cy="95703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15,4</a:t>
            </a:r>
          </a:p>
        </p:txBody>
      </p:sp>
      <p:cxnSp>
        <p:nvCxnSpPr>
          <p:cNvPr id="18" name="Straight Connector 17">
            <a:extLst>
              <a:ext uri="{FF2B5EF4-FFF2-40B4-BE49-F238E27FC236}">
                <a16:creationId xmlns:a16="http://schemas.microsoft.com/office/drawing/2014/main" id="{5CF637C1-284E-4630-B0DE-0742234EFAE9}"/>
              </a:ext>
            </a:extLst>
          </p:cNvPr>
          <p:cNvCxnSpPr>
            <a:cxnSpLocks/>
          </p:cNvCxnSpPr>
          <p:nvPr userDrawn="1"/>
        </p:nvCxnSpPr>
        <p:spPr>
          <a:xfrm>
            <a:off x="1628654"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32" name="Slide Number Placeholder 7">
            <a:extLst>
              <a:ext uri="{FF2B5EF4-FFF2-40B4-BE49-F238E27FC236}">
                <a16:creationId xmlns:a16="http://schemas.microsoft.com/office/drawing/2014/main" id="{0465BA4B-A7FA-7D6A-1B07-491B5D2BF180}"/>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
        <p:nvSpPr>
          <p:cNvPr id="5" name="Text Placeholder 4">
            <a:extLst>
              <a:ext uri="{FF2B5EF4-FFF2-40B4-BE49-F238E27FC236}">
                <a16:creationId xmlns:a16="http://schemas.microsoft.com/office/drawing/2014/main" id="{E0ACF6EA-0D0C-9B99-4712-51065CAFA2AE}"/>
              </a:ext>
            </a:extLst>
          </p:cNvPr>
          <p:cNvSpPr>
            <a:spLocks noGrp="1"/>
          </p:cNvSpPr>
          <p:nvPr>
            <p:ph type="body" sz="quarter" idx="30" hasCustomPrompt="1"/>
          </p:nvPr>
        </p:nvSpPr>
        <p:spPr>
          <a:xfrm>
            <a:off x="9625965" y="4110838"/>
            <a:ext cx="1147445"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15</a:t>
            </a:r>
          </a:p>
        </p:txBody>
      </p:sp>
      <p:sp>
        <p:nvSpPr>
          <p:cNvPr id="8" name="Text Placeholder 4">
            <a:extLst>
              <a:ext uri="{FF2B5EF4-FFF2-40B4-BE49-F238E27FC236}">
                <a16:creationId xmlns:a16="http://schemas.microsoft.com/office/drawing/2014/main" id="{3A4C883D-F1CE-3FD3-EA9F-CB4B963B4076}"/>
              </a:ext>
            </a:extLst>
          </p:cNvPr>
          <p:cNvSpPr>
            <a:spLocks noGrp="1"/>
          </p:cNvSpPr>
          <p:nvPr>
            <p:ph type="body" sz="quarter" idx="31" hasCustomPrompt="1"/>
          </p:nvPr>
        </p:nvSpPr>
        <p:spPr>
          <a:xfrm>
            <a:off x="9424988" y="4858254"/>
            <a:ext cx="154940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21" name="Text Placeholder 4">
            <a:extLst>
              <a:ext uri="{FF2B5EF4-FFF2-40B4-BE49-F238E27FC236}">
                <a16:creationId xmlns:a16="http://schemas.microsoft.com/office/drawing/2014/main" id="{BAF30330-C68F-9B7D-CB23-BA5C46ACED51}"/>
              </a:ext>
            </a:extLst>
          </p:cNvPr>
          <p:cNvSpPr>
            <a:spLocks noGrp="1"/>
          </p:cNvSpPr>
          <p:nvPr>
            <p:ph type="body" sz="quarter" idx="32" hasCustomPrompt="1"/>
          </p:nvPr>
        </p:nvSpPr>
        <p:spPr>
          <a:xfrm>
            <a:off x="8939776" y="1518961"/>
            <a:ext cx="2519823" cy="743593"/>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123</a:t>
            </a:r>
          </a:p>
        </p:txBody>
      </p:sp>
      <p:sp>
        <p:nvSpPr>
          <p:cNvPr id="27" name="Text Placeholder 4">
            <a:extLst>
              <a:ext uri="{FF2B5EF4-FFF2-40B4-BE49-F238E27FC236}">
                <a16:creationId xmlns:a16="http://schemas.microsoft.com/office/drawing/2014/main" id="{63C01DD3-1C6B-3FD2-EBF1-319072C88614}"/>
              </a:ext>
            </a:extLst>
          </p:cNvPr>
          <p:cNvSpPr>
            <a:spLocks noGrp="1"/>
          </p:cNvSpPr>
          <p:nvPr>
            <p:ph type="body" sz="quarter" idx="33" hasCustomPrompt="1"/>
          </p:nvPr>
        </p:nvSpPr>
        <p:spPr>
          <a:xfrm>
            <a:off x="9351360" y="2303146"/>
            <a:ext cx="1696655"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cxnSp>
        <p:nvCxnSpPr>
          <p:cNvPr id="56" name="Straight Connector 55">
            <a:extLst>
              <a:ext uri="{FF2B5EF4-FFF2-40B4-BE49-F238E27FC236}">
                <a16:creationId xmlns:a16="http://schemas.microsoft.com/office/drawing/2014/main" id="{6CBD9925-2B9A-9CE9-F65E-C7C5004C4787}"/>
              </a:ext>
            </a:extLst>
          </p:cNvPr>
          <p:cNvCxnSpPr>
            <a:cxnSpLocks/>
          </p:cNvCxnSpPr>
          <p:nvPr userDrawn="1"/>
        </p:nvCxnSpPr>
        <p:spPr>
          <a:xfrm>
            <a:off x="43495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3C590EC-AFFA-8BAC-8B8A-E69C4F576D30}"/>
              </a:ext>
            </a:extLst>
          </p:cNvPr>
          <p:cNvCxnSpPr>
            <a:cxnSpLocks/>
          </p:cNvCxnSpPr>
          <p:nvPr userDrawn="1"/>
        </p:nvCxnSpPr>
        <p:spPr>
          <a:xfrm>
            <a:off x="708639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03CF8BB-1A44-7E6B-C56D-0C7713D2EF27}"/>
              </a:ext>
            </a:extLst>
          </p:cNvPr>
          <p:cNvCxnSpPr>
            <a:cxnSpLocks/>
          </p:cNvCxnSpPr>
          <p:nvPr userDrawn="1"/>
        </p:nvCxnSpPr>
        <p:spPr>
          <a:xfrm>
            <a:off x="97851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764BA87-9C60-9364-EAE6-84B7267D1FD9}"/>
              </a:ext>
            </a:extLst>
          </p:cNvPr>
          <p:cNvCxnSpPr>
            <a:cxnSpLocks/>
          </p:cNvCxnSpPr>
          <p:nvPr userDrawn="1"/>
        </p:nvCxnSpPr>
        <p:spPr>
          <a:xfrm>
            <a:off x="1612693"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975861F-87BC-0A75-8CD5-17B1898B712B}"/>
              </a:ext>
            </a:extLst>
          </p:cNvPr>
          <p:cNvCxnSpPr>
            <a:cxnSpLocks/>
          </p:cNvCxnSpPr>
          <p:nvPr userDrawn="1"/>
        </p:nvCxnSpPr>
        <p:spPr>
          <a:xfrm>
            <a:off x="43335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EFE7DE0-CBE7-BE59-03C9-5A807A18191C}"/>
              </a:ext>
            </a:extLst>
          </p:cNvPr>
          <p:cNvCxnSpPr>
            <a:cxnSpLocks/>
          </p:cNvCxnSpPr>
          <p:nvPr userDrawn="1"/>
        </p:nvCxnSpPr>
        <p:spPr>
          <a:xfrm>
            <a:off x="707043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F6F42EE-E2D7-FE4D-A4E8-5E4752E2481F}"/>
              </a:ext>
            </a:extLst>
          </p:cNvPr>
          <p:cNvCxnSpPr>
            <a:cxnSpLocks/>
          </p:cNvCxnSpPr>
          <p:nvPr userDrawn="1"/>
        </p:nvCxnSpPr>
        <p:spPr>
          <a:xfrm>
            <a:off x="97691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4A9F2E32-BA48-A46E-C76A-CA21CFCFBBEF}"/>
              </a:ext>
            </a:extLst>
          </p:cNvPr>
          <p:cNvSpPr txBox="1"/>
          <p:nvPr userDrawn="1"/>
        </p:nvSpPr>
        <p:spPr>
          <a:xfrm>
            <a:off x="11758246" y="-844062"/>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38879076"/>
      </p:ext>
    </p:extLst>
  </p:cSld>
  <p:clrMapOvr>
    <a:masterClrMapping/>
  </p:clrMapOvr>
  <p:extLst>
    <p:ext uri="{DCECCB84-F9BA-43D5-87BE-67443E8EF086}">
      <p15:sldGuideLst xmlns:p15="http://schemas.microsoft.com/office/powerpoint/2012/main">
        <p15:guide id="3" orient="horz" pos="3657">
          <p15:clr>
            <a:srgbClr val="FBAE40"/>
          </p15:clr>
        </p15:guide>
        <p15:guide id="4" orient="horz" pos="1185">
          <p15:clr>
            <a:srgbClr val="FBAE40"/>
          </p15:clr>
        </p15:guide>
        <p15:guide id="5" pos="7355">
          <p15:clr>
            <a:srgbClr val="FBAE40"/>
          </p15:clr>
        </p15:guide>
        <p15:guide id="6" pos="1277">
          <p15:clr>
            <a:srgbClr val="FBAE40"/>
          </p15:clr>
        </p15:guide>
        <p15:guide id="7" pos="6425">
          <p15:clr>
            <a:srgbClr val="FBAE40"/>
          </p15:clr>
        </p15:guide>
        <p15:guide id="8" pos="4725">
          <p15:clr>
            <a:srgbClr val="FBAE40"/>
          </p15:clr>
        </p15:guide>
        <p15:guide id="9" pos="300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6055082" y="266939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135</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6055082" y="3291396"/>
            <a:ext cx="1998676" cy="897247"/>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6056276" y="457916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17</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6056276" y="5201040"/>
            <a:ext cx="2315534"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9010607" y="458101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3</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9010606" y="5202889"/>
            <a:ext cx="2168927"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Text Placeholder 4">
            <a:extLst>
              <a:ext uri="{FF2B5EF4-FFF2-40B4-BE49-F238E27FC236}">
                <a16:creationId xmlns:a16="http://schemas.microsoft.com/office/drawing/2014/main" id="{89633B5A-264A-14DC-497A-DDB1074B242B}"/>
              </a:ext>
            </a:extLst>
          </p:cNvPr>
          <p:cNvSpPr>
            <a:spLocks noGrp="1"/>
          </p:cNvSpPr>
          <p:nvPr>
            <p:ph type="body" sz="quarter" idx="21" hasCustomPrompt="1"/>
          </p:nvPr>
        </p:nvSpPr>
        <p:spPr>
          <a:xfrm>
            <a:off x="6046733" y="1002890"/>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12</a:t>
            </a:r>
          </a:p>
          <a:p>
            <a:pPr lvl="0"/>
            <a:endParaRPr lang="en-US" dirty="0"/>
          </a:p>
          <a:p>
            <a:pPr lvl="0"/>
            <a:endParaRPr lang="en-US" dirty="0"/>
          </a:p>
        </p:txBody>
      </p:sp>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6049836" y="1575543"/>
            <a:ext cx="2027776"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8" name="Text Placeholder 4">
            <a:extLst>
              <a:ext uri="{FF2B5EF4-FFF2-40B4-BE49-F238E27FC236}">
                <a16:creationId xmlns:a16="http://schemas.microsoft.com/office/drawing/2014/main" id="{F9B79533-D03E-7759-3ABD-A41B4E034899}"/>
              </a:ext>
            </a:extLst>
          </p:cNvPr>
          <p:cNvSpPr>
            <a:spLocks noGrp="1"/>
          </p:cNvSpPr>
          <p:nvPr>
            <p:ph type="body" sz="quarter" idx="23" hasCustomPrompt="1"/>
          </p:nvPr>
        </p:nvSpPr>
        <p:spPr>
          <a:xfrm>
            <a:off x="10136926" y="1254369"/>
            <a:ext cx="1119654" cy="305454"/>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2000" b="0" spc="40" baseline="0">
                <a:solidFill>
                  <a:srgbClr val="092D68"/>
                </a:solidFill>
                <a:latin typeface="DM Serif Display" pitchFamily="2" charset="0"/>
              </a:defRPr>
            </a:lvl1pPr>
          </a:lstStyle>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dirty="0" err="1"/>
              <a:t>mlrd</a:t>
            </a:r>
            <a:r>
              <a:rPr lang="en-US" dirty="0"/>
              <a:t>. €</a:t>
            </a:r>
            <a:endParaRPr lang="x-none" b="1" i="0" dirty="0">
              <a:solidFill>
                <a:srgbClr val="1B2228"/>
              </a:solidFill>
              <a:effectLst/>
              <a:latin typeface="Poppins" pitchFamily="2" charset="77"/>
            </a:endParaRPr>
          </a:p>
          <a:p>
            <a: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endParaRPr lang="en-US" dirty="0"/>
          </a:p>
          <a:p>
            <a:pPr lvl="0"/>
            <a:endParaRPr lang="en-US" dirty="0"/>
          </a:p>
          <a:p>
            <a:pPr lvl="0"/>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8993925" y="1570894"/>
            <a:ext cx="2082241" cy="80012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9005361" y="267153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60</a:t>
            </a:r>
          </a:p>
          <a:p>
            <a:pPr lvl="0"/>
            <a:endParaRPr lang="en-US" dirty="0"/>
          </a:p>
          <a:p>
            <a:pPr lvl="0"/>
            <a:endParaRPr lang="en-US" dirty="0"/>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9005360" y="3288898"/>
            <a:ext cx="2490901"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sp>
        <p:nvSpPr>
          <p:cNvPr id="3" name="Text Placeholder 4">
            <a:extLst>
              <a:ext uri="{FF2B5EF4-FFF2-40B4-BE49-F238E27FC236}">
                <a16:creationId xmlns:a16="http://schemas.microsoft.com/office/drawing/2014/main" id="{E57C9ACF-997E-A6E7-C379-F4E7843B8498}"/>
              </a:ext>
            </a:extLst>
          </p:cNvPr>
          <p:cNvSpPr>
            <a:spLocks noGrp="1"/>
          </p:cNvSpPr>
          <p:nvPr>
            <p:ph type="body" sz="quarter" idx="10" hasCustomPrompt="1"/>
          </p:nvPr>
        </p:nvSpPr>
        <p:spPr>
          <a:xfrm>
            <a:off x="412962" y="3600689"/>
            <a:ext cx="3270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6" name="Text Placeholder 4">
            <a:extLst>
              <a:ext uri="{FF2B5EF4-FFF2-40B4-BE49-F238E27FC236}">
                <a16:creationId xmlns:a16="http://schemas.microsoft.com/office/drawing/2014/main" id="{FD5628F2-D6A2-2B53-FB2E-F39C147202F2}"/>
              </a:ext>
            </a:extLst>
          </p:cNvPr>
          <p:cNvSpPr>
            <a:spLocks noGrp="1"/>
          </p:cNvSpPr>
          <p:nvPr>
            <p:ph type="body" sz="quarter" idx="27"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r>
              <a:rPr lang="en-US" dirty="0"/>
              <a:t> </a:t>
            </a:r>
            <a:r>
              <a:rPr lang="en-US" dirty="0" err="1"/>
              <a:t>aprašymas</a:t>
            </a:r>
            <a:endParaRPr lang="en-US" dirty="0"/>
          </a:p>
        </p:txBody>
      </p:sp>
      <p:sp>
        <p:nvSpPr>
          <p:cNvPr id="18" name="Text Placeholder 4">
            <a:extLst>
              <a:ext uri="{FF2B5EF4-FFF2-40B4-BE49-F238E27FC236}">
                <a16:creationId xmlns:a16="http://schemas.microsoft.com/office/drawing/2014/main" id="{C1F9E2F2-D81D-DE3D-9216-8CD57FE1F9D2}"/>
              </a:ext>
            </a:extLst>
          </p:cNvPr>
          <p:cNvSpPr>
            <a:spLocks noGrp="1"/>
          </p:cNvSpPr>
          <p:nvPr>
            <p:ph type="body" sz="quarter" idx="28" hasCustomPrompt="1"/>
          </p:nvPr>
        </p:nvSpPr>
        <p:spPr>
          <a:xfrm>
            <a:off x="8995491" y="997028"/>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15,4</a:t>
            </a:r>
          </a:p>
          <a:p>
            <a:pPr lvl="0"/>
            <a:endParaRPr lang="en-US" dirty="0"/>
          </a:p>
          <a:p>
            <a:pPr lvl="0"/>
            <a:endParaRPr lang="en-US" dirty="0"/>
          </a:p>
        </p:txBody>
      </p:sp>
      <p:sp>
        <p:nvSpPr>
          <p:cNvPr id="22" name="Slide Number Placeholder 7">
            <a:extLst>
              <a:ext uri="{FF2B5EF4-FFF2-40B4-BE49-F238E27FC236}">
                <a16:creationId xmlns:a16="http://schemas.microsoft.com/office/drawing/2014/main" id="{2C1C8653-AFC6-3F64-7A47-182257978AE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cxnSp>
        <p:nvCxnSpPr>
          <p:cNvPr id="5" name="Straight Connector 4">
            <a:extLst>
              <a:ext uri="{FF2B5EF4-FFF2-40B4-BE49-F238E27FC236}">
                <a16:creationId xmlns:a16="http://schemas.microsoft.com/office/drawing/2014/main" id="{59AB6580-1C57-3187-7F3F-FA4938DC1478}"/>
              </a:ext>
            </a:extLst>
          </p:cNvPr>
          <p:cNvCxnSpPr>
            <a:cxnSpLocks/>
          </p:cNvCxnSpPr>
          <p:nvPr userDrawn="1"/>
        </p:nvCxnSpPr>
        <p:spPr>
          <a:xfrm>
            <a:off x="609600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771237-BF46-BFFA-1AD2-3BF1E3AD389F}"/>
              </a:ext>
            </a:extLst>
          </p:cNvPr>
          <p:cNvCxnSpPr>
            <a:cxnSpLocks/>
          </p:cNvCxnSpPr>
          <p:nvPr userDrawn="1"/>
        </p:nvCxnSpPr>
        <p:spPr>
          <a:xfrm>
            <a:off x="609600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8B6820E-776E-44A2-D764-6F6251A21353}"/>
              </a:ext>
            </a:extLst>
          </p:cNvPr>
          <p:cNvCxnSpPr>
            <a:cxnSpLocks/>
          </p:cNvCxnSpPr>
          <p:nvPr userDrawn="1"/>
        </p:nvCxnSpPr>
        <p:spPr>
          <a:xfrm>
            <a:off x="908304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A648F32-CBAA-52F8-78F0-EF7A98482084}"/>
              </a:ext>
            </a:extLst>
          </p:cNvPr>
          <p:cNvCxnSpPr>
            <a:cxnSpLocks/>
          </p:cNvCxnSpPr>
          <p:nvPr userDrawn="1"/>
        </p:nvCxnSpPr>
        <p:spPr>
          <a:xfrm>
            <a:off x="908304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7560627"/>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85">
          <p15:clr>
            <a:srgbClr val="FBAE40"/>
          </p15:clr>
        </p15:guide>
        <p15:guide id="5" pos="737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6 blokai (Tekstas ir statistika)">
    <p:bg>
      <p:bgPr>
        <a:solidFill>
          <a:srgbClr val="A0BAEB"/>
        </a:solidFill>
        <a:effectLst/>
      </p:bgPr>
    </p:bg>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479425" y="1447555"/>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5" name="Text Placeholder 4">
            <a:extLst>
              <a:ext uri="{FF2B5EF4-FFF2-40B4-BE49-F238E27FC236}">
                <a16:creationId xmlns:a16="http://schemas.microsoft.com/office/drawing/2014/main" id="{31EC4085-7DB7-3390-A86D-6002D9E25008}"/>
              </a:ext>
            </a:extLst>
          </p:cNvPr>
          <p:cNvSpPr>
            <a:spLocks noGrp="1"/>
          </p:cNvSpPr>
          <p:nvPr>
            <p:ph type="body" sz="quarter" idx="22" hasCustomPrompt="1"/>
          </p:nvPr>
        </p:nvSpPr>
        <p:spPr>
          <a:xfrm>
            <a:off x="2422918" y="144912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6" name="Text Placeholder 4">
            <a:extLst>
              <a:ext uri="{FF2B5EF4-FFF2-40B4-BE49-F238E27FC236}">
                <a16:creationId xmlns:a16="http://schemas.microsoft.com/office/drawing/2014/main" id="{DFE656F8-A11D-1C75-D23A-88DC3C283145}"/>
              </a:ext>
            </a:extLst>
          </p:cNvPr>
          <p:cNvSpPr>
            <a:spLocks noGrp="1"/>
          </p:cNvSpPr>
          <p:nvPr>
            <p:ph type="body" sz="quarter" idx="23" hasCustomPrompt="1"/>
          </p:nvPr>
        </p:nvSpPr>
        <p:spPr>
          <a:xfrm>
            <a:off x="4356982" y="145069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7" name="Text Placeholder 4">
            <a:extLst>
              <a:ext uri="{FF2B5EF4-FFF2-40B4-BE49-F238E27FC236}">
                <a16:creationId xmlns:a16="http://schemas.microsoft.com/office/drawing/2014/main" id="{EAB563A5-4F62-2019-9BDF-F1CD0AFFFF05}"/>
              </a:ext>
            </a:extLst>
          </p:cNvPr>
          <p:cNvSpPr>
            <a:spLocks noGrp="1"/>
          </p:cNvSpPr>
          <p:nvPr>
            <p:ph type="body" sz="quarter" idx="24" hasCustomPrompt="1"/>
          </p:nvPr>
        </p:nvSpPr>
        <p:spPr>
          <a:xfrm>
            <a:off x="6300476" y="1442842"/>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8" name="Text Placeholder 4">
            <a:extLst>
              <a:ext uri="{FF2B5EF4-FFF2-40B4-BE49-F238E27FC236}">
                <a16:creationId xmlns:a16="http://schemas.microsoft.com/office/drawing/2014/main" id="{3ACDC6CD-08E0-5D44-D3F7-0C317D5537D1}"/>
              </a:ext>
            </a:extLst>
          </p:cNvPr>
          <p:cNvSpPr>
            <a:spLocks noGrp="1"/>
          </p:cNvSpPr>
          <p:nvPr>
            <p:ph type="body" sz="quarter" idx="25" hasCustomPrompt="1"/>
          </p:nvPr>
        </p:nvSpPr>
        <p:spPr>
          <a:xfrm>
            <a:off x="8234543" y="143498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9" name="Text Placeholder 4">
            <a:extLst>
              <a:ext uri="{FF2B5EF4-FFF2-40B4-BE49-F238E27FC236}">
                <a16:creationId xmlns:a16="http://schemas.microsoft.com/office/drawing/2014/main" id="{6151342D-DBD2-DC8F-CD9D-2089A18AF998}"/>
              </a:ext>
            </a:extLst>
          </p:cNvPr>
          <p:cNvSpPr>
            <a:spLocks noGrp="1"/>
          </p:cNvSpPr>
          <p:nvPr>
            <p:ph type="body" sz="quarter" idx="26" hasCustomPrompt="1"/>
          </p:nvPr>
        </p:nvSpPr>
        <p:spPr>
          <a:xfrm>
            <a:off x="10178477" y="144598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36" name="Text Placeholder 4">
            <a:extLst>
              <a:ext uri="{FF2B5EF4-FFF2-40B4-BE49-F238E27FC236}">
                <a16:creationId xmlns:a16="http://schemas.microsoft.com/office/drawing/2014/main" id="{26790C30-EA38-EE9F-2254-067D10A2CAA4}"/>
              </a:ext>
            </a:extLst>
          </p:cNvPr>
          <p:cNvSpPr>
            <a:spLocks noGrp="1"/>
          </p:cNvSpPr>
          <p:nvPr>
            <p:ph type="body" sz="quarter" idx="27" hasCustomPrompt="1"/>
          </p:nvPr>
        </p:nvSpPr>
        <p:spPr>
          <a:xfrm>
            <a:off x="479425" y="2731171"/>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7" name="Text Placeholder 4">
            <a:extLst>
              <a:ext uri="{FF2B5EF4-FFF2-40B4-BE49-F238E27FC236}">
                <a16:creationId xmlns:a16="http://schemas.microsoft.com/office/drawing/2014/main" id="{5DFC8760-CC12-83D7-FD3E-425439749179}"/>
              </a:ext>
            </a:extLst>
          </p:cNvPr>
          <p:cNvSpPr>
            <a:spLocks noGrp="1"/>
          </p:cNvSpPr>
          <p:nvPr>
            <p:ph type="body" sz="quarter" idx="28" hasCustomPrompt="1"/>
          </p:nvPr>
        </p:nvSpPr>
        <p:spPr>
          <a:xfrm>
            <a:off x="2422918" y="2732742"/>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8" name="Text Placeholder 4">
            <a:extLst>
              <a:ext uri="{FF2B5EF4-FFF2-40B4-BE49-F238E27FC236}">
                <a16:creationId xmlns:a16="http://schemas.microsoft.com/office/drawing/2014/main" id="{1F29ACA5-E282-4A08-A355-C2B71EF2FDC8}"/>
              </a:ext>
            </a:extLst>
          </p:cNvPr>
          <p:cNvSpPr>
            <a:spLocks noGrp="1"/>
          </p:cNvSpPr>
          <p:nvPr>
            <p:ph type="body" sz="quarter" idx="29" hasCustomPrompt="1"/>
          </p:nvPr>
        </p:nvSpPr>
        <p:spPr>
          <a:xfrm>
            <a:off x="4356982" y="2734313"/>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9" name="Text Placeholder 4">
            <a:extLst>
              <a:ext uri="{FF2B5EF4-FFF2-40B4-BE49-F238E27FC236}">
                <a16:creationId xmlns:a16="http://schemas.microsoft.com/office/drawing/2014/main" id="{87FC7358-EB43-03C1-83AE-15C188B5B49D}"/>
              </a:ext>
            </a:extLst>
          </p:cNvPr>
          <p:cNvSpPr>
            <a:spLocks noGrp="1"/>
          </p:cNvSpPr>
          <p:nvPr>
            <p:ph type="body" sz="quarter" idx="30" hasCustomPrompt="1"/>
          </p:nvPr>
        </p:nvSpPr>
        <p:spPr>
          <a:xfrm>
            <a:off x="6300476" y="2726458"/>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0" name="Text Placeholder 4">
            <a:extLst>
              <a:ext uri="{FF2B5EF4-FFF2-40B4-BE49-F238E27FC236}">
                <a16:creationId xmlns:a16="http://schemas.microsoft.com/office/drawing/2014/main" id="{329D7D07-243D-D29C-FA23-B23836C778F3}"/>
              </a:ext>
            </a:extLst>
          </p:cNvPr>
          <p:cNvSpPr>
            <a:spLocks noGrp="1"/>
          </p:cNvSpPr>
          <p:nvPr>
            <p:ph type="body" sz="quarter" idx="31" hasCustomPrompt="1"/>
          </p:nvPr>
        </p:nvSpPr>
        <p:spPr>
          <a:xfrm>
            <a:off x="8234543" y="2718602"/>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1" name="Text Placeholder 4">
            <a:extLst>
              <a:ext uri="{FF2B5EF4-FFF2-40B4-BE49-F238E27FC236}">
                <a16:creationId xmlns:a16="http://schemas.microsoft.com/office/drawing/2014/main" id="{87FB188A-CDCF-C563-C489-F9FD5F6B0F11}"/>
              </a:ext>
            </a:extLst>
          </p:cNvPr>
          <p:cNvSpPr>
            <a:spLocks noGrp="1"/>
          </p:cNvSpPr>
          <p:nvPr>
            <p:ph type="body" sz="quarter" idx="32" hasCustomPrompt="1"/>
          </p:nvPr>
        </p:nvSpPr>
        <p:spPr>
          <a:xfrm>
            <a:off x="10178477" y="2729600"/>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2" name="Text Placeholder 4">
            <a:extLst>
              <a:ext uri="{FF2B5EF4-FFF2-40B4-BE49-F238E27FC236}">
                <a16:creationId xmlns:a16="http://schemas.microsoft.com/office/drawing/2014/main" id="{35A4A37D-43C4-F26C-A63A-DEE15D4448B3}"/>
              </a:ext>
            </a:extLst>
          </p:cNvPr>
          <p:cNvSpPr>
            <a:spLocks noGrp="1"/>
          </p:cNvSpPr>
          <p:nvPr>
            <p:ph type="body" sz="quarter" idx="33" hasCustomPrompt="1"/>
          </p:nvPr>
        </p:nvSpPr>
        <p:spPr>
          <a:xfrm>
            <a:off x="479425" y="422060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3" name="Text Placeholder 4">
            <a:extLst>
              <a:ext uri="{FF2B5EF4-FFF2-40B4-BE49-F238E27FC236}">
                <a16:creationId xmlns:a16="http://schemas.microsoft.com/office/drawing/2014/main" id="{87F09FBB-A8F5-3D85-18C1-62E049FDCFFE}"/>
              </a:ext>
            </a:extLst>
          </p:cNvPr>
          <p:cNvSpPr>
            <a:spLocks noGrp="1"/>
          </p:cNvSpPr>
          <p:nvPr>
            <p:ph type="body" sz="quarter" idx="34" hasCustomPrompt="1"/>
          </p:nvPr>
        </p:nvSpPr>
        <p:spPr>
          <a:xfrm>
            <a:off x="2422918" y="422217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4" name="Text Placeholder 4">
            <a:extLst>
              <a:ext uri="{FF2B5EF4-FFF2-40B4-BE49-F238E27FC236}">
                <a16:creationId xmlns:a16="http://schemas.microsoft.com/office/drawing/2014/main" id="{782883B9-9FA7-425A-FAC8-093F13466326}"/>
              </a:ext>
            </a:extLst>
          </p:cNvPr>
          <p:cNvSpPr>
            <a:spLocks noGrp="1"/>
          </p:cNvSpPr>
          <p:nvPr>
            <p:ph type="body" sz="quarter" idx="35" hasCustomPrompt="1"/>
          </p:nvPr>
        </p:nvSpPr>
        <p:spPr>
          <a:xfrm>
            <a:off x="4356982" y="4223749"/>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5" name="Text Placeholder 4">
            <a:extLst>
              <a:ext uri="{FF2B5EF4-FFF2-40B4-BE49-F238E27FC236}">
                <a16:creationId xmlns:a16="http://schemas.microsoft.com/office/drawing/2014/main" id="{45CCF969-5C47-9B84-1689-C414B86B95C3}"/>
              </a:ext>
            </a:extLst>
          </p:cNvPr>
          <p:cNvSpPr>
            <a:spLocks noGrp="1"/>
          </p:cNvSpPr>
          <p:nvPr>
            <p:ph type="body" sz="quarter" idx="36" hasCustomPrompt="1"/>
          </p:nvPr>
        </p:nvSpPr>
        <p:spPr>
          <a:xfrm>
            <a:off x="6300476" y="421589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6" name="Text Placeholder 4">
            <a:extLst>
              <a:ext uri="{FF2B5EF4-FFF2-40B4-BE49-F238E27FC236}">
                <a16:creationId xmlns:a16="http://schemas.microsoft.com/office/drawing/2014/main" id="{A87EFFF0-7A0A-BCDD-520E-D5AA10619625}"/>
              </a:ext>
            </a:extLst>
          </p:cNvPr>
          <p:cNvSpPr>
            <a:spLocks noGrp="1"/>
          </p:cNvSpPr>
          <p:nvPr>
            <p:ph type="body" sz="quarter" idx="37" hasCustomPrompt="1"/>
          </p:nvPr>
        </p:nvSpPr>
        <p:spPr>
          <a:xfrm>
            <a:off x="8234543" y="420803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7" name="Text Placeholder 4">
            <a:extLst>
              <a:ext uri="{FF2B5EF4-FFF2-40B4-BE49-F238E27FC236}">
                <a16:creationId xmlns:a16="http://schemas.microsoft.com/office/drawing/2014/main" id="{070CB359-C7E8-F7DC-4B64-FE01017ED6BE}"/>
              </a:ext>
            </a:extLst>
          </p:cNvPr>
          <p:cNvSpPr>
            <a:spLocks noGrp="1"/>
          </p:cNvSpPr>
          <p:nvPr>
            <p:ph type="body" sz="quarter" idx="38" hasCustomPrompt="1"/>
          </p:nvPr>
        </p:nvSpPr>
        <p:spPr>
          <a:xfrm>
            <a:off x="10178477" y="421903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8" name="Text Placeholder 4">
            <a:extLst>
              <a:ext uri="{FF2B5EF4-FFF2-40B4-BE49-F238E27FC236}">
                <a16:creationId xmlns:a16="http://schemas.microsoft.com/office/drawing/2014/main" id="{9ADF6C04-BBC8-E677-D7B0-D0E9326582E2}"/>
              </a:ext>
            </a:extLst>
          </p:cNvPr>
          <p:cNvSpPr>
            <a:spLocks noGrp="1"/>
          </p:cNvSpPr>
          <p:nvPr>
            <p:ph type="body" sz="quarter" idx="39" hasCustomPrompt="1"/>
          </p:nvPr>
        </p:nvSpPr>
        <p:spPr>
          <a:xfrm>
            <a:off x="479425" y="5504223"/>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9" name="Text Placeholder 4">
            <a:extLst>
              <a:ext uri="{FF2B5EF4-FFF2-40B4-BE49-F238E27FC236}">
                <a16:creationId xmlns:a16="http://schemas.microsoft.com/office/drawing/2014/main" id="{3E787C3C-DC6C-5F0E-6259-7D7062549298}"/>
              </a:ext>
            </a:extLst>
          </p:cNvPr>
          <p:cNvSpPr>
            <a:spLocks noGrp="1"/>
          </p:cNvSpPr>
          <p:nvPr>
            <p:ph type="body" sz="quarter" idx="40" hasCustomPrompt="1"/>
          </p:nvPr>
        </p:nvSpPr>
        <p:spPr>
          <a:xfrm>
            <a:off x="2422918" y="5505794"/>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0" name="Text Placeholder 4">
            <a:extLst>
              <a:ext uri="{FF2B5EF4-FFF2-40B4-BE49-F238E27FC236}">
                <a16:creationId xmlns:a16="http://schemas.microsoft.com/office/drawing/2014/main" id="{F298B240-AB37-DECC-F293-6A8DFFF6931B}"/>
              </a:ext>
            </a:extLst>
          </p:cNvPr>
          <p:cNvSpPr>
            <a:spLocks noGrp="1"/>
          </p:cNvSpPr>
          <p:nvPr>
            <p:ph type="body" sz="quarter" idx="41" hasCustomPrompt="1"/>
          </p:nvPr>
        </p:nvSpPr>
        <p:spPr>
          <a:xfrm>
            <a:off x="4356982" y="5507365"/>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1" name="Text Placeholder 4">
            <a:extLst>
              <a:ext uri="{FF2B5EF4-FFF2-40B4-BE49-F238E27FC236}">
                <a16:creationId xmlns:a16="http://schemas.microsoft.com/office/drawing/2014/main" id="{181FFF0A-4B7C-127B-11BC-97C657DCE511}"/>
              </a:ext>
            </a:extLst>
          </p:cNvPr>
          <p:cNvSpPr>
            <a:spLocks noGrp="1"/>
          </p:cNvSpPr>
          <p:nvPr>
            <p:ph type="body" sz="quarter" idx="42" hasCustomPrompt="1"/>
          </p:nvPr>
        </p:nvSpPr>
        <p:spPr>
          <a:xfrm>
            <a:off x="6300476" y="5499510"/>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2" name="Text Placeholder 4">
            <a:extLst>
              <a:ext uri="{FF2B5EF4-FFF2-40B4-BE49-F238E27FC236}">
                <a16:creationId xmlns:a16="http://schemas.microsoft.com/office/drawing/2014/main" id="{C8849CBC-096B-63D9-4FD1-02F5FA13D5E2}"/>
              </a:ext>
            </a:extLst>
          </p:cNvPr>
          <p:cNvSpPr>
            <a:spLocks noGrp="1"/>
          </p:cNvSpPr>
          <p:nvPr>
            <p:ph type="body" sz="quarter" idx="43" hasCustomPrompt="1"/>
          </p:nvPr>
        </p:nvSpPr>
        <p:spPr>
          <a:xfrm>
            <a:off x="8234543" y="5491654"/>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3" name="Text Placeholder 4">
            <a:extLst>
              <a:ext uri="{FF2B5EF4-FFF2-40B4-BE49-F238E27FC236}">
                <a16:creationId xmlns:a16="http://schemas.microsoft.com/office/drawing/2014/main" id="{AEA42537-41F6-69FF-63B0-7CE4E3C8C29E}"/>
              </a:ext>
            </a:extLst>
          </p:cNvPr>
          <p:cNvSpPr>
            <a:spLocks noGrp="1"/>
          </p:cNvSpPr>
          <p:nvPr>
            <p:ph type="body" sz="quarter" idx="44" hasCustomPrompt="1"/>
          </p:nvPr>
        </p:nvSpPr>
        <p:spPr>
          <a:xfrm>
            <a:off x="10178477" y="5502652"/>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7" name="Text Placeholder 4">
            <a:extLst>
              <a:ext uri="{FF2B5EF4-FFF2-40B4-BE49-F238E27FC236}">
                <a16:creationId xmlns:a16="http://schemas.microsoft.com/office/drawing/2014/main" id="{3B784EEB-5ACC-EC5A-FD95-BA80889AA664}"/>
              </a:ext>
            </a:extLst>
          </p:cNvPr>
          <p:cNvSpPr>
            <a:spLocks noGrp="1"/>
          </p:cNvSpPr>
          <p:nvPr>
            <p:ph type="body" sz="quarter" idx="45" hasCustomPrompt="1"/>
          </p:nvPr>
        </p:nvSpPr>
        <p:spPr>
          <a:xfrm>
            <a:off x="4824250" y="3170751"/>
            <a:ext cx="2543502" cy="791649"/>
          </a:xfrm>
          <a:prstGeom prst="rect">
            <a:avLst/>
          </a:prstGeom>
        </p:spPr>
        <p:txBody>
          <a:bodyPr>
            <a:noAutofit/>
          </a:bodyPr>
          <a:lstStyle>
            <a:lvl1pPr marL="0" marR="0" indent="0" algn="ctr" defTabSz="914400" rtl="0" eaLnBrk="1" fontAlgn="auto" latinLnBrk="0" hangingPunct="1">
              <a:lnSpc>
                <a:spcPct val="100000"/>
              </a:lnSpc>
              <a:spcBef>
                <a:spcPts val="0"/>
              </a:spcBef>
              <a:spcAft>
                <a:spcPts val="1200"/>
              </a:spcAft>
              <a:buClrTx/>
              <a:buSzPct val="100000"/>
              <a:buFont typeface="Arial" panose="020B0604020202020204" pitchFamily="34" charset="0"/>
              <a:buNone/>
              <a:tabLst/>
              <a:defRPr sz="4800" b="0" spc="40" baseline="0">
                <a:solidFill>
                  <a:srgbClr val="092E68"/>
                </a:solidFill>
                <a:latin typeface="DM Serif Display" pitchFamily="2" charset="0"/>
              </a:defRPr>
            </a:lvl1pPr>
          </a:lstStyle>
          <a:p>
            <a:pPr lvl="0"/>
            <a:r>
              <a:rPr lang="en-US" dirty="0"/>
              <a:t>15,5 B €</a:t>
            </a:r>
          </a:p>
        </p:txBody>
      </p:sp>
      <p:cxnSp>
        <p:nvCxnSpPr>
          <p:cNvPr id="3" name="Straight Connector 2">
            <a:extLst>
              <a:ext uri="{FF2B5EF4-FFF2-40B4-BE49-F238E27FC236}">
                <a16:creationId xmlns:a16="http://schemas.microsoft.com/office/drawing/2014/main" id="{1D444EDE-8207-691E-3BDF-1345BFAA9DA5}"/>
              </a:ext>
            </a:extLst>
          </p:cNvPr>
          <p:cNvCxnSpPr>
            <a:cxnSpLocks/>
          </p:cNvCxnSpPr>
          <p:nvPr userDrawn="1"/>
        </p:nvCxnSpPr>
        <p:spPr>
          <a:xfrm>
            <a:off x="479425" y="3564582"/>
            <a:ext cx="4347099"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7CF7B4D-45D0-A866-4DB1-096CC6448B40}"/>
              </a:ext>
            </a:extLst>
          </p:cNvPr>
          <p:cNvCxnSpPr>
            <a:cxnSpLocks/>
          </p:cNvCxnSpPr>
          <p:nvPr userDrawn="1"/>
        </p:nvCxnSpPr>
        <p:spPr>
          <a:xfrm>
            <a:off x="4845377" y="3610466"/>
            <a:ext cx="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6290120-BF16-4C0E-037D-FDA8047432BB}"/>
              </a:ext>
            </a:extLst>
          </p:cNvPr>
          <p:cNvCxnSpPr>
            <a:cxnSpLocks/>
          </p:cNvCxnSpPr>
          <p:nvPr userDrawn="1"/>
        </p:nvCxnSpPr>
        <p:spPr>
          <a:xfrm>
            <a:off x="7366973" y="3564582"/>
            <a:ext cx="4345602"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6A5278D-2A62-AF2E-860B-7E74523003AD}"/>
              </a:ext>
            </a:extLst>
          </p:cNvPr>
          <p:cNvCxnSpPr>
            <a:cxnSpLocks/>
          </p:cNvCxnSpPr>
          <p:nvPr userDrawn="1"/>
        </p:nvCxnSpPr>
        <p:spPr>
          <a:xfrm>
            <a:off x="7366973" y="3408901"/>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553A685-89FF-358D-F880-C7C840CF8941}"/>
              </a:ext>
            </a:extLst>
          </p:cNvPr>
          <p:cNvCxnSpPr>
            <a:cxnSpLocks/>
          </p:cNvCxnSpPr>
          <p:nvPr userDrawn="1"/>
        </p:nvCxnSpPr>
        <p:spPr>
          <a:xfrm flipV="1">
            <a:off x="479425" y="1509623"/>
            <a:ext cx="0" cy="1522502"/>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E33B3DB-C7D0-1832-8B01-E6C580CB312F}"/>
              </a:ext>
            </a:extLst>
          </p:cNvPr>
          <p:cNvCxnSpPr>
            <a:cxnSpLocks/>
          </p:cNvCxnSpPr>
          <p:nvPr userDrawn="1"/>
        </p:nvCxnSpPr>
        <p:spPr>
          <a:xfrm flipV="1">
            <a:off x="2419374" y="1510769"/>
            <a:ext cx="0" cy="15213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C900BE4-FC1D-DCA3-3349-AE19491FFAC6}"/>
              </a:ext>
            </a:extLst>
          </p:cNvPr>
          <p:cNvCxnSpPr>
            <a:cxnSpLocks/>
          </p:cNvCxnSpPr>
          <p:nvPr userDrawn="1"/>
        </p:nvCxnSpPr>
        <p:spPr>
          <a:xfrm flipV="1">
            <a:off x="4352447" y="1511915"/>
            <a:ext cx="0" cy="1523385"/>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CD6F1DB-766B-B1C7-5EE4-B24F9BE6CFFB}"/>
              </a:ext>
            </a:extLst>
          </p:cNvPr>
          <p:cNvCxnSpPr>
            <a:cxnSpLocks/>
            <a:stCxn id="9" idx="0"/>
          </p:cNvCxnSpPr>
          <p:nvPr userDrawn="1"/>
        </p:nvCxnSpPr>
        <p:spPr>
          <a:xfrm flipV="1">
            <a:off x="6291445" y="1499311"/>
            <a:ext cx="951" cy="15318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C14C628-5445-F384-D003-164B30BB173D}"/>
              </a:ext>
            </a:extLst>
          </p:cNvPr>
          <p:cNvCxnSpPr>
            <a:cxnSpLocks/>
            <a:stCxn id="18" idx="0"/>
          </p:cNvCxnSpPr>
          <p:nvPr userDrawn="1"/>
        </p:nvCxnSpPr>
        <p:spPr>
          <a:xfrm flipH="1" flipV="1">
            <a:off x="8229146" y="1492961"/>
            <a:ext cx="5397" cy="153566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8B92DDDE-3E25-AE78-A6FF-284562F52CB3}"/>
              </a:ext>
            </a:extLst>
          </p:cNvPr>
          <p:cNvCxnSpPr>
            <a:cxnSpLocks/>
            <a:stCxn id="73" idx="0"/>
          </p:cNvCxnSpPr>
          <p:nvPr userDrawn="1"/>
        </p:nvCxnSpPr>
        <p:spPr>
          <a:xfrm flipH="1" flipV="1">
            <a:off x="10172246" y="1505661"/>
            <a:ext cx="3056" cy="152155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A3DA199-EB9A-E0A7-F242-B5F13112C13A}"/>
              </a:ext>
            </a:extLst>
          </p:cNvPr>
          <p:cNvCxnSpPr>
            <a:cxnSpLocks/>
          </p:cNvCxnSpPr>
          <p:nvPr userDrawn="1"/>
        </p:nvCxnSpPr>
        <p:spPr>
          <a:xfrm flipV="1">
            <a:off x="10172246" y="4210911"/>
            <a:ext cx="1314" cy="151996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D1C244A-1FB2-D6D2-BF3A-4E7CC6170A5A}"/>
              </a:ext>
            </a:extLst>
          </p:cNvPr>
          <p:cNvCxnSpPr>
            <a:cxnSpLocks/>
          </p:cNvCxnSpPr>
          <p:nvPr userDrawn="1"/>
        </p:nvCxnSpPr>
        <p:spPr>
          <a:xfrm flipV="1">
            <a:off x="8232321" y="4207586"/>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A28D7B4-DA3E-DF15-82CA-7FCDA16194F9}"/>
              </a:ext>
            </a:extLst>
          </p:cNvPr>
          <p:cNvCxnSpPr>
            <a:cxnSpLocks/>
          </p:cNvCxnSpPr>
          <p:nvPr userDrawn="1"/>
        </p:nvCxnSpPr>
        <p:spPr>
          <a:xfrm flipV="1">
            <a:off x="6295343" y="4211651"/>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FEB63431-C93D-8E62-B38F-EB23FEF64256}"/>
              </a:ext>
            </a:extLst>
          </p:cNvPr>
          <p:cNvCxnSpPr>
            <a:cxnSpLocks/>
            <a:endCxn id="54" idx="4"/>
          </p:cNvCxnSpPr>
          <p:nvPr userDrawn="1"/>
        </p:nvCxnSpPr>
        <p:spPr>
          <a:xfrm flipV="1">
            <a:off x="4349945" y="4220745"/>
            <a:ext cx="985" cy="152115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D2013A2-20D2-01D2-04B9-C638BA5A115F}"/>
              </a:ext>
            </a:extLst>
          </p:cNvPr>
          <p:cNvCxnSpPr>
            <a:cxnSpLocks/>
            <a:endCxn id="23" idx="4"/>
          </p:cNvCxnSpPr>
          <p:nvPr userDrawn="1"/>
        </p:nvCxnSpPr>
        <p:spPr>
          <a:xfrm flipV="1">
            <a:off x="2415637" y="4216203"/>
            <a:ext cx="2257" cy="152252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963A0FD-6007-AA7F-7DFD-CD40F54A797F}"/>
              </a:ext>
            </a:extLst>
          </p:cNvPr>
          <p:cNvCxnSpPr>
            <a:cxnSpLocks/>
          </p:cNvCxnSpPr>
          <p:nvPr userDrawn="1"/>
        </p:nvCxnSpPr>
        <p:spPr>
          <a:xfrm flipV="1">
            <a:off x="479425" y="4212748"/>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4" name="Slide Number Placeholder 7">
            <a:extLst>
              <a:ext uri="{FF2B5EF4-FFF2-40B4-BE49-F238E27FC236}">
                <a16:creationId xmlns:a16="http://schemas.microsoft.com/office/drawing/2014/main" id="{A912CD3F-0A72-7A37-6362-F50CB39A872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
        <p:nvSpPr>
          <p:cNvPr id="5" name="Oval 4">
            <a:extLst>
              <a:ext uri="{FF2B5EF4-FFF2-40B4-BE49-F238E27FC236}">
                <a16:creationId xmlns:a16="http://schemas.microsoft.com/office/drawing/2014/main" id="{6177ACC5-6DDD-24D3-5A45-52DDE51DD11F}"/>
              </a:ext>
            </a:extLst>
          </p:cNvPr>
          <p:cNvSpPr/>
          <p:nvPr userDrawn="1"/>
        </p:nvSpPr>
        <p:spPr>
          <a:xfrm>
            <a:off x="439414"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2FD8271D-472C-63F0-E9B1-A7D2A17517E4}"/>
              </a:ext>
            </a:extLst>
          </p:cNvPr>
          <p:cNvSpPr/>
          <p:nvPr userDrawn="1"/>
        </p:nvSpPr>
        <p:spPr>
          <a:xfrm>
            <a:off x="2380377"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id="{42F174AB-C905-7593-2489-A092E7C65487}"/>
              </a:ext>
            </a:extLst>
          </p:cNvPr>
          <p:cNvSpPr/>
          <p:nvPr userDrawn="1"/>
        </p:nvSpPr>
        <p:spPr>
          <a:xfrm>
            <a:off x="4315292"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Oval 8">
            <a:extLst>
              <a:ext uri="{FF2B5EF4-FFF2-40B4-BE49-F238E27FC236}">
                <a16:creationId xmlns:a16="http://schemas.microsoft.com/office/drawing/2014/main" id="{5C7F85AC-8540-023C-F2E2-FF152246343D}"/>
              </a:ext>
            </a:extLst>
          </p:cNvPr>
          <p:cNvSpPr/>
          <p:nvPr userDrawn="1"/>
        </p:nvSpPr>
        <p:spPr>
          <a:xfrm>
            <a:off x="6252022" y="303116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0AF6CF7B-EB95-B1AC-7962-EFE75886EE64}"/>
              </a:ext>
            </a:extLst>
          </p:cNvPr>
          <p:cNvSpPr/>
          <p:nvPr userDrawn="1"/>
        </p:nvSpPr>
        <p:spPr>
          <a:xfrm>
            <a:off x="8195120" y="3028622"/>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a16="http://schemas.microsoft.com/office/drawing/2014/main" id="{7EAB4D23-B05A-DD31-26FF-A0454B742BDA}"/>
              </a:ext>
            </a:extLst>
          </p:cNvPr>
          <p:cNvSpPr/>
          <p:nvPr userDrawn="1"/>
        </p:nvSpPr>
        <p:spPr>
          <a:xfrm>
            <a:off x="440002" y="4137636"/>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id="{162D7597-38F1-46F8-8F4A-89D0CEF56A07}"/>
              </a:ext>
            </a:extLst>
          </p:cNvPr>
          <p:cNvSpPr/>
          <p:nvPr userDrawn="1"/>
        </p:nvSpPr>
        <p:spPr>
          <a:xfrm>
            <a:off x="2378471" y="413735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Oval 53">
            <a:extLst>
              <a:ext uri="{FF2B5EF4-FFF2-40B4-BE49-F238E27FC236}">
                <a16:creationId xmlns:a16="http://schemas.microsoft.com/office/drawing/2014/main" id="{91515356-75EF-23EE-AC55-AB46097B89E4}"/>
              </a:ext>
            </a:extLst>
          </p:cNvPr>
          <p:cNvSpPr/>
          <p:nvPr userDrawn="1"/>
        </p:nvSpPr>
        <p:spPr>
          <a:xfrm>
            <a:off x="4311507" y="41418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Oval 55">
            <a:extLst>
              <a:ext uri="{FF2B5EF4-FFF2-40B4-BE49-F238E27FC236}">
                <a16:creationId xmlns:a16="http://schemas.microsoft.com/office/drawing/2014/main" id="{2218703C-CB71-899A-ABFF-6AD2E58FF333}"/>
              </a:ext>
            </a:extLst>
          </p:cNvPr>
          <p:cNvSpPr/>
          <p:nvPr userDrawn="1"/>
        </p:nvSpPr>
        <p:spPr>
          <a:xfrm>
            <a:off x="6258487" y="4138415"/>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Oval 57">
            <a:extLst>
              <a:ext uri="{FF2B5EF4-FFF2-40B4-BE49-F238E27FC236}">
                <a16:creationId xmlns:a16="http://schemas.microsoft.com/office/drawing/2014/main" id="{A5B5524A-C518-771F-0F89-27521100DA69}"/>
              </a:ext>
            </a:extLst>
          </p:cNvPr>
          <p:cNvSpPr/>
          <p:nvPr userDrawn="1"/>
        </p:nvSpPr>
        <p:spPr>
          <a:xfrm>
            <a:off x="8194698" y="4134500"/>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2" name="Oval 71">
            <a:extLst>
              <a:ext uri="{FF2B5EF4-FFF2-40B4-BE49-F238E27FC236}">
                <a16:creationId xmlns:a16="http://schemas.microsoft.com/office/drawing/2014/main" id="{34ED7B43-86D0-6AE7-1A8C-14736080A86B}"/>
              </a:ext>
            </a:extLst>
          </p:cNvPr>
          <p:cNvSpPr/>
          <p:nvPr userDrawn="1"/>
        </p:nvSpPr>
        <p:spPr>
          <a:xfrm>
            <a:off x="10133421" y="413554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Oval 72">
            <a:extLst>
              <a:ext uri="{FF2B5EF4-FFF2-40B4-BE49-F238E27FC236}">
                <a16:creationId xmlns:a16="http://schemas.microsoft.com/office/drawing/2014/main" id="{402757A4-432E-E201-E229-5BA23C2DF0C1}"/>
              </a:ext>
            </a:extLst>
          </p:cNvPr>
          <p:cNvSpPr/>
          <p:nvPr userDrawn="1"/>
        </p:nvSpPr>
        <p:spPr>
          <a:xfrm>
            <a:off x="10135879" y="3027211"/>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75" name="Straight Connector 74">
            <a:extLst>
              <a:ext uri="{FF2B5EF4-FFF2-40B4-BE49-F238E27FC236}">
                <a16:creationId xmlns:a16="http://schemas.microsoft.com/office/drawing/2014/main" id="{372A4165-2DCF-D3A6-56B9-538B61EB1FD2}"/>
              </a:ext>
            </a:extLst>
          </p:cNvPr>
          <p:cNvCxnSpPr>
            <a:cxnSpLocks/>
          </p:cNvCxnSpPr>
          <p:nvPr userDrawn="1"/>
        </p:nvCxnSpPr>
        <p:spPr>
          <a:xfrm>
            <a:off x="4824250" y="3395258"/>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53563429"/>
      </p:ext>
    </p:extLst>
  </p:cSld>
  <p:clrMapOvr>
    <a:masterClrMapping/>
  </p:clrMapOvr>
  <p:extLst>
    <p:ext uri="{DCECCB84-F9BA-43D5-87BE-67443E8EF086}">
      <p15:sldGuideLst xmlns:p15="http://schemas.microsoft.com/office/powerpoint/2012/main">
        <p15:guide id="3" orient="horz" pos="4320">
          <p15:clr>
            <a:srgbClr val="FBAE40"/>
          </p15:clr>
        </p15:guide>
        <p15:guide id="4" orient="horz" pos="2614">
          <p15:clr>
            <a:srgbClr val="FBAE40"/>
          </p15:clr>
        </p15:guide>
        <p15:guide id="5" pos="737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36585618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a:solidFill>
            <a:schemeClr val="accent4"/>
          </a:solidFill>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chemeClr val="bg1"/>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chemeClr val="bg1"/>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256754404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as ir grafinis elementas 2">
    <p:bg>
      <p:bgPr>
        <a:solidFill>
          <a:srgbClr val="F5B414"/>
        </a:solidFill>
        <a:effectLst/>
      </p:bgPr>
    </p:bg>
    <p:spTree>
      <p:nvGrpSpPr>
        <p:cNvPr id="1" name=""/>
        <p:cNvGrpSpPr/>
        <p:nvPr/>
      </p:nvGrpSpPr>
      <p:grpSpPr>
        <a:xfrm>
          <a:off x="0" y="0"/>
          <a:ext cx="0" cy="0"/>
          <a:chOff x="0" y="0"/>
          <a:chExt cx="0" cy="0"/>
        </a:xfrm>
      </p:grpSpPr>
      <p:pic>
        <p:nvPicPr>
          <p:cNvPr id="9" name="Picture 8" descr="Arrow&#10;&#10;Description automatically generated with low confidence">
            <a:extLst>
              <a:ext uri="{FF2B5EF4-FFF2-40B4-BE49-F238E27FC236}">
                <a16:creationId xmlns:a16="http://schemas.microsoft.com/office/drawing/2014/main" id="{3E4EBB72-1F3B-B906-A217-99C55C53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24" y="-49695"/>
            <a:ext cx="12327802" cy="695841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Slide Number Placeholder 7">
            <a:extLst>
              <a:ext uri="{FF2B5EF4-FFF2-40B4-BE49-F238E27FC236}">
                <a16:creationId xmlns:a16="http://schemas.microsoft.com/office/drawing/2014/main" id="{279F09CC-6F9F-8CCF-6509-87027755289B}"/>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1916170767"/>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5" y="172720"/>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S. </a:t>
            </a:r>
            <a:r>
              <a:rPr lang="en-US" dirty="0" err="1"/>
              <a:t>Konarskio</a:t>
            </a:r>
            <a:r>
              <a:rPr lang="en-US" dirty="0"/>
              <a:t> g. 13,</a:t>
            </a:r>
          </a:p>
          <a:p>
            <a:pPr lvl="0"/>
            <a:r>
              <a:rPr lang="en-US" dirty="0"/>
              <a:t>03109 Vilnius</a:t>
            </a:r>
          </a:p>
          <a:p>
            <a:pPr lvl="0"/>
            <a:r>
              <a:rPr lang="en-US" dirty="0"/>
              <a:t>Tel.: +370 5 251 4400</a:t>
            </a:r>
          </a:p>
        </p:txBody>
      </p:sp>
    </p:spTree>
    <p:extLst>
      <p:ext uri="{BB962C8B-B14F-4D97-AF65-F5344CB8AC3E}">
        <p14:creationId xmlns:p14="http://schemas.microsoft.com/office/powerpoint/2010/main" val="3515559611"/>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5" y="172720"/>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S. </a:t>
            </a:r>
            <a:r>
              <a:rPr lang="en-US" dirty="0" err="1"/>
              <a:t>Konarskio</a:t>
            </a:r>
            <a:r>
              <a:rPr lang="en-US" dirty="0"/>
              <a:t> g. 13,</a:t>
            </a:r>
          </a:p>
          <a:p>
            <a:pPr lvl="0"/>
            <a:r>
              <a:rPr lang="en-US" dirty="0"/>
              <a:t>03109 Vilnius</a:t>
            </a:r>
          </a:p>
          <a:p>
            <a:pPr lvl="0"/>
            <a:r>
              <a:rPr lang="en-US" dirty="0"/>
              <a:t>Tel.: +370 5 251 4400</a:t>
            </a:r>
          </a:p>
        </p:txBody>
      </p:sp>
      <p:pic>
        <p:nvPicPr>
          <p:cNvPr id="5" name="Picture 4" descr="Graphical user interface&#10;&#10;Description automatically generated with medium confidence">
            <a:extLst>
              <a:ext uri="{FF2B5EF4-FFF2-40B4-BE49-F238E27FC236}">
                <a16:creationId xmlns:a16="http://schemas.microsoft.com/office/drawing/2014/main" id="{32D451C1-15DE-E085-399C-C8561905D6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83" y="296802"/>
            <a:ext cx="3006544" cy="1350766"/>
          </a:xfrm>
          <a:prstGeom prst="rect">
            <a:avLst/>
          </a:prstGeom>
        </p:spPr>
      </p:pic>
    </p:spTree>
    <p:extLst>
      <p:ext uri="{BB962C8B-B14F-4D97-AF65-F5344CB8AC3E}">
        <p14:creationId xmlns:p14="http://schemas.microsoft.com/office/powerpoint/2010/main" val="3859788416"/>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Paskutinis">
    <p:bg>
      <p:bgPr>
        <a:solidFill>
          <a:srgbClr val="092E68"/>
        </a:solidFill>
        <a:effectLst/>
      </p:bgPr>
    </p:bg>
    <p:spTree>
      <p:nvGrpSpPr>
        <p:cNvPr id="1" name=""/>
        <p:cNvGrpSpPr/>
        <p:nvPr/>
      </p:nvGrpSpPr>
      <p:grpSpPr>
        <a:xfrm>
          <a:off x="0" y="0"/>
          <a:ext cx="0" cy="0"/>
          <a:chOff x="0" y="0"/>
          <a:chExt cx="0" cy="0"/>
        </a:xfrm>
      </p:grpSpPr>
      <p:pic>
        <p:nvPicPr>
          <p:cNvPr id="7" name="Picture 6" descr="Icon&#10;&#10;Description automatically generated with medium confidence">
            <a:extLst>
              <a:ext uri="{FF2B5EF4-FFF2-40B4-BE49-F238E27FC236}">
                <a16:creationId xmlns:a16="http://schemas.microsoft.com/office/drawing/2014/main" id="{A3D5B32B-B24A-38ED-BA89-C1C339F75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79" y="-113532"/>
            <a:ext cx="12447373" cy="7110960"/>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8" name="Picture 7" descr="Graphical user interface&#10;&#10;Description automatically generated with medium confidence">
            <a:extLst>
              <a:ext uri="{FF2B5EF4-FFF2-40B4-BE49-F238E27FC236}">
                <a16:creationId xmlns:a16="http://schemas.microsoft.com/office/drawing/2014/main" id="{3AD36FE7-81AD-038C-0A51-56CE0A4034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936" y="2507058"/>
            <a:ext cx="4104127" cy="1843883"/>
          </a:xfrm>
          <a:prstGeom prst="rect">
            <a:avLst/>
          </a:prstGeom>
        </p:spPr>
      </p:pic>
    </p:spTree>
    <p:extLst>
      <p:ext uri="{BB962C8B-B14F-4D97-AF65-F5344CB8AC3E}">
        <p14:creationId xmlns:p14="http://schemas.microsoft.com/office/powerpoint/2010/main" val="343512970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ark content them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1329872" y="1486754"/>
            <a:ext cx="5587652" cy="1341926"/>
          </a:xfrm>
        </p:spPr>
        <p:txBody>
          <a:bodyPr anchor="b">
            <a:noAutofit/>
          </a:bodyPr>
          <a:lstStyle>
            <a:lvl1pPr algn="l">
              <a:lnSpc>
                <a:spcPct val="100000"/>
              </a:lnSpc>
              <a:defRPr sz="3500">
                <a:solidFill>
                  <a:schemeClr val="bg1"/>
                </a:solidFill>
              </a:defRPr>
            </a:lvl1pPr>
          </a:lstStyle>
          <a:p>
            <a:r>
              <a:rPr lang="en-GB" dirty="0" err="1"/>
              <a:t>Pavadinimas</a:t>
            </a:r>
            <a:br>
              <a:rPr lang="en-GB" dirty="0"/>
            </a:br>
            <a:r>
              <a:rPr lang="en-GB" dirty="0"/>
              <a:t>per dvi </a:t>
            </a:r>
            <a:r>
              <a:rPr lang="en-GB" dirty="0" err="1"/>
              <a:t>eilutes</a:t>
            </a:r>
            <a:endParaRPr lang="en-LT" dirty="0"/>
          </a:p>
        </p:txBody>
      </p:sp>
      <p:pic>
        <p:nvPicPr>
          <p:cNvPr id="8" name="Picture 7">
            <a:extLst>
              <a:ext uri="{FF2B5EF4-FFF2-40B4-BE49-F238E27FC236}">
                <a16:creationId xmlns:a16="http://schemas.microsoft.com/office/drawing/2014/main" id="{EB25FC2F-8608-E94C-ADBD-A880E7B7DADF}"/>
              </a:ext>
            </a:extLst>
          </p:cNvPr>
          <p:cNvPicPr>
            <a:picLocks noChangeAspect="1"/>
          </p:cNvPicPr>
          <p:nvPr userDrawn="1"/>
        </p:nvPicPr>
        <p:blipFill>
          <a:blip r:embed="rId2"/>
          <a:stretch>
            <a:fillRect/>
          </a:stretch>
        </p:blipFill>
        <p:spPr>
          <a:xfrm>
            <a:off x="8297694" y="1005855"/>
            <a:ext cx="3904034" cy="4880043"/>
          </a:xfrm>
          <a:prstGeom prst="rect">
            <a:avLst/>
          </a:prstGeom>
        </p:spPr>
      </p:pic>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3"/>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1329872" y="3429000"/>
            <a:ext cx="4053786" cy="2533453"/>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Tree>
    <p:extLst>
      <p:ext uri="{BB962C8B-B14F-4D97-AF65-F5344CB8AC3E}">
        <p14:creationId xmlns:p14="http://schemas.microsoft.com/office/powerpoint/2010/main" val="77389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9" name="Picture 8" descr="Graphical user interface&#10;&#10;Description automatically generated with low confidence">
            <a:extLst>
              <a:ext uri="{FF2B5EF4-FFF2-40B4-BE49-F238E27FC236}">
                <a16:creationId xmlns:a16="http://schemas.microsoft.com/office/drawing/2014/main" id="{B65ADB94-D25A-17DB-F83A-A0164416F6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956687397"/>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Graphical user interface, text&#10;&#10;Description automatically generated">
            <a:extLst>
              <a:ext uri="{FF2B5EF4-FFF2-40B4-BE49-F238E27FC236}">
                <a16:creationId xmlns:a16="http://schemas.microsoft.com/office/drawing/2014/main" id="{A3B110FE-39A3-916D-6E4D-3676A8416E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5637213"/>
            <a:ext cx="3543300" cy="927100"/>
          </a:xfrm>
          <a:prstGeom prst="rect">
            <a:avLst/>
          </a:prstGeom>
        </p:spPr>
      </p:pic>
      <p:sp>
        <p:nvSpPr>
          <p:cNvPr id="7" name="Text Placeholder 4">
            <a:extLst>
              <a:ext uri="{FF2B5EF4-FFF2-40B4-BE49-F238E27FC236}">
                <a16:creationId xmlns:a16="http://schemas.microsoft.com/office/drawing/2014/main" id="{940A4F1C-21F9-EFF5-13C0-8FD2D4C4B658}"/>
              </a:ext>
            </a:extLst>
          </p:cNvPr>
          <p:cNvSpPr>
            <a:spLocks noGrp="1"/>
          </p:cNvSpPr>
          <p:nvPr>
            <p:ph type="body" sz="quarter" idx="11" hasCustomPrompt="1"/>
          </p:nvPr>
        </p:nvSpPr>
        <p:spPr>
          <a:xfrm>
            <a:off x="403225" y="6521857"/>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err="1"/>
              <a:t>Finansuojama</a:t>
            </a:r>
            <a:r>
              <a:rPr lang="en-US" dirty="0"/>
              <a:t> </a:t>
            </a:r>
            <a:r>
              <a:rPr lang="en-US" dirty="0" err="1"/>
              <a:t>iš</a:t>
            </a:r>
            <a:r>
              <a:rPr lang="en-US" dirty="0"/>
              <a:t> Europos </a:t>
            </a:r>
            <a:r>
              <a:rPr lang="en-US" dirty="0" err="1"/>
              <a:t>socialinio</a:t>
            </a:r>
            <a:r>
              <a:rPr lang="en-US" dirty="0"/>
              <a:t> </a:t>
            </a:r>
            <a:r>
              <a:rPr lang="en-US" dirty="0" err="1"/>
              <a:t>fondo</a:t>
            </a:r>
            <a:endParaRPr lang="en-US" dirty="0"/>
          </a:p>
        </p:txBody>
      </p:sp>
      <p:pic>
        <p:nvPicPr>
          <p:cNvPr id="3" name="Picture 2" descr="Graphical user interface&#10;&#10;Description automatically generated with low confidence">
            <a:extLst>
              <a:ext uri="{FF2B5EF4-FFF2-40B4-BE49-F238E27FC236}">
                <a16:creationId xmlns:a16="http://schemas.microsoft.com/office/drawing/2014/main" id="{12C23A6F-A38F-BE70-1D77-9302EDC4A5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243277221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10" name="Picture 9" descr="Logo&#10;&#10;Description automatically generated">
            <a:extLst>
              <a:ext uri="{FF2B5EF4-FFF2-40B4-BE49-F238E27FC236}">
                <a16:creationId xmlns:a16="http://schemas.microsoft.com/office/drawing/2014/main" id="{CE37E232-BA38-668A-FE1C-32D64760A6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2622" y="6066905"/>
            <a:ext cx="2095500" cy="625762"/>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770F5363-F47F-8BF7-AEC8-CB0DC9788E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203880018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A picture containing graphical user interface&#10;&#10;Description automatically generated">
            <a:extLst>
              <a:ext uri="{FF2B5EF4-FFF2-40B4-BE49-F238E27FC236}">
                <a16:creationId xmlns:a16="http://schemas.microsoft.com/office/drawing/2014/main" id="{5C2D81F4-DD5B-049D-12CC-11CD5E39CA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126" t="11906" r="10043" b="14293"/>
          <a:stretch/>
        </p:blipFill>
        <p:spPr>
          <a:xfrm>
            <a:off x="381000" y="5643881"/>
            <a:ext cx="2497932" cy="942658"/>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4B8CCD33-A910-963A-986E-BD3E9943EC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22391517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9" r:id="rId1"/>
    <p:sldLayoutId id="2147483650" r:id="rId2"/>
    <p:sldLayoutId id="2147483762" r:id="rId3"/>
    <p:sldLayoutId id="2147483759"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38" r:id="rId13"/>
    <p:sldLayoutId id="2147483745" r:id="rId14"/>
    <p:sldLayoutId id="2147483747" r:id="rId15"/>
    <p:sldLayoutId id="2147483739" r:id="rId16"/>
    <p:sldLayoutId id="2147483763" r:id="rId17"/>
    <p:sldLayoutId id="2147483757" r:id="rId18"/>
    <p:sldLayoutId id="2147483740" r:id="rId19"/>
    <p:sldLayoutId id="2147483751" r:id="rId20"/>
    <p:sldLayoutId id="2147483741" r:id="rId21"/>
    <p:sldLayoutId id="2147483743" r:id="rId22"/>
    <p:sldLayoutId id="2147483750" r:id="rId23"/>
    <p:sldLayoutId id="2147483752" r:id="rId24"/>
    <p:sldLayoutId id="2147483756" r:id="rId25"/>
    <p:sldLayoutId id="2147483754" r:id="rId26"/>
    <p:sldLayoutId id="2147483744" r:id="rId27"/>
    <p:sldLayoutId id="2147483758" r:id="rId28"/>
    <p:sldLayoutId id="2147483746" r:id="rId29"/>
    <p:sldLayoutId id="2147483748" r:id="rId30"/>
    <p:sldLayoutId id="2147483761" r:id="rId31"/>
    <p:sldLayoutId id="2147483760" r:id="rId32"/>
    <p:sldLayoutId id="2147483801" r:id="rId33"/>
  </p:sldLayoutIdLst>
  <p:hf hdr="0" dt="0"/>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302" userDrawn="1">
          <p15:clr>
            <a:srgbClr val="F26B43"/>
          </p15:clr>
        </p15:guide>
        <p15:guide id="3" pos="7401" userDrawn="1">
          <p15:clr>
            <a:srgbClr val="F26B43"/>
          </p15:clr>
        </p15:guide>
        <p15:guide id="4" orient="horz" pos="4042" userDrawn="1">
          <p15:clr>
            <a:srgbClr val="F26B43"/>
          </p15:clr>
        </p15:guide>
        <p15:guide id="5" pos="8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78838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800" r:id="rId26"/>
  </p:sldLayoutIdLst>
  <p:hf hdr="0" dt="0"/>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p15:clr>
            <a:srgbClr val="F26B43"/>
          </p15:clr>
        </p15:guide>
        <p15:guide id="2" pos="302">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e-tar.lt/portal/lt/legalAct/f28abea0d15211e4bcd1a882e9a189f1" TargetMode="Externa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oleObject" Target="../embeddings/oleObject1.bin"/><Relationship Id="rId1" Type="http://schemas.openxmlformats.org/officeDocument/2006/relationships/slideLayout" Target="../slideLayouts/slideLayout46.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oleObject" Target="../embeddings/oleObject2.bin"/><Relationship Id="rId1" Type="http://schemas.openxmlformats.org/officeDocument/2006/relationships/slideLayout" Target="../slideLayouts/slideLayout46.xml"/><Relationship Id="rId5" Type="http://schemas.openxmlformats.org/officeDocument/2006/relationships/image" Target="../media/image38.png"/><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oleObject" Target="../embeddings/oleObject4.bin"/><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1F9B5-DE64-25A6-7B3A-74640AEBD2F3}"/>
              </a:ext>
            </a:extLst>
          </p:cNvPr>
          <p:cNvSpPr>
            <a:spLocks noGrp="1"/>
          </p:cNvSpPr>
          <p:nvPr>
            <p:ph type="title"/>
          </p:nvPr>
        </p:nvSpPr>
        <p:spPr>
          <a:xfrm>
            <a:off x="342265" y="2453054"/>
            <a:ext cx="6095111" cy="1951892"/>
          </a:xfrm>
        </p:spPr>
        <p:txBody>
          <a:bodyPr/>
          <a:lstStyle/>
          <a:p>
            <a:r>
              <a:rPr lang="lt-LT" sz="1800" b="1" dirty="0">
                <a:solidFill>
                  <a:schemeClr val="bg1"/>
                </a:solidFill>
                <a:effectLst/>
                <a:latin typeface="Times New Roman" panose="02020603050405020304" pitchFamily="18" charset="0"/>
                <a:ea typeface="Times New Roman" panose="02020603050405020304" pitchFamily="18" charset="0"/>
              </a:rPr>
              <a:t>PAŽANGOS PRIEMONĖS NR. 08-001-04-01-01 „AUKŠTOS MENINĖS VERTĖS, ĮVAIRAUS IR ĮTRAUKAUS KULTŪROS TURINIO PRIEINAMUMO DIDINIMAS“ POVEIKLĖS Nr. 8.2 „KULTŪROS INFRASTRUKTŪROS OBJEKTŲ PRITAIKYMAS ĮVAIRIŲ GRUPIŲ POREIKIAMS“</a:t>
            </a:r>
            <a:br>
              <a:rPr lang="lt-LT"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br>
              <a:rPr lang="lt-LT"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br>
              <a:rPr lang="lt-LT"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br>
              <a:rPr lang="lt-LT"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br>
              <a:rPr lang="lt-LT"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r>
              <a:rPr lang="lt-LT"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Valstybės pagalbos reikalavimai</a:t>
            </a:r>
            <a:br>
              <a:rPr lang="lt-LT"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br>
              <a:rPr lang="lt-LT" sz="2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r>
              <a:rPr lang="lt-LT"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2024 m.  gegužė</a:t>
            </a:r>
            <a:endParaRPr lang="en-LT" sz="2000" dirty="0">
              <a:solidFill>
                <a:schemeClr val="bg1"/>
              </a:solidFill>
            </a:endParaRPr>
          </a:p>
        </p:txBody>
      </p:sp>
      <p:sp>
        <p:nvSpPr>
          <p:cNvPr id="3" name="Text Placeholder 2">
            <a:extLst>
              <a:ext uri="{FF2B5EF4-FFF2-40B4-BE49-F238E27FC236}">
                <a16:creationId xmlns:a16="http://schemas.microsoft.com/office/drawing/2014/main" id="{991ED9C7-FFBA-FF0E-B408-731458370200}"/>
              </a:ext>
            </a:extLst>
          </p:cNvPr>
          <p:cNvSpPr>
            <a:spLocks noGrp="1"/>
          </p:cNvSpPr>
          <p:nvPr>
            <p:ph type="body" sz="quarter" idx="10"/>
          </p:nvPr>
        </p:nvSpPr>
        <p:spPr>
          <a:xfrm>
            <a:off x="479425" y="5895847"/>
            <a:ext cx="3817394" cy="493395"/>
          </a:xfrm>
        </p:spPr>
        <p:txBody>
          <a:bodyPr/>
          <a:lstStyle/>
          <a:p>
            <a:r>
              <a:rPr lang="lt-LT" dirty="0"/>
              <a:t>Gytis Petrukaitis</a:t>
            </a:r>
            <a:endParaRPr lang="en-LT" dirty="0"/>
          </a:p>
        </p:txBody>
      </p:sp>
    </p:spTree>
    <p:extLst>
      <p:ext uri="{BB962C8B-B14F-4D97-AF65-F5344CB8AC3E}">
        <p14:creationId xmlns:p14="http://schemas.microsoft.com/office/powerpoint/2010/main" val="86013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4D87BB-C0B9-2E0D-7DAB-1E3DAF3720B6}"/>
              </a:ext>
            </a:extLst>
          </p:cNvPr>
          <p:cNvSpPr>
            <a:spLocks noGrp="1"/>
          </p:cNvSpPr>
          <p:nvPr>
            <p:ph type="body" sz="quarter" idx="13"/>
          </p:nvPr>
        </p:nvSpPr>
        <p:spPr>
          <a:xfrm>
            <a:off x="1416049" y="476251"/>
            <a:ext cx="9657335" cy="1003758"/>
          </a:xfrm>
        </p:spPr>
        <p:txBody>
          <a:bodyPr/>
          <a:lstStyle/>
          <a:p>
            <a:r>
              <a:rPr lang="lt-LT" sz="3600" dirty="0"/>
              <a:t>Valstybės pagalbos teikimo sąlygos</a:t>
            </a:r>
            <a:endParaRPr lang="en-LT" sz="3600" dirty="0"/>
          </a:p>
        </p:txBody>
      </p:sp>
      <p:sp>
        <p:nvSpPr>
          <p:cNvPr id="4" name="TextBox 3">
            <a:extLst>
              <a:ext uri="{FF2B5EF4-FFF2-40B4-BE49-F238E27FC236}">
                <a16:creationId xmlns:a16="http://schemas.microsoft.com/office/drawing/2014/main" id="{58838B38-5FA4-19B5-1EED-3655A98535BE}"/>
              </a:ext>
            </a:extLst>
          </p:cNvPr>
          <p:cNvSpPr txBox="1"/>
          <p:nvPr/>
        </p:nvSpPr>
        <p:spPr>
          <a:xfrm>
            <a:off x="6248400" y="6104965"/>
            <a:ext cx="184731" cy="369332"/>
          </a:xfrm>
          <a:prstGeom prst="rect">
            <a:avLst/>
          </a:prstGeom>
          <a:solidFill>
            <a:srgbClr val="DCDCDC"/>
          </a:solidFill>
        </p:spPr>
        <p:txBody>
          <a:bodyPr wrap="none" rtlCol="0">
            <a:spAutoFit/>
          </a:bodyPr>
          <a:lstStyle/>
          <a:p>
            <a:endParaRPr lang="en-LT" dirty="0"/>
          </a:p>
        </p:txBody>
      </p:sp>
      <p:sp>
        <p:nvSpPr>
          <p:cNvPr id="8" name="Stačiakampis 4">
            <a:extLst>
              <a:ext uri="{FF2B5EF4-FFF2-40B4-BE49-F238E27FC236}">
                <a16:creationId xmlns:a16="http://schemas.microsoft.com/office/drawing/2014/main" id="{8053C0A9-6F1B-CAD2-0F9B-FBBD4E7DE5E9}"/>
              </a:ext>
            </a:extLst>
          </p:cNvPr>
          <p:cNvSpPr/>
          <p:nvPr/>
        </p:nvSpPr>
        <p:spPr>
          <a:xfrm>
            <a:off x="1664208" y="1881283"/>
            <a:ext cx="8837251" cy="1191528"/>
          </a:xfrm>
          <a:prstGeom prst="rect">
            <a:avLst/>
          </a:prstGeom>
          <a:solidFill>
            <a:srgbClr val="302857"/>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0" dirty="0">
                <a:solidFill>
                  <a:schemeClr val="bg1"/>
                </a:solidFill>
                <a:latin typeface="DM Sans" pitchFamily="2" charset="-70"/>
                <a:cs typeface="Times New Roman" panose="02020603050405020304" pitchFamily="18" charset="0"/>
              </a:rPr>
              <a:t>2014 m. birželio 17 d. </a:t>
            </a:r>
            <a:r>
              <a:rPr lang="lt-LT" sz="2000" dirty="0">
                <a:solidFill>
                  <a:schemeClr val="bg1"/>
                </a:solidFill>
                <a:latin typeface="DM Sans" pitchFamily="2" charset="-70"/>
                <a:cs typeface="Times New Roman" panose="02020603050405020304" pitchFamily="18" charset="0"/>
              </a:rPr>
              <a:t>Komisijos reglamentas (ES) Nr. 651/2014</a:t>
            </a:r>
            <a:r>
              <a:rPr lang="lt-LT" sz="2000" b="0" dirty="0">
                <a:solidFill>
                  <a:schemeClr val="bg1"/>
                </a:solidFill>
                <a:latin typeface="DM Sans" pitchFamily="2" charset="-70"/>
                <a:cs typeface="Times New Roman" panose="02020603050405020304" pitchFamily="18" charset="0"/>
              </a:rPr>
              <a:t> su paskutiniais pakeitimais (toliau – BBIR)</a:t>
            </a:r>
            <a:endParaRPr lang="en-US" sz="2000" dirty="0">
              <a:latin typeface="DM Sans" pitchFamily="2" charset="-70"/>
            </a:endParaRPr>
          </a:p>
        </p:txBody>
      </p:sp>
      <p:sp>
        <p:nvSpPr>
          <p:cNvPr id="10" name="Rodyklė: žemyn 7">
            <a:extLst>
              <a:ext uri="{FF2B5EF4-FFF2-40B4-BE49-F238E27FC236}">
                <a16:creationId xmlns:a16="http://schemas.microsoft.com/office/drawing/2014/main" id="{61C3ED3E-E91E-7D78-B4FC-BC16BB60A831}"/>
              </a:ext>
            </a:extLst>
          </p:cNvPr>
          <p:cNvSpPr/>
          <p:nvPr/>
        </p:nvSpPr>
        <p:spPr>
          <a:xfrm>
            <a:off x="5740010" y="3368524"/>
            <a:ext cx="711980" cy="47851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TextBox 11">
            <a:extLst>
              <a:ext uri="{FF2B5EF4-FFF2-40B4-BE49-F238E27FC236}">
                <a16:creationId xmlns:a16="http://schemas.microsoft.com/office/drawing/2014/main" id="{76FE0A83-0CA8-0682-2A85-E7BE8B22091F}"/>
              </a:ext>
            </a:extLst>
          </p:cNvPr>
          <p:cNvSpPr txBox="1"/>
          <p:nvPr/>
        </p:nvSpPr>
        <p:spPr>
          <a:xfrm>
            <a:off x="1664207" y="4142749"/>
            <a:ext cx="8837251" cy="646331"/>
          </a:xfrm>
          <a:prstGeom prst="rect">
            <a:avLst/>
          </a:prstGeom>
          <a:noFill/>
        </p:spPr>
        <p:txBody>
          <a:bodyPr wrap="square">
            <a:spAutoFit/>
          </a:bodyPr>
          <a:lstStyle/>
          <a:p>
            <a:r>
              <a:rPr lang="lt-LT" dirty="0"/>
              <a:t>https://eur-lex.europa.eu/legal-content/EN/TXT/?uri=CELEX%3A02014R0651-20210801</a:t>
            </a:r>
          </a:p>
        </p:txBody>
      </p:sp>
    </p:spTree>
    <p:extLst>
      <p:ext uri="{BB962C8B-B14F-4D97-AF65-F5344CB8AC3E}">
        <p14:creationId xmlns:p14="http://schemas.microsoft.com/office/powerpoint/2010/main" val="297791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871985-9A63-884B-B09B-30696CAAC7B7}"/>
              </a:ext>
            </a:extLst>
          </p:cNvPr>
          <p:cNvSpPr>
            <a:spLocks noGrp="1"/>
          </p:cNvSpPr>
          <p:nvPr>
            <p:ph type="body" sz="quarter" idx="10"/>
          </p:nvPr>
        </p:nvSpPr>
        <p:spPr>
          <a:xfrm>
            <a:off x="650705" y="2055276"/>
            <a:ext cx="8529871" cy="3705444"/>
          </a:xfrm>
        </p:spPr>
        <p:txBody>
          <a:bodyPr>
            <a:noAutofit/>
          </a:bodyPr>
          <a:lstStyle/>
          <a:p>
            <a:pPr>
              <a:spcAft>
                <a:spcPts val="1088"/>
              </a:spcAft>
            </a:pPr>
            <a:r>
              <a:rPr lang="lt-LT" sz="2000" b="1" u="sng" dirty="0">
                <a:latin typeface="DM Sans" pitchFamily="2" charset="-70"/>
              </a:rPr>
              <a:t>Pagalbos gavėjo vertinimas:</a:t>
            </a:r>
          </a:p>
          <a:p>
            <a:pPr marL="945963" lvl="1" indent="-514350">
              <a:spcAft>
                <a:spcPts val="1088"/>
              </a:spcAft>
              <a:buFont typeface="+mj-lt"/>
              <a:buAutoNum type="arabicPeriod"/>
            </a:pPr>
            <a:r>
              <a:rPr lang="lt-LT" sz="2000" dirty="0">
                <a:solidFill>
                  <a:srgbClr val="092D68"/>
                </a:solidFill>
                <a:latin typeface="DM Sans" pitchFamily="2" charset="-70"/>
              </a:rPr>
              <a:t>Sunkumų patyrimo (ne)buvimo vertinimas </a:t>
            </a:r>
          </a:p>
          <a:p>
            <a:pPr marL="945963" lvl="1" indent="-514350" algn="just">
              <a:spcAft>
                <a:spcPts val="1088"/>
              </a:spcAft>
              <a:buFont typeface="+mj-lt"/>
              <a:buAutoNum type="arabicPeriod"/>
            </a:pPr>
            <a:r>
              <a:rPr lang="lt-LT" sz="2000" dirty="0">
                <a:solidFill>
                  <a:srgbClr val="092D68"/>
                </a:solidFill>
                <a:latin typeface="DM Sans" pitchFamily="2" charset="-70"/>
              </a:rPr>
              <a:t>Smulkaus ir vidutinio verslo deklaracijos teikimas</a:t>
            </a:r>
          </a:p>
          <a:p>
            <a:pPr marL="0" lvl="1" indent="0">
              <a:lnSpc>
                <a:spcPct val="130000"/>
              </a:lnSpc>
              <a:spcBef>
                <a:spcPts val="1000"/>
              </a:spcBef>
              <a:spcAft>
                <a:spcPts val="1088"/>
              </a:spcAft>
              <a:buNone/>
            </a:pPr>
            <a:r>
              <a:rPr lang="lt-LT" sz="2000" b="1" u="sng" dirty="0">
                <a:solidFill>
                  <a:srgbClr val="092D68"/>
                </a:solidFill>
                <a:latin typeface="DM Sans" pitchFamily="2" charset="-70"/>
              </a:rPr>
              <a:t>Reikalavimai teikiamai pagalbai:</a:t>
            </a:r>
          </a:p>
          <a:p>
            <a:pPr marL="431613" lvl="1" indent="0" algn="just">
              <a:spcAft>
                <a:spcPts val="1088"/>
              </a:spcAft>
              <a:buNone/>
            </a:pPr>
            <a:r>
              <a:rPr lang="lt-LT" sz="1800" dirty="0">
                <a:solidFill>
                  <a:srgbClr val="092D68"/>
                </a:solidFill>
                <a:latin typeface="DM Sans" pitchFamily="2" charset="-70"/>
                <a:cs typeface="+mj-cs"/>
              </a:rPr>
              <a:t>3. Pagalbos dydis</a:t>
            </a:r>
          </a:p>
          <a:p>
            <a:pPr marL="431613" lvl="1" indent="0" algn="just">
              <a:spcAft>
                <a:spcPts val="1088"/>
              </a:spcAft>
              <a:buNone/>
            </a:pPr>
            <a:r>
              <a:rPr lang="lt-LT" sz="1800" dirty="0">
                <a:solidFill>
                  <a:srgbClr val="092D68"/>
                </a:solidFill>
                <a:latin typeface="DM Sans" pitchFamily="2" charset="-70"/>
                <a:cs typeface="+mj-cs"/>
              </a:rPr>
              <a:t>4. </a:t>
            </a:r>
            <a:r>
              <a:rPr lang="lt-LT" sz="1800" dirty="0">
                <a:solidFill>
                  <a:srgbClr val="092D68"/>
                </a:solidFill>
                <a:latin typeface="DM Sans" pitchFamily="2" charset="-70"/>
              </a:rPr>
              <a:t>Specialiosios BBIR 53 straipsnio nuostatos</a:t>
            </a:r>
          </a:p>
          <a:p>
            <a:pPr marL="0" lvl="1" indent="-25587">
              <a:lnSpc>
                <a:spcPct val="130000"/>
              </a:lnSpc>
              <a:spcBef>
                <a:spcPts val="1000"/>
              </a:spcBef>
              <a:spcAft>
                <a:spcPts val="1088"/>
              </a:spcAft>
            </a:pPr>
            <a:endParaRPr lang="lt-LT" sz="1800" b="1" u="sng" dirty="0">
              <a:solidFill>
                <a:schemeClr val="bg1"/>
              </a:solidFill>
            </a:endParaRPr>
          </a:p>
          <a:p>
            <a:pPr marL="0" lvl="1" indent="-25587">
              <a:lnSpc>
                <a:spcPct val="130000"/>
              </a:lnSpc>
              <a:spcBef>
                <a:spcPts val="1000"/>
              </a:spcBef>
              <a:spcAft>
                <a:spcPts val="1088"/>
              </a:spcAft>
            </a:pPr>
            <a:endParaRPr lang="lt-LT" sz="1800" b="1" u="sng" dirty="0">
              <a:solidFill>
                <a:schemeClr val="bg1"/>
              </a:solidFill>
            </a:endParaRPr>
          </a:p>
          <a:p>
            <a:pPr marL="945963" lvl="1" indent="-514350" algn="just">
              <a:spcAft>
                <a:spcPts val="1088"/>
              </a:spcAft>
              <a:buFont typeface="+mj-lt"/>
              <a:buAutoNum type="arabicPeriod"/>
            </a:pPr>
            <a:endParaRPr lang="lt-LT" sz="1800" dirty="0">
              <a:solidFill>
                <a:schemeClr val="bg1"/>
              </a:solidFill>
            </a:endParaRPr>
          </a:p>
          <a:p>
            <a:pPr marL="945963" lvl="1" indent="-514350" algn="just">
              <a:spcAft>
                <a:spcPts val="1088"/>
              </a:spcAft>
              <a:buFont typeface="+mj-lt"/>
              <a:buAutoNum type="arabicPeriod"/>
            </a:pPr>
            <a:endParaRPr lang="lt-LT" sz="1800" dirty="0">
              <a:solidFill>
                <a:schemeClr val="bg1"/>
              </a:solidFill>
            </a:endParaRPr>
          </a:p>
          <a:p>
            <a:pPr indent="-25587">
              <a:spcAft>
                <a:spcPts val="1088"/>
              </a:spcAft>
            </a:pPr>
            <a:endParaRPr lang="lt-LT" sz="1800" b="1" dirty="0">
              <a:solidFill>
                <a:schemeClr val="bg1"/>
              </a:solidFill>
            </a:endParaRPr>
          </a:p>
          <a:p>
            <a:pPr indent="-25587">
              <a:spcAft>
                <a:spcPts val="1088"/>
              </a:spcAft>
            </a:pPr>
            <a:endParaRPr lang="lt-LT" sz="1800" b="1" dirty="0">
              <a:solidFill>
                <a:schemeClr val="bg1"/>
              </a:solidFill>
            </a:endParaRPr>
          </a:p>
          <a:p>
            <a:pPr indent="-25587">
              <a:spcAft>
                <a:spcPts val="1088"/>
              </a:spcAft>
            </a:pPr>
            <a:endParaRPr lang="lt-LT" sz="1800" b="1" dirty="0">
              <a:solidFill>
                <a:schemeClr val="bg1"/>
              </a:solidFill>
            </a:endParaRPr>
          </a:p>
        </p:txBody>
      </p:sp>
      <p:sp>
        <p:nvSpPr>
          <p:cNvPr id="4" name="Text Placeholder 3">
            <a:extLst>
              <a:ext uri="{FF2B5EF4-FFF2-40B4-BE49-F238E27FC236}">
                <a16:creationId xmlns:a16="http://schemas.microsoft.com/office/drawing/2014/main" id="{E1B4C24E-CE7A-972A-C64F-B657B01FBEC9}"/>
              </a:ext>
            </a:extLst>
          </p:cNvPr>
          <p:cNvSpPr>
            <a:spLocks noGrp="1"/>
          </p:cNvSpPr>
          <p:nvPr>
            <p:ph type="body" sz="quarter" idx="13"/>
          </p:nvPr>
        </p:nvSpPr>
        <p:spPr>
          <a:xfrm>
            <a:off x="1593393" y="587827"/>
            <a:ext cx="9725916" cy="1067718"/>
          </a:xfrm>
        </p:spPr>
        <p:txBody>
          <a:bodyPr/>
          <a:lstStyle/>
          <a:p>
            <a:r>
              <a:rPr lang="lt-LT" sz="3600" i="0" dirty="0"/>
              <a:t>Reikalavimai taikomi teikiant valstybės pagalbą</a:t>
            </a:r>
            <a:endParaRPr lang="lt-LT" sz="3600" dirty="0"/>
          </a:p>
        </p:txBody>
      </p:sp>
    </p:spTree>
    <p:extLst>
      <p:ext uri="{BB962C8B-B14F-4D97-AF65-F5344CB8AC3E}">
        <p14:creationId xmlns:p14="http://schemas.microsoft.com/office/powerpoint/2010/main" val="3308679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57C575-28C1-9DA7-925F-191545ECB6C5}"/>
              </a:ext>
            </a:extLst>
          </p:cNvPr>
          <p:cNvSpPr>
            <a:spLocks noGrp="1"/>
          </p:cNvSpPr>
          <p:nvPr>
            <p:ph type="body" sz="quarter" idx="13"/>
          </p:nvPr>
        </p:nvSpPr>
        <p:spPr>
          <a:xfrm>
            <a:off x="892785" y="2217865"/>
            <a:ext cx="5203215" cy="1595063"/>
          </a:xfrm>
        </p:spPr>
        <p:txBody>
          <a:bodyPr/>
          <a:lstStyle/>
          <a:p>
            <a:r>
              <a:rPr lang="lt-LT" sz="3600" dirty="0">
                <a:solidFill>
                  <a:srgbClr val="092D68"/>
                </a:solidFill>
              </a:rPr>
              <a:t> </a:t>
            </a:r>
            <a:r>
              <a:rPr lang="en-US" sz="3600" dirty="0">
                <a:solidFill>
                  <a:srgbClr val="092D68"/>
                </a:solidFill>
              </a:rPr>
              <a:t>1. </a:t>
            </a:r>
            <a:r>
              <a:rPr lang="lt-LT" sz="3600" dirty="0">
                <a:solidFill>
                  <a:srgbClr val="092D68"/>
                </a:solidFill>
              </a:rPr>
              <a:t>Ar nepriskiriamas sunkumus patiriančių įmonių kategorijai</a:t>
            </a:r>
          </a:p>
          <a:p>
            <a:endParaRPr lang="lt-LT" sz="3600" dirty="0">
              <a:solidFill>
                <a:srgbClr val="092D68"/>
              </a:solidFill>
            </a:endParaRPr>
          </a:p>
        </p:txBody>
      </p:sp>
      <p:pic>
        <p:nvPicPr>
          <p:cNvPr id="5" name="Paveikslėlis 3">
            <a:extLst>
              <a:ext uri="{FF2B5EF4-FFF2-40B4-BE49-F238E27FC236}">
                <a16:creationId xmlns:a16="http://schemas.microsoft.com/office/drawing/2014/main" id="{D47284C1-4011-C033-38CA-4DE55418B4A7}"/>
              </a:ext>
            </a:extLst>
          </p:cNvPr>
          <p:cNvPicPr>
            <a:picLocks noChangeAspect="1"/>
          </p:cNvPicPr>
          <p:nvPr/>
        </p:nvPicPr>
        <p:blipFill>
          <a:blip r:embed="rId2"/>
          <a:stretch>
            <a:fillRect/>
          </a:stretch>
        </p:blipFill>
        <p:spPr>
          <a:xfrm>
            <a:off x="6495009" y="1418457"/>
            <a:ext cx="5102910" cy="3066110"/>
          </a:xfrm>
          <a:prstGeom prst="rect">
            <a:avLst/>
          </a:prstGeom>
        </p:spPr>
      </p:pic>
    </p:spTree>
    <p:extLst>
      <p:ext uri="{BB962C8B-B14F-4D97-AF65-F5344CB8AC3E}">
        <p14:creationId xmlns:p14="http://schemas.microsoft.com/office/powerpoint/2010/main" val="409706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CD177F-5159-6EEF-CBF9-3ABEA667D957}"/>
              </a:ext>
            </a:extLst>
          </p:cNvPr>
          <p:cNvSpPr>
            <a:spLocks noGrp="1"/>
          </p:cNvSpPr>
          <p:nvPr>
            <p:ph type="body" sz="quarter" idx="10"/>
          </p:nvPr>
        </p:nvSpPr>
        <p:spPr>
          <a:xfrm>
            <a:off x="970745" y="1844518"/>
            <a:ext cx="9096799" cy="4848890"/>
          </a:xfrm>
        </p:spPr>
        <p:txBody>
          <a:bodyPr/>
          <a:lstStyle/>
          <a:p>
            <a:pPr algn="just" defTabSz="472839">
              <a:defRPr/>
            </a:pPr>
            <a:r>
              <a:rPr lang="lt-LT" sz="1600" b="1" i="0" dirty="0">
                <a:solidFill>
                  <a:srgbClr val="092D68"/>
                </a:solidFill>
                <a:effectLst/>
                <a:latin typeface="DM Sans" pitchFamily="2" charset="-70"/>
                <a:ea typeface="Verdana" panose="020B0604030504040204" pitchFamily="34" charset="0"/>
              </a:rPr>
              <a:t>Apibrėžtis nustatyta Reglamento 651/2014 2 str.18 p.:</a:t>
            </a:r>
            <a:endParaRPr lang="lt-LT" sz="1600" b="1" dirty="0">
              <a:solidFill>
                <a:srgbClr val="092D68"/>
              </a:solidFill>
              <a:latin typeface="DM Sans" pitchFamily="2" charset="-70"/>
              <a:ea typeface="Verdana" panose="020B0604030504040204" pitchFamily="34" charset="0"/>
            </a:endParaRPr>
          </a:p>
          <a:p>
            <a:pPr marL="466413" indent="-466413" algn="just" defTabSz="472839">
              <a:buFont typeface="+mj-lt"/>
              <a:buAutoNum type="alphaLcParenR"/>
              <a:defRPr/>
            </a:pPr>
            <a:r>
              <a:rPr lang="lt-LT" sz="1400" dirty="0">
                <a:solidFill>
                  <a:srgbClr val="092D68"/>
                </a:solidFill>
                <a:latin typeface="DM Sans" pitchFamily="2" charset="-70"/>
              </a:rPr>
              <a:t>Rezervai − sukaupti nuostoliai = neigiama suma, viršijanti pusę pasirašytojo akcinio kapitalo (iki 3 m. veikiantiems </a:t>
            </a:r>
            <a:r>
              <a:rPr lang="lt-LT" dirty="0">
                <a:solidFill>
                  <a:srgbClr val="092D68"/>
                </a:solidFill>
                <a:latin typeface="DM Sans" pitchFamily="2" charset="-70"/>
              </a:rPr>
              <a:t>ū</a:t>
            </a:r>
            <a:r>
              <a:rPr lang="lt-LT" sz="1400" dirty="0">
                <a:solidFill>
                  <a:srgbClr val="092D68"/>
                </a:solidFill>
                <a:latin typeface="DM Sans" pitchFamily="2" charset="-70"/>
              </a:rPr>
              <a:t>kio subjektams netaikoma)</a:t>
            </a:r>
          </a:p>
          <a:p>
            <a:pPr marL="466413" indent="-466413" algn="just" defTabSz="472839">
              <a:buFont typeface="+mj-lt"/>
              <a:buAutoNum type="alphaLcParenR"/>
              <a:defRPr/>
            </a:pPr>
            <a:r>
              <a:rPr lang="lt-LT" sz="1400" dirty="0">
                <a:solidFill>
                  <a:srgbClr val="092D68"/>
                </a:solidFill>
                <a:latin typeface="DM Sans" pitchFamily="2" charset="-70"/>
              </a:rPr>
              <a:t>bendrovė, kurioje bent keli nariai turi neribotą turtinę atsakomybę už bendrovės skolą, kurios daugiau nei pusė jos kapitalo, kaip parodyta bendrovės apskaitoje, buvo prarasta dėl sukauptų nuostolių (iki 3 m. veikiantiems </a:t>
            </a:r>
            <a:r>
              <a:rPr lang="lt-LT" dirty="0">
                <a:solidFill>
                  <a:srgbClr val="092D68"/>
                </a:solidFill>
                <a:latin typeface="DM Sans" pitchFamily="2" charset="-70"/>
              </a:rPr>
              <a:t>ū</a:t>
            </a:r>
            <a:r>
              <a:rPr lang="lt-LT" sz="1400" dirty="0">
                <a:solidFill>
                  <a:srgbClr val="092D68"/>
                </a:solidFill>
                <a:latin typeface="DM Sans" pitchFamily="2" charset="-70"/>
              </a:rPr>
              <a:t>kio subjektams netaikoma)</a:t>
            </a:r>
          </a:p>
          <a:p>
            <a:pPr marL="466413" indent="-466413" algn="just">
              <a:buNone/>
            </a:pPr>
            <a:r>
              <a:rPr lang="lt-LT" altLang="en-US" sz="1400" dirty="0">
                <a:solidFill>
                  <a:srgbClr val="092D68"/>
                </a:solidFill>
                <a:latin typeface="DM Sans" pitchFamily="2" charset="-70"/>
              </a:rPr>
              <a:t>c</a:t>
            </a:r>
            <a:r>
              <a:rPr lang="lt-LT" altLang="en-US" sz="1400" dirty="0">
                <a:solidFill>
                  <a:srgbClr val="092D68"/>
                </a:solidFill>
                <a:latin typeface="DM Sans" pitchFamily="2" charset="-70"/>
                <a:cs typeface="Times New Roman" panose="02020603050405020304" pitchFamily="18" charset="0"/>
              </a:rPr>
              <a:t>)    jeigu įmonei taikoma kolektyvinė nemokumo procedūra arba ji atitinka nacionalinės teisės kriterijus, kad jos kreditorių prašymu jai būtų pradėta kolektyvinė nemokumo procedūra </a:t>
            </a:r>
          </a:p>
          <a:p>
            <a:pPr marL="466413" indent="-466413" algn="just">
              <a:buAutoNum type="alphaLcParenR" startAt="4"/>
            </a:pPr>
            <a:r>
              <a:rPr lang="lt-LT" altLang="en-US" sz="1400" dirty="0">
                <a:solidFill>
                  <a:srgbClr val="092D68"/>
                </a:solidFill>
                <a:latin typeface="DM Sans" pitchFamily="2" charset="-70"/>
                <a:cs typeface="Times New Roman" panose="02020603050405020304" pitchFamily="18" charset="0"/>
              </a:rPr>
              <a:t>jeigu įmonė gavo sanavimo pagalbą ir dar negrąžino skolos ar baigėsi jos garantijos galiojimas, arba gavo restruktūrizavimo pagalbą ir vis dar laikosi restruktūrizavimo plano</a:t>
            </a:r>
          </a:p>
          <a:p>
            <a:r>
              <a:rPr lang="lt-LT" altLang="en-US" dirty="0"/>
              <a:t>e)     Taikomas didelėms įmonėms, kai per paskutinius dvejus finansinius metus tenkina abi sąlygas: </a:t>
            </a:r>
          </a:p>
          <a:p>
            <a:pPr lvl="1"/>
            <a:r>
              <a:rPr lang="lt-LT" altLang="en-US" sz="1400" dirty="0">
                <a:solidFill>
                  <a:srgbClr val="002060"/>
                </a:solidFill>
                <a:latin typeface="DM Sans" pitchFamily="2" charset="-70"/>
              </a:rPr>
              <a:t>balansinis skolos ir nuosavo kapitalo santykis viršija 7,5 </a:t>
            </a:r>
          </a:p>
          <a:p>
            <a:pPr lvl="1"/>
            <a:r>
              <a:rPr lang="lt-LT" altLang="en-US" sz="1400" dirty="0">
                <a:solidFill>
                  <a:srgbClr val="002060"/>
                </a:solidFill>
                <a:latin typeface="DM Sans" pitchFamily="2" charset="-70"/>
              </a:rPr>
              <a:t>EBITDA palūkanų padengimo santykis yra mažesnis negu 1,0 </a:t>
            </a:r>
          </a:p>
          <a:p>
            <a:pPr marL="466413" indent="-466413" algn="just">
              <a:buAutoNum type="alphaLcParenR" startAt="4"/>
            </a:pPr>
            <a:endParaRPr lang="lt-LT" altLang="en-US" sz="1400" dirty="0">
              <a:solidFill>
                <a:srgbClr val="092D68"/>
              </a:solidFill>
              <a:latin typeface="DM Sans" pitchFamily="2" charset="-70"/>
              <a:cs typeface="Times New Roman" panose="02020603050405020304" pitchFamily="18" charset="0"/>
            </a:endParaRPr>
          </a:p>
          <a:p>
            <a:endParaRPr lang="lt-LT" dirty="0">
              <a:solidFill>
                <a:srgbClr val="092D68"/>
              </a:solidFill>
              <a:latin typeface="DM Sans" pitchFamily="2" charset="-70"/>
            </a:endParaRPr>
          </a:p>
        </p:txBody>
      </p:sp>
      <p:sp>
        <p:nvSpPr>
          <p:cNvPr id="6" name="Text Placeholder 5">
            <a:extLst>
              <a:ext uri="{FF2B5EF4-FFF2-40B4-BE49-F238E27FC236}">
                <a16:creationId xmlns:a16="http://schemas.microsoft.com/office/drawing/2014/main" id="{21D53FBC-B708-0711-042A-A9244CB1860A}"/>
              </a:ext>
            </a:extLst>
          </p:cNvPr>
          <p:cNvSpPr>
            <a:spLocks noGrp="1"/>
          </p:cNvSpPr>
          <p:nvPr>
            <p:ph type="body" sz="quarter" idx="13"/>
          </p:nvPr>
        </p:nvSpPr>
        <p:spPr>
          <a:xfrm>
            <a:off x="1509965" y="482568"/>
            <a:ext cx="7416214" cy="699071"/>
          </a:xfrm>
        </p:spPr>
        <p:txBody>
          <a:bodyPr/>
          <a:lstStyle/>
          <a:p>
            <a:r>
              <a:rPr lang="lt-LT" sz="3600" i="0" dirty="0"/>
              <a:t>Sunkumus patirianti įmonė</a:t>
            </a:r>
            <a:endParaRPr lang="lt-LT" sz="3600" dirty="0"/>
          </a:p>
        </p:txBody>
      </p:sp>
    </p:spTree>
    <p:extLst>
      <p:ext uri="{BB962C8B-B14F-4D97-AF65-F5344CB8AC3E}">
        <p14:creationId xmlns:p14="http://schemas.microsoft.com/office/powerpoint/2010/main" val="311099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CD177F-5159-6EEF-CBF9-3ABEA667D957}"/>
              </a:ext>
            </a:extLst>
          </p:cNvPr>
          <p:cNvSpPr>
            <a:spLocks noGrp="1"/>
          </p:cNvSpPr>
          <p:nvPr>
            <p:ph type="body" sz="quarter" idx="10"/>
          </p:nvPr>
        </p:nvSpPr>
        <p:spPr>
          <a:xfrm>
            <a:off x="1284504" y="2293867"/>
            <a:ext cx="9096799" cy="3696746"/>
          </a:xfrm>
        </p:spPr>
        <p:txBody>
          <a:bodyPr/>
          <a:lstStyle/>
          <a:p>
            <a:pPr marL="0" indent="0">
              <a:buNone/>
              <a:defRPr/>
            </a:pPr>
            <a:r>
              <a:rPr lang="lt-LT" sz="1400" b="1" u="sng" dirty="0"/>
              <a:t>Vertinam</a:t>
            </a:r>
            <a:r>
              <a:rPr lang="en-US" sz="1400" b="1" u="sng" dirty="0"/>
              <a:t>as</a:t>
            </a:r>
            <a:r>
              <a:rPr lang="lt-LT" sz="1400" b="1" u="sng" dirty="0"/>
              <a:t>:</a:t>
            </a:r>
          </a:p>
          <a:p>
            <a:pPr marL="285750" indent="-285750">
              <a:buClr>
                <a:schemeClr val="accent1"/>
              </a:buClr>
              <a:buFont typeface="Arial" panose="020B0604020202020204" pitchFamily="34" charset="0"/>
              <a:buChar char="•"/>
              <a:defRPr/>
            </a:pPr>
            <a:r>
              <a:rPr lang="lt-LT" sz="1400" dirty="0"/>
              <a:t>Pareiškėj</a:t>
            </a:r>
            <a:r>
              <a:rPr lang="en-US" sz="1400" dirty="0"/>
              <a:t>as</a:t>
            </a:r>
            <a:endParaRPr lang="lt-LT" sz="1400" dirty="0"/>
          </a:p>
          <a:p>
            <a:pPr marL="285750" indent="-285750">
              <a:buClr>
                <a:schemeClr val="accent1"/>
              </a:buClr>
              <a:buFont typeface="Arial" panose="020B0604020202020204" pitchFamily="34" charset="0"/>
              <a:buChar char="•"/>
              <a:defRPr/>
            </a:pPr>
            <a:r>
              <a:rPr lang="lt-LT" sz="1400" dirty="0"/>
              <a:t>Ūkio subjekt</a:t>
            </a:r>
            <a:r>
              <a:rPr lang="en-US" sz="1400" dirty="0"/>
              <a:t>as</a:t>
            </a:r>
            <a:r>
              <a:rPr lang="lt-LT" sz="1400" dirty="0"/>
              <a:t> – grup</a:t>
            </a:r>
            <a:r>
              <a:rPr lang="lt-LT" dirty="0"/>
              <a:t>ė</a:t>
            </a:r>
            <a:r>
              <a:rPr lang="lt-LT" sz="1400" dirty="0"/>
              <a:t> įmonių, kurias sieja susijusių įmonių ryšiai </a:t>
            </a:r>
          </a:p>
          <a:p>
            <a:pPr marL="0" indent="0">
              <a:buNone/>
              <a:defRPr/>
            </a:pPr>
            <a:r>
              <a:rPr lang="lt-LT" sz="1400" b="1" u="sng" dirty="0"/>
              <a:t>Duomenų šaltiniai:</a:t>
            </a:r>
          </a:p>
          <a:p>
            <a:pPr marL="285750" indent="-285750">
              <a:buClr>
                <a:schemeClr val="accent1"/>
              </a:buClr>
              <a:buFont typeface="Arial" panose="020B0604020202020204" pitchFamily="34" charset="0"/>
              <a:buChar char="•"/>
              <a:defRPr/>
            </a:pPr>
            <a:r>
              <a:rPr lang="lt-LT" sz="1400" dirty="0"/>
              <a:t>Paskutinės patvirtintos metinės (ilgiau nei 1 metus veikaintiems subjektams) Finansinės atskaitomybės (FA) dokumentai</a:t>
            </a:r>
            <a:endParaRPr lang="en-US" sz="1400" dirty="0"/>
          </a:p>
          <a:p>
            <a:pPr marL="285750" indent="-285750">
              <a:buClr>
                <a:schemeClr val="accent1"/>
              </a:buClr>
              <a:buFont typeface="Arial" panose="020B0604020202020204" pitchFamily="34" charset="0"/>
              <a:buChar char="•"/>
              <a:defRPr/>
            </a:pPr>
            <a:r>
              <a:rPr lang="lt-LT" sz="1400" dirty="0"/>
              <a:t>Konsoliduotos FA dokumentai arba ūkio subjektą sudarančių įmonių FA</a:t>
            </a:r>
          </a:p>
          <a:p>
            <a:pPr>
              <a:defRPr/>
            </a:pPr>
            <a:r>
              <a:rPr lang="lt-LT" sz="1400" b="1" u="sng" dirty="0"/>
              <a:t>Vertinimo momentas:</a:t>
            </a:r>
          </a:p>
          <a:p>
            <a:pPr marL="285750" indent="-285750">
              <a:buClr>
                <a:srgbClr val="142D64"/>
              </a:buClr>
              <a:buFont typeface="Arial" panose="020B0604020202020204" pitchFamily="34" charset="0"/>
              <a:buChar char="•"/>
              <a:defRPr/>
            </a:pPr>
            <a:r>
              <a:rPr lang="lt-LT" sz="1400" u="sng" dirty="0"/>
              <a:t>Tinkamumo finansuoti vertinimo metu</a:t>
            </a:r>
          </a:p>
          <a:p>
            <a:pPr marL="285750" indent="-285750">
              <a:buClr>
                <a:srgbClr val="142D64"/>
              </a:buClr>
              <a:buFont typeface="Arial" panose="020B0604020202020204" pitchFamily="34" charset="0"/>
              <a:buChar char="•"/>
              <a:defRPr/>
            </a:pPr>
            <a:r>
              <a:rPr lang="lt-LT" sz="1400" u="sng" dirty="0"/>
              <a:t>Sprendimo skirti pagalbą metu </a:t>
            </a:r>
          </a:p>
          <a:p>
            <a:endParaRPr lang="lt-LT" dirty="0">
              <a:solidFill>
                <a:srgbClr val="092D68"/>
              </a:solidFill>
              <a:latin typeface="DM Sans" pitchFamily="2" charset="-70"/>
            </a:endParaRPr>
          </a:p>
        </p:txBody>
      </p:sp>
      <p:sp>
        <p:nvSpPr>
          <p:cNvPr id="6" name="Text Placeholder 5">
            <a:extLst>
              <a:ext uri="{FF2B5EF4-FFF2-40B4-BE49-F238E27FC236}">
                <a16:creationId xmlns:a16="http://schemas.microsoft.com/office/drawing/2014/main" id="{21D53FBC-B708-0711-042A-A9244CB1860A}"/>
              </a:ext>
            </a:extLst>
          </p:cNvPr>
          <p:cNvSpPr>
            <a:spLocks noGrp="1"/>
          </p:cNvSpPr>
          <p:nvPr>
            <p:ph type="body" sz="quarter" idx="13"/>
          </p:nvPr>
        </p:nvSpPr>
        <p:spPr>
          <a:xfrm>
            <a:off x="1509964" y="647160"/>
            <a:ext cx="9709723" cy="1081056"/>
          </a:xfrm>
        </p:spPr>
        <p:txBody>
          <a:bodyPr/>
          <a:lstStyle/>
          <a:p>
            <a:r>
              <a:rPr lang="lt-LT" altLang="en-US" sz="3600" dirty="0"/>
              <a:t>Sunkumus patirianti įmonė </a:t>
            </a:r>
            <a:br>
              <a:rPr lang="lt-LT" altLang="en-US" sz="3600" dirty="0"/>
            </a:br>
            <a:r>
              <a:rPr lang="lt-LT" altLang="en-US" sz="3600" dirty="0"/>
              <a:t>(vertinimas)</a:t>
            </a:r>
            <a:endParaRPr lang="lt-LT" sz="3600" dirty="0"/>
          </a:p>
        </p:txBody>
      </p:sp>
    </p:spTree>
    <p:extLst>
      <p:ext uri="{BB962C8B-B14F-4D97-AF65-F5344CB8AC3E}">
        <p14:creationId xmlns:p14="http://schemas.microsoft.com/office/powerpoint/2010/main" val="235713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CD177F-5159-6EEF-CBF9-3ABEA667D957}"/>
              </a:ext>
            </a:extLst>
          </p:cNvPr>
          <p:cNvSpPr>
            <a:spLocks noGrp="1"/>
          </p:cNvSpPr>
          <p:nvPr>
            <p:ph type="body" sz="quarter" idx="10"/>
          </p:nvPr>
        </p:nvSpPr>
        <p:spPr>
          <a:xfrm>
            <a:off x="1547600" y="4787631"/>
            <a:ext cx="9096799" cy="1761003"/>
          </a:xfrm>
        </p:spPr>
        <p:txBody>
          <a:bodyPr/>
          <a:lstStyle/>
          <a:p>
            <a:pPr defTabSz="829178"/>
            <a:r>
              <a:rPr lang="lt-LT" altLang="zh-CN" sz="1400" dirty="0">
                <a:solidFill>
                  <a:srgbClr val="092D68"/>
                </a:solidFill>
                <a:latin typeface="DM Sans" pitchFamily="2" charset="-70"/>
                <a:ea typeface="Verdana" panose="020B0604030504040204" pitchFamily="34" charset="0"/>
                <a:cs typeface="Times New Roman" panose="02020603050405020304" pitchFamily="18" charset="0"/>
              </a:rPr>
              <a:t>1</a:t>
            </a:r>
            <a:r>
              <a:rPr lang="en-GB" altLang="zh-CN" sz="1400" dirty="0">
                <a:solidFill>
                  <a:srgbClr val="092D68"/>
                </a:solidFill>
                <a:latin typeface="DM Sans" pitchFamily="2" charset="-70"/>
                <a:ea typeface="Verdana" panose="020B0604030504040204" pitchFamily="34" charset="0"/>
                <a:cs typeface="Times New Roman" panose="02020603050405020304" pitchFamily="18" charset="0"/>
              </a:rPr>
              <a:t>) </a:t>
            </a:r>
            <a:r>
              <a:rPr lang="lt-LT" altLang="zh-CN" sz="1400" dirty="0">
                <a:solidFill>
                  <a:srgbClr val="092D68"/>
                </a:solidFill>
                <a:latin typeface="DM Sans" pitchFamily="2" charset="-70"/>
                <a:ea typeface="Verdana" panose="020B0604030504040204" pitchFamily="34" charset="0"/>
                <a:cs typeface="Times New Roman" panose="02020603050405020304" pitchFamily="18" charset="0"/>
              </a:rPr>
              <a:t>Neigiamos sumos nustatymas</a:t>
            </a:r>
            <a:r>
              <a:rPr lang="en-GB" altLang="zh-CN" sz="1400" dirty="0">
                <a:solidFill>
                  <a:srgbClr val="092D68"/>
                </a:solidFill>
                <a:latin typeface="DM Sans" pitchFamily="2" charset="-70"/>
                <a:ea typeface="Verdana" panose="020B0604030504040204" pitchFamily="34" charset="0"/>
                <a:cs typeface="Times New Roman" panose="02020603050405020304" pitchFamily="18" charset="0"/>
              </a:rPr>
              <a:t>: </a:t>
            </a:r>
            <a:r>
              <a:rPr lang="lt-LT" altLang="zh-CN" sz="1400" dirty="0">
                <a:solidFill>
                  <a:srgbClr val="092D68"/>
                </a:solidFill>
                <a:latin typeface="DM Sans" pitchFamily="2" charset="-70"/>
                <a:ea typeface="Verdana" panose="020B0604030504040204" pitchFamily="34" charset="0"/>
                <a:cs typeface="Times New Roman" panose="02020603050405020304" pitchFamily="18" charset="0"/>
              </a:rPr>
              <a:t>0</a:t>
            </a:r>
            <a:r>
              <a:rPr lang="en-GB" altLang="zh-CN" sz="1400" dirty="0">
                <a:solidFill>
                  <a:srgbClr val="092D68"/>
                </a:solidFill>
                <a:latin typeface="DM Sans" pitchFamily="2" charset="-70"/>
                <a:ea typeface="Verdana" panose="020B0604030504040204" pitchFamily="34" charset="0"/>
                <a:cs typeface="Times New Roman" panose="02020603050405020304" pitchFamily="18" charset="0"/>
              </a:rPr>
              <a:t>-</a:t>
            </a:r>
            <a:r>
              <a:rPr lang="lt-LT" altLang="zh-CN" sz="1400" dirty="0">
                <a:solidFill>
                  <a:srgbClr val="092D68"/>
                </a:solidFill>
                <a:latin typeface="DM Sans" pitchFamily="2" charset="-70"/>
                <a:ea typeface="Verdana" panose="020B0604030504040204" pitchFamily="34" charset="0"/>
                <a:cs typeface="Times New Roman" panose="02020603050405020304" pitchFamily="18" charset="0"/>
              </a:rPr>
              <a:t>6.000 </a:t>
            </a:r>
            <a:r>
              <a:rPr lang="en-GB" altLang="zh-CN" sz="1400" dirty="0">
                <a:solidFill>
                  <a:srgbClr val="092D68"/>
                </a:solidFill>
                <a:latin typeface="DM Sans" pitchFamily="2" charset="-70"/>
                <a:ea typeface="Verdana" panose="020B0604030504040204" pitchFamily="34" charset="0"/>
                <a:cs typeface="Times New Roman" panose="02020603050405020304" pitchFamily="18" charset="0"/>
              </a:rPr>
              <a:t>= </a:t>
            </a:r>
            <a:r>
              <a:rPr lang="lt-LT" altLang="zh-CN" sz="1400" dirty="0">
                <a:solidFill>
                  <a:srgbClr val="092D68"/>
                </a:solidFill>
                <a:latin typeface="DM Sans" pitchFamily="2" charset="-70"/>
                <a:ea typeface="Verdana" panose="020B0604030504040204" pitchFamily="34" charset="0"/>
                <a:cs typeface="Times New Roman" panose="02020603050405020304" pitchFamily="18" charset="0"/>
              </a:rPr>
              <a:t>-6000</a:t>
            </a:r>
            <a:r>
              <a:rPr lang="en-GB" altLang="zh-CN" sz="1400" dirty="0">
                <a:solidFill>
                  <a:srgbClr val="092D68"/>
                </a:solidFill>
                <a:latin typeface="DM Sans" pitchFamily="2" charset="-70"/>
                <a:ea typeface="Verdana" panose="020B0604030504040204" pitchFamily="34" charset="0"/>
                <a:cs typeface="Times New Roman" panose="02020603050405020304" pitchFamily="18" charset="0"/>
              </a:rPr>
              <a:t> </a:t>
            </a:r>
            <a:endParaRPr lang="lt-LT" altLang="zh-CN" sz="1400" dirty="0">
              <a:solidFill>
                <a:srgbClr val="092D68"/>
              </a:solidFill>
              <a:latin typeface="DM Sans" pitchFamily="2" charset="-70"/>
              <a:ea typeface="Verdana" panose="020B0604030504040204" pitchFamily="34" charset="0"/>
              <a:cs typeface="Arial" panose="020B0604020202020204" pitchFamily="34" charset="0"/>
            </a:endParaRPr>
          </a:p>
          <a:p>
            <a:pPr defTabSz="829178"/>
            <a:r>
              <a:rPr lang="en-GB" altLang="zh-CN" sz="1400" dirty="0">
                <a:solidFill>
                  <a:srgbClr val="092D68"/>
                </a:solidFill>
                <a:latin typeface="DM Sans" pitchFamily="2" charset="-70"/>
                <a:ea typeface="Verdana" panose="020B0604030504040204" pitchFamily="34" charset="0"/>
                <a:cs typeface="Arial" panose="020B0604020202020204" pitchFamily="34" charset="0"/>
              </a:rPr>
              <a:t>2)  </a:t>
            </a:r>
            <a:r>
              <a:rPr lang="lt-LT" altLang="zh-CN" sz="1400" dirty="0">
                <a:solidFill>
                  <a:srgbClr val="092D68"/>
                </a:solidFill>
                <a:latin typeface="DM Sans" pitchFamily="2" charset="-70"/>
                <a:ea typeface="Verdana" panose="020B0604030504040204" pitchFamily="34" charset="0"/>
                <a:cs typeface="Arial" panose="020B0604020202020204" pitchFamily="34" charset="0"/>
              </a:rPr>
              <a:t>Skaičiuojama </a:t>
            </a:r>
            <a:r>
              <a:rPr lang="en-GB" altLang="zh-CN" sz="1400" dirty="0">
                <a:solidFill>
                  <a:srgbClr val="092D68"/>
                </a:solidFill>
                <a:latin typeface="DM Sans" pitchFamily="2" charset="-70"/>
                <a:ea typeface="Verdana" panose="020B0604030504040204" pitchFamily="34" charset="0"/>
                <a:cs typeface="Arial" panose="020B0604020202020204" pitchFamily="34" charset="0"/>
              </a:rPr>
              <a:t>½ </a:t>
            </a:r>
            <a:r>
              <a:rPr lang="lt-LT" altLang="zh-CN" sz="1400" dirty="0">
                <a:solidFill>
                  <a:srgbClr val="092D68"/>
                </a:solidFill>
                <a:latin typeface="DM Sans" pitchFamily="2" charset="-70"/>
                <a:ea typeface="Verdana" panose="020B0604030504040204" pitchFamily="34" charset="0"/>
                <a:cs typeface="Arial" panose="020B0604020202020204" pitchFamily="34" charset="0"/>
              </a:rPr>
              <a:t>įstatinio kapitalo</a:t>
            </a:r>
            <a:r>
              <a:rPr lang="en-GB" altLang="zh-CN" sz="1400" dirty="0">
                <a:solidFill>
                  <a:srgbClr val="092D68"/>
                </a:solidFill>
                <a:latin typeface="DM Sans" pitchFamily="2" charset="-70"/>
                <a:ea typeface="Verdana" panose="020B0604030504040204" pitchFamily="34" charset="0"/>
                <a:cs typeface="Arial" panose="020B0604020202020204" pitchFamily="34" charset="0"/>
              </a:rPr>
              <a:t>: </a:t>
            </a:r>
            <a:r>
              <a:rPr lang="lt-LT" altLang="zh-CN" sz="1400" dirty="0">
                <a:solidFill>
                  <a:srgbClr val="092D68"/>
                </a:solidFill>
                <a:latin typeface="DM Sans" pitchFamily="2" charset="-70"/>
                <a:ea typeface="Verdana" panose="020B0604030504040204" pitchFamily="34" charset="0"/>
                <a:cs typeface="Arial" panose="020B0604020202020204" pitchFamily="34" charset="0"/>
              </a:rPr>
              <a:t>10.000/2 </a:t>
            </a:r>
            <a:r>
              <a:rPr lang="en-GB" altLang="zh-CN" sz="1400" dirty="0">
                <a:solidFill>
                  <a:srgbClr val="092D68"/>
                </a:solidFill>
                <a:latin typeface="DM Sans" pitchFamily="2" charset="-70"/>
                <a:ea typeface="Verdana" panose="020B0604030504040204" pitchFamily="34" charset="0"/>
                <a:cs typeface="Arial" panose="020B0604020202020204" pitchFamily="34" charset="0"/>
              </a:rPr>
              <a:t>=</a:t>
            </a:r>
            <a:r>
              <a:rPr lang="lt-LT" altLang="zh-CN" sz="1400" dirty="0">
                <a:solidFill>
                  <a:srgbClr val="092D68"/>
                </a:solidFill>
                <a:latin typeface="DM Sans" pitchFamily="2" charset="-70"/>
                <a:ea typeface="Verdana" panose="020B0604030504040204" pitchFamily="34" charset="0"/>
                <a:cs typeface="Arial" panose="020B0604020202020204" pitchFamily="34" charset="0"/>
              </a:rPr>
              <a:t> 5000</a:t>
            </a:r>
          </a:p>
          <a:p>
            <a:pPr defTabSz="829178"/>
            <a:r>
              <a:rPr lang="en-GB" altLang="zh-CN" sz="1400" dirty="0">
                <a:solidFill>
                  <a:srgbClr val="092D68"/>
                </a:solidFill>
                <a:latin typeface="DM Sans" pitchFamily="2" charset="-70"/>
                <a:ea typeface="Verdana" panose="020B0604030504040204" pitchFamily="34" charset="0"/>
                <a:cs typeface="Arial" panose="020B0604020202020204" pitchFamily="34" charset="0"/>
              </a:rPr>
              <a:t>3) </a:t>
            </a:r>
            <a:r>
              <a:rPr lang="lt-LT" altLang="zh-CN" sz="1400" dirty="0">
                <a:solidFill>
                  <a:srgbClr val="092D68"/>
                </a:solidFill>
                <a:latin typeface="DM Sans" pitchFamily="2" charset="-70"/>
                <a:ea typeface="Verdana" panose="020B0604030504040204" pitchFamily="34" charset="0"/>
                <a:cs typeface="Arial" panose="020B0604020202020204" pitchFamily="34" charset="0"/>
              </a:rPr>
              <a:t>Palyginimas</a:t>
            </a:r>
            <a:r>
              <a:rPr lang="en-GB" altLang="zh-CN" sz="1400" dirty="0">
                <a:solidFill>
                  <a:srgbClr val="092D68"/>
                </a:solidFill>
                <a:latin typeface="DM Sans" pitchFamily="2" charset="-70"/>
                <a:ea typeface="Verdana" panose="020B0604030504040204" pitchFamily="34" charset="0"/>
                <a:cs typeface="Arial" panose="020B0604020202020204" pitchFamily="34" charset="0"/>
              </a:rPr>
              <a:t>: -</a:t>
            </a:r>
            <a:r>
              <a:rPr lang="lt-LT" altLang="zh-CN" sz="1400" dirty="0">
                <a:solidFill>
                  <a:srgbClr val="092D68"/>
                </a:solidFill>
                <a:latin typeface="DM Sans" pitchFamily="2" charset="-70"/>
                <a:ea typeface="Verdana" panose="020B0604030504040204" pitchFamily="34" charset="0"/>
                <a:cs typeface="Arial" panose="020B0604020202020204" pitchFamily="34" charset="0"/>
              </a:rPr>
              <a:t>6.000 ir</a:t>
            </a:r>
            <a:r>
              <a:rPr lang="en-GB" altLang="zh-CN" sz="1400" dirty="0">
                <a:solidFill>
                  <a:srgbClr val="092D68"/>
                </a:solidFill>
                <a:latin typeface="DM Sans" pitchFamily="2" charset="-70"/>
                <a:ea typeface="Verdana" panose="020B0604030504040204" pitchFamily="34" charset="0"/>
                <a:cs typeface="Arial" panose="020B0604020202020204" pitchFamily="34" charset="0"/>
              </a:rPr>
              <a:t> </a:t>
            </a:r>
            <a:r>
              <a:rPr lang="lt-LT" altLang="zh-CN" sz="1400" dirty="0">
                <a:solidFill>
                  <a:srgbClr val="092D68"/>
                </a:solidFill>
                <a:latin typeface="DM Sans" pitchFamily="2" charset="-70"/>
                <a:ea typeface="Verdana" panose="020B0604030504040204" pitchFamily="34" charset="0"/>
                <a:cs typeface="Arial" panose="020B0604020202020204" pitchFamily="34" charset="0"/>
              </a:rPr>
              <a:t>5.000, neigiama suma viršija pusę įstatinio kapitalo. </a:t>
            </a:r>
          </a:p>
          <a:p>
            <a:pPr defTabSz="829178"/>
            <a:r>
              <a:rPr lang="lt-LT" altLang="zh-CN" sz="1400" dirty="0">
                <a:solidFill>
                  <a:srgbClr val="092D68"/>
                </a:solidFill>
                <a:latin typeface="DM Sans" pitchFamily="2" charset="-70"/>
                <a:ea typeface="Verdana" panose="020B0604030504040204" pitchFamily="34" charset="0"/>
                <a:cs typeface="Arial" panose="020B0604020202020204" pitchFamily="34" charset="0"/>
              </a:rPr>
              <a:t>Įmonė yra sunkumus patirianti – pagalba neteikiama.</a:t>
            </a:r>
          </a:p>
          <a:p>
            <a:endParaRPr lang="lt-LT" dirty="0">
              <a:solidFill>
                <a:srgbClr val="092D68"/>
              </a:solidFill>
              <a:latin typeface="DM Sans" pitchFamily="2" charset="-70"/>
            </a:endParaRPr>
          </a:p>
        </p:txBody>
      </p:sp>
      <p:sp>
        <p:nvSpPr>
          <p:cNvPr id="6" name="Text Placeholder 5">
            <a:extLst>
              <a:ext uri="{FF2B5EF4-FFF2-40B4-BE49-F238E27FC236}">
                <a16:creationId xmlns:a16="http://schemas.microsoft.com/office/drawing/2014/main" id="{21D53FBC-B708-0711-042A-A9244CB1860A}"/>
              </a:ext>
            </a:extLst>
          </p:cNvPr>
          <p:cNvSpPr>
            <a:spLocks noGrp="1"/>
          </p:cNvSpPr>
          <p:nvPr>
            <p:ph type="body" sz="quarter" idx="13"/>
          </p:nvPr>
        </p:nvSpPr>
        <p:spPr>
          <a:xfrm>
            <a:off x="1701988" y="455136"/>
            <a:ext cx="9279955" cy="1117632"/>
          </a:xfrm>
        </p:spPr>
        <p:txBody>
          <a:bodyPr/>
          <a:lstStyle/>
          <a:p>
            <a:r>
              <a:rPr lang="lt-LT" altLang="en-US" sz="3600" dirty="0"/>
              <a:t>Sunkumus patirianti įmonė </a:t>
            </a:r>
            <a:br>
              <a:rPr lang="lt-LT" altLang="en-US" sz="3600" dirty="0"/>
            </a:br>
            <a:r>
              <a:rPr lang="lt-LT" altLang="en-US" sz="3600" dirty="0"/>
              <a:t>(„A“/„B“ punkto vertinimas)</a:t>
            </a:r>
            <a:endParaRPr lang="lt-LT" sz="3600" dirty="0"/>
          </a:p>
        </p:txBody>
      </p:sp>
      <p:sp>
        <p:nvSpPr>
          <p:cNvPr id="2" name="TextBox 1">
            <a:extLst>
              <a:ext uri="{FF2B5EF4-FFF2-40B4-BE49-F238E27FC236}">
                <a16:creationId xmlns:a16="http://schemas.microsoft.com/office/drawing/2014/main" id="{7614E876-5DB5-0B67-0EAC-9C345BC633D6}"/>
              </a:ext>
            </a:extLst>
          </p:cNvPr>
          <p:cNvSpPr txBox="1">
            <a:spLocks noChangeArrowheads="1"/>
          </p:cNvSpPr>
          <p:nvPr/>
        </p:nvSpPr>
        <p:spPr bwMode="auto">
          <a:xfrm>
            <a:off x="1429383" y="2055845"/>
            <a:ext cx="37946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altLang="lt-LT" dirty="0">
                <a:solidFill>
                  <a:srgbClr val="092D68"/>
                </a:solidFill>
                <a:latin typeface="DM Sans" pitchFamily="2" charset="-70"/>
                <a:ea typeface="Verdana" panose="020B0604030504040204" pitchFamily="34" charset="0"/>
              </a:rPr>
              <a:t>Atitikties a (b) punktui vertinimas </a:t>
            </a:r>
          </a:p>
          <a:p>
            <a:endParaRPr lang="lt-LT" altLang="lt-LT" dirty="0">
              <a:solidFill>
                <a:srgbClr val="092D68"/>
              </a:solidFill>
              <a:latin typeface="DM Sans" pitchFamily="2" charset="-70"/>
              <a:ea typeface="Verdana" panose="020B0604030504040204" pitchFamily="34" charset="0"/>
            </a:endParaRPr>
          </a:p>
        </p:txBody>
      </p:sp>
      <p:pic>
        <p:nvPicPr>
          <p:cNvPr id="3" name="Paveikslėlis 5">
            <a:extLst>
              <a:ext uri="{FF2B5EF4-FFF2-40B4-BE49-F238E27FC236}">
                <a16:creationId xmlns:a16="http://schemas.microsoft.com/office/drawing/2014/main" id="{B6436BC8-5E63-47C7-0892-DA892C9AD9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9965" y="2504169"/>
            <a:ext cx="7379979" cy="2006026"/>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610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CD177F-5159-6EEF-CBF9-3ABEA667D957}"/>
              </a:ext>
            </a:extLst>
          </p:cNvPr>
          <p:cNvSpPr>
            <a:spLocks noGrp="1"/>
          </p:cNvSpPr>
          <p:nvPr>
            <p:ph type="body" sz="quarter" idx="10"/>
          </p:nvPr>
        </p:nvSpPr>
        <p:spPr>
          <a:xfrm>
            <a:off x="1547600" y="4787631"/>
            <a:ext cx="9096799" cy="1761003"/>
          </a:xfrm>
        </p:spPr>
        <p:txBody>
          <a:bodyPr/>
          <a:lstStyle/>
          <a:p>
            <a:pPr defTabSz="829178"/>
            <a:r>
              <a:rPr lang="lt-LT" altLang="zh-CN" sz="1800" dirty="0">
                <a:solidFill>
                  <a:srgbClr val="092D68"/>
                </a:solidFill>
                <a:latin typeface="DM Sans" pitchFamily="2" charset="-70"/>
                <a:ea typeface="Verdana" panose="020B0604030504040204" pitchFamily="34" charset="0"/>
                <a:cs typeface="Times New Roman" panose="02020603050405020304" pitchFamily="18" charset="0"/>
              </a:rPr>
              <a:t>1</a:t>
            </a:r>
            <a:r>
              <a:rPr lang="en-GB" altLang="zh-CN" sz="1800" dirty="0">
                <a:solidFill>
                  <a:srgbClr val="092D68"/>
                </a:solidFill>
                <a:latin typeface="DM Sans" pitchFamily="2" charset="-70"/>
                <a:ea typeface="Verdana" panose="020B0604030504040204" pitchFamily="34" charset="0"/>
                <a:cs typeface="Times New Roman" panose="02020603050405020304" pitchFamily="18" charset="0"/>
              </a:rPr>
              <a:t>) </a:t>
            </a:r>
            <a:r>
              <a:rPr lang="lt-LT" altLang="zh-CN" sz="1800" dirty="0">
                <a:solidFill>
                  <a:srgbClr val="092D68"/>
                </a:solidFill>
                <a:latin typeface="DM Sans" pitchFamily="2" charset="-70"/>
                <a:ea typeface="Verdana" panose="020B0604030504040204" pitchFamily="34" charset="0"/>
                <a:cs typeface="Times New Roman" panose="02020603050405020304" pitchFamily="18" charset="0"/>
              </a:rPr>
              <a:t>Neigiamos sumos nustatymas</a:t>
            </a:r>
            <a:r>
              <a:rPr lang="en-GB" altLang="zh-CN" sz="1800" dirty="0">
                <a:solidFill>
                  <a:srgbClr val="092D68"/>
                </a:solidFill>
                <a:latin typeface="DM Sans" pitchFamily="2" charset="-70"/>
                <a:ea typeface="Verdana" panose="020B0604030504040204" pitchFamily="34" charset="0"/>
                <a:cs typeface="Times New Roman" panose="02020603050405020304" pitchFamily="18" charset="0"/>
              </a:rPr>
              <a:t>: </a:t>
            </a:r>
            <a:r>
              <a:rPr lang="lt-LT" altLang="zh-CN" sz="1800" dirty="0">
                <a:solidFill>
                  <a:srgbClr val="092D68"/>
                </a:solidFill>
                <a:latin typeface="DM Sans" pitchFamily="2" charset="-70"/>
                <a:ea typeface="Verdana" panose="020B0604030504040204" pitchFamily="34" charset="0"/>
                <a:cs typeface="Times New Roman" panose="02020603050405020304" pitchFamily="18" charset="0"/>
              </a:rPr>
              <a:t>1000</a:t>
            </a:r>
            <a:r>
              <a:rPr lang="en-GB" altLang="zh-CN" sz="1800" dirty="0">
                <a:solidFill>
                  <a:srgbClr val="092D68"/>
                </a:solidFill>
                <a:latin typeface="DM Sans" pitchFamily="2" charset="-70"/>
                <a:ea typeface="Verdana" panose="020B0604030504040204" pitchFamily="34" charset="0"/>
                <a:cs typeface="Times New Roman" panose="02020603050405020304" pitchFamily="18" charset="0"/>
              </a:rPr>
              <a:t>-</a:t>
            </a:r>
            <a:r>
              <a:rPr lang="lt-LT" altLang="zh-CN" sz="1800" dirty="0">
                <a:solidFill>
                  <a:srgbClr val="092D68"/>
                </a:solidFill>
                <a:latin typeface="DM Sans" pitchFamily="2" charset="-70"/>
                <a:ea typeface="Verdana" panose="020B0604030504040204" pitchFamily="34" charset="0"/>
                <a:cs typeface="Times New Roman" panose="02020603050405020304" pitchFamily="18" charset="0"/>
              </a:rPr>
              <a:t>15000 </a:t>
            </a:r>
            <a:r>
              <a:rPr lang="en-GB" altLang="zh-CN" sz="1800" dirty="0">
                <a:solidFill>
                  <a:srgbClr val="092D68"/>
                </a:solidFill>
                <a:latin typeface="DM Sans" pitchFamily="2" charset="-70"/>
                <a:ea typeface="Verdana" panose="020B0604030504040204" pitchFamily="34" charset="0"/>
                <a:cs typeface="Times New Roman" panose="02020603050405020304" pitchFamily="18" charset="0"/>
              </a:rPr>
              <a:t>= </a:t>
            </a:r>
            <a:r>
              <a:rPr lang="lt-LT" altLang="zh-CN" sz="1800" dirty="0">
                <a:solidFill>
                  <a:srgbClr val="092D68"/>
                </a:solidFill>
                <a:latin typeface="DM Sans" pitchFamily="2" charset="-70"/>
                <a:ea typeface="Verdana" panose="020B0604030504040204" pitchFamily="34" charset="0"/>
                <a:cs typeface="Times New Roman" panose="02020603050405020304" pitchFamily="18" charset="0"/>
              </a:rPr>
              <a:t>-14000</a:t>
            </a:r>
            <a:r>
              <a:rPr lang="en-GB" altLang="zh-CN" sz="1800" dirty="0">
                <a:solidFill>
                  <a:srgbClr val="092D68"/>
                </a:solidFill>
                <a:latin typeface="DM Sans" pitchFamily="2" charset="-70"/>
                <a:ea typeface="Verdana" panose="020B0604030504040204" pitchFamily="34" charset="0"/>
                <a:cs typeface="Times New Roman" panose="02020603050405020304" pitchFamily="18" charset="0"/>
              </a:rPr>
              <a:t> </a:t>
            </a:r>
            <a:endParaRPr lang="lt-LT" altLang="zh-CN" sz="1800" dirty="0">
              <a:solidFill>
                <a:srgbClr val="092D68"/>
              </a:solidFill>
              <a:latin typeface="DM Sans" pitchFamily="2" charset="-70"/>
              <a:ea typeface="Verdana" panose="020B0604030504040204" pitchFamily="34" charset="0"/>
              <a:cs typeface="Arial" panose="020B0604020202020204" pitchFamily="34" charset="0"/>
            </a:endParaRPr>
          </a:p>
          <a:p>
            <a:pPr defTabSz="829178"/>
            <a:r>
              <a:rPr lang="en-GB" altLang="zh-CN" sz="1800" dirty="0">
                <a:solidFill>
                  <a:srgbClr val="092D68"/>
                </a:solidFill>
                <a:latin typeface="DM Sans" pitchFamily="2" charset="-70"/>
                <a:ea typeface="Verdana" panose="020B0604030504040204" pitchFamily="34" charset="0"/>
                <a:cs typeface="Arial" panose="020B0604020202020204" pitchFamily="34" charset="0"/>
              </a:rPr>
              <a:t>2)  </a:t>
            </a:r>
            <a:r>
              <a:rPr lang="lt-LT" altLang="zh-CN" sz="1800" dirty="0">
                <a:solidFill>
                  <a:srgbClr val="092D68"/>
                </a:solidFill>
                <a:latin typeface="DM Sans" pitchFamily="2" charset="-70"/>
                <a:ea typeface="Verdana" panose="020B0604030504040204" pitchFamily="34" charset="0"/>
                <a:cs typeface="Arial" panose="020B0604020202020204" pitchFamily="34" charset="0"/>
              </a:rPr>
              <a:t>Skaičiuojama </a:t>
            </a:r>
            <a:r>
              <a:rPr lang="en-GB" altLang="zh-CN" sz="1800" dirty="0">
                <a:solidFill>
                  <a:srgbClr val="092D68"/>
                </a:solidFill>
                <a:latin typeface="DM Sans" pitchFamily="2" charset="-70"/>
                <a:ea typeface="Verdana" panose="020B0604030504040204" pitchFamily="34" charset="0"/>
                <a:cs typeface="Arial" panose="020B0604020202020204" pitchFamily="34" charset="0"/>
              </a:rPr>
              <a:t>½ </a:t>
            </a:r>
            <a:r>
              <a:rPr lang="lt-LT" altLang="zh-CN" sz="1800" dirty="0">
                <a:solidFill>
                  <a:srgbClr val="092D68"/>
                </a:solidFill>
                <a:latin typeface="DM Sans" pitchFamily="2" charset="-70"/>
                <a:ea typeface="Verdana" panose="020B0604030504040204" pitchFamily="34" charset="0"/>
                <a:cs typeface="Arial" panose="020B0604020202020204" pitchFamily="34" charset="0"/>
              </a:rPr>
              <a:t>kapitalo</a:t>
            </a:r>
            <a:r>
              <a:rPr lang="en-GB" altLang="zh-CN" sz="1800" dirty="0">
                <a:solidFill>
                  <a:srgbClr val="092D68"/>
                </a:solidFill>
                <a:latin typeface="DM Sans" pitchFamily="2" charset="-70"/>
                <a:ea typeface="Verdana" panose="020B0604030504040204" pitchFamily="34" charset="0"/>
                <a:cs typeface="Arial" panose="020B0604020202020204" pitchFamily="34" charset="0"/>
              </a:rPr>
              <a:t>: </a:t>
            </a:r>
            <a:r>
              <a:rPr lang="lt-LT" altLang="zh-CN" sz="1800" dirty="0">
                <a:solidFill>
                  <a:srgbClr val="092D68"/>
                </a:solidFill>
                <a:latin typeface="DM Sans" pitchFamily="2" charset="-70"/>
                <a:ea typeface="Verdana" panose="020B0604030504040204" pitchFamily="34" charset="0"/>
                <a:cs typeface="Arial" panose="020B0604020202020204" pitchFamily="34" charset="0"/>
              </a:rPr>
              <a:t>5.000*3 </a:t>
            </a:r>
            <a:r>
              <a:rPr lang="en-GB" altLang="zh-CN" sz="1800" dirty="0">
                <a:solidFill>
                  <a:srgbClr val="092D68"/>
                </a:solidFill>
                <a:latin typeface="DM Sans" pitchFamily="2" charset="-70"/>
                <a:ea typeface="Verdana" panose="020B0604030504040204" pitchFamily="34" charset="0"/>
                <a:cs typeface="Arial" panose="020B0604020202020204" pitchFamily="34" charset="0"/>
              </a:rPr>
              <a:t>=</a:t>
            </a:r>
            <a:r>
              <a:rPr lang="lt-LT" altLang="zh-CN" sz="1800" dirty="0">
                <a:solidFill>
                  <a:srgbClr val="092D68"/>
                </a:solidFill>
                <a:latin typeface="DM Sans" pitchFamily="2" charset="-70"/>
                <a:ea typeface="Verdana" panose="020B0604030504040204" pitchFamily="34" charset="0"/>
                <a:cs typeface="Arial" panose="020B0604020202020204" pitchFamily="34" charset="0"/>
              </a:rPr>
              <a:t> 15000</a:t>
            </a:r>
          </a:p>
          <a:p>
            <a:pPr defTabSz="829178"/>
            <a:r>
              <a:rPr lang="en-GB" altLang="zh-CN" sz="1800" dirty="0">
                <a:solidFill>
                  <a:srgbClr val="092D68"/>
                </a:solidFill>
                <a:latin typeface="DM Sans" pitchFamily="2" charset="-70"/>
                <a:ea typeface="Verdana" panose="020B0604030504040204" pitchFamily="34" charset="0"/>
                <a:cs typeface="Arial" panose="020B0604020202020204" pitchFamily="34" charset="0"/>
              </a:rPr>
              <a:t>3) </a:t>
            </a:r>
            <a:r>
              <a:rPr lang="lt-LT" altLang="zh-CN" sz="1800" dirty="0">
                <a:solidFill>
                  <a:srgbClr val="092D68"/>
                </a:solidFill>
                <a:latin typeface="DM Sans" pitchFamily="2" charset="-70"/>
                <a:ea typeface="Verdana" panose="020B0604030504040204" pitchFamily="34" charset="0"/>
                <a:cs typeface="Arial" panose="020B0604020202020204" pitchFamily="34" charset="0"/>
              </a:rPr>
              <a:t>Palyginimas</a:t>
            </a:r>
            <a:r>
              <a:rPr lang="en-GB" altLang="zh-CN" sz="1800" dirty="0">
                <a:solidFill>
                  <a:srgbClr val="092D68"/>
                </a:solidFill>
                <a:latin typeface="DM Sans" pitchFamily="2" charset="-70"/>
                <a:ea typeface="Verdana" panose="020B0604030504040204" pitchFamily="34" charset="0"/>
                <a:cs typeface="Arial" panose="020B0604020202020204" pitchFamily="34" charset="0"/>
              </a:rPr>
              <a:t>: -</a:t>
            </a:r>
            <a:r>
              <a:rPr lang="lt-LT" altLang="zh-CN" sz="1800" dirty="0">
                <a:solidFill>
                  <a:srgbClr val="092D68"/>
                </a:solidFill>
                <a:latin typeface="DM Sans" pitchFamily="2" charset="-70"/>
                <a:ea typeface="Verdana" panose="020B0604030504040204" pitchFamily="34" charset="0"/>
                <a:cs typeface="Arial" panose="020B0604020202020204" pitchFamily="34" charset="0"/>
              </a:rPr>
              <a:t>14.000 ir</a:t>
            </a:r>
            <a:r>
              <a:rPr lang="en-GB" altLang="zh-CN" sz="1800" dirty="0">
                <a:solidFill>
                  <a:srgbClr val="092D68"/>
                </a:solidFill>
                <a:latin typeface="DM Sans" pitchFamily="2" charset="-70"/>
                <a:ea typeface="Verdana" panose="020B0604030504040204" pitchFamily="34" charset="0"/>
                <a:cs typeface="Arial" panose="020B0604020202020204" pitchFamily="34" charset="0"/>
              </a:rPr>
              <a:t> </a:t>
            </a:r>
            <a:r>
              <a:rPr lang="lt-LT" altLang="zh-CN" sz="1800" dirty="0">
                <a:solidFill>
                  <a:srgbClr val="092D68"/>
                </a:solidFill>
                <a:latin typeface="DM Sans" pitchFamily="2" charset="-70"/>
                <a:ea typeface="Verdana" panose="020B0604030504040204" pitchFamily="34" charset="0"/>
                <a:cs typeface="Arial" panose="020B0604020202020204" pitchFamily="34" charset="0"/>
              </a:rPr>
              <a:t>15.000, neigiama suma neviršija pusę įstatinio kapitalo. </a:t>
            </a:r>
          </a:p>
          <a:p>
            <a:pPr defTabSz="829178"/>
            <a:r>
              <a:rPr lang="lt-LT" altLang="zh-CN" sz="1800" dirty="0">
                <a:solidFill>
                  <a:srgbClr val="092D68"/>
                </a:solidFill>
                <a:latin typeface="DM Sans" pitchFamily="2" charset="-70"/>
                <a:ea typeface="Verdana" panose="020B0604030504040204" pitchFamily="34" charset="0"/>
                <a:cs typeface="Arial" panose="020B0604020202020204" pitchFamily="34" charset="0"/>
              </a:rPr>
              <a:t>Ūkio subjektas nėra priskiriamas sunkumus patiriančiam pagal šį kriterijų.</a:t>
            </a:r>
          </a:p>
          <a:p>
            <a:endParaRPr lang="lt-LT" sz="1800" dirty="0">
              <a:solidFill>
                <a:srgbClr val="092D68"/>
              </a:solidFill>
              <a:latin typeface="DM Sans" pitchFamily="2" charset="-70"/>
            </a:endParaRPr>
          </a:p>
        </p:txBody>
      </p:sp>
      <p:sp>
        <p:nvSpPr>
          <p:cNvPr id="6" name="Text Placeholder 5">
            <a:extLst>
              <a:ext uri="{FF2B5EF4-FFF2-40B4-BE49-F238E27FC236}">
                <a16:creationId xmlns:a16="http://schemas.microsoft.com/office/drawing/2014/main" id="{21D53FBC-B708-0711-042A-A9244CB1860A}"/>
              </a:ext>
            </a:extLst>
          </p:cNvPr>
          <p:cNvSpPr>
            <a:spLocks noGrp="1"/>
          </p:cNvSpPr>
          <p:nvPr>
            <p:ph type="body" sz="quarter" idx="13"/>
          </p:nvPr>
        </p:nvSpPr>
        <p:spPr>
          <a:xfrm>
            <a:off x="1419584" y="561381"/>
            <a:ext cx="9609140" cy="1007904"/>
          </a:xfrm>
        </p:spPr>
        <p:txBody>
          <a:bodyPr/>
          <a:lstStyle/>
          <a:p>
            <a:r>
              <a:rPr lang="lt-LT" altLang="en-US" sz="3600" dirty="0"/>
              <a:t>Ūkio subjekto „A“/„B“ punkto vertinimas</a:t>
            </a:r>
            <a:endParaRPr lang="lt-LT" sz="3600" dirty="0"/>
          </a:p>
        </p:txBody>
      </p:sp>
      <p:graphicFrame>
        <p:nvGraphicFramePr>
          <p:cNvPr id="12" name="Lentelė 2">
            <a:extLst>
              <a:ext uri="{FF2B5EF4-FFF2-40B4-BE49-F238E27FC236}">
                <a16:creationId xmlns:a16="http://schemas.microsoft.com/office/drawing/2014/main" id="{B2E0080C-E5C4-7E82-89CF-6DC45DCE5CD1}"/>
              </a:ext>
            </a:extLst>
          </p:cNvPr>
          <p:cNvGraphicFramePr>
            <a:graphicFrameLocks noGrp="1"/>
          </p:cNvGraphicFramePr>
          <p:nvPr>
            <p:extLst>
              <p:ext uri="{D42A27DB-BD31-4B8C-83A1-F6EECF244321}">
                <p14:modId xmlns:p14="http://schemas.microsoft.com/office/powerpoint/2010/main" val="2854054582"/>
              </p:ext>
            </p:extLst>
          </p:nvPr>
        </p:nvGraphicFramePr>
        <p:xfrm>
          <a:off x="1700784" y="1729240"/>
          <a:ext cx="8396013" cy="2738481"/>
        </p:xfrm>
        <a:graphic>
          <a:graphicData uri="http://schemas.openxmlformats.org/drawingml/2006/table">
            <a:tbl>
              <a:tblPr>
                <a:tableStyleId>{5DA37D80-6434-44D0-A028-1B22A696006F}</a:tableStyleId>
              </a:tblPr>
              <a:tblGrid>
                <a:gridCol w="510346">
                  <a:extLst>
                    <a:ext uri="{9D8B030D-6E8A-4147-A177-3AD203B41FA5}">
                      <a16:colId xmlns:a16="http://schemas.microsoft.com/office/drawing/2014/main" val="1080499683"/>
                    </a:ext>
                  </a:extLst>
                </a:gridCol>
                <a:gridCol w="1977762">
                  <a:extLst>
                    <a:ext uri="{9D8B030D-6E8A-4147-A177-3AD203B41FA5}">
                      <a16:colId xmlns:a16="http://schemas.microsoft.com/office/drawing/2014/main" val="2768265052"/>
                    </a:ext>
                  </a:extLst>
                </a:gridCol>
                <a:gridCol w="1190714">
                  <a:extLst>
                    <a:ext uri="{9D8B030D-6E8A-4147-A177-3AD203B41FA5}">
                      <a16:colId xmlns:a16="http://schemas.microsoft.com/office/drawing/2014/main" val="3486324911"/>
                    </a:ext>
                  </a:extLst>
                </a:gridCol>
                <a:gridCol w="1205920">
                  <a:extLst>
                    <a:ext uri="{9D8B030D-6E8A-4147-A177-3AD203B41FA5}">
                      <a16:colId xmlns:a16="http://schemas.microsoft.com/office/drawing/2014/main" val="525327716"/>
                    </a:ext>
                  </a:extLst>
                </a:gridCol>
                <a:gridCol w="1076168">
                  <a:extLst>
                    <a:ext uri="{9D8B030D-6E8A-4147-A177-3AD203B41FA5}">
                      <a16:colId xmlns:a16="http://schemas.microsoft.com/office/drawing/2014/main" val="1667357531"/>
                    </a:ext>
                  </a:extLst>
                </a:gridCol>
                <a:gridCol w="1250756">
                  <a:extLst>
                    <a:ext uri="{9D8B030D-6E8A-4147-A177-3AD203B41FA5}">
                      <a16:colId xmlns:a16="http://schemas.microsoft.com/office/drawing/2014/main" val="3027471197"/>
                    </a:ext>
                  </a:extLst>
                </a:gridCol>
                <a:gridCol w="1184347">
                  <a:extLst>
                    <a:ext uri="{9D8B030D-6E8A-4147-A177-3AD203B41FA5}">
                      <a16:colId xmlns:a16="http://schemas.microsoft.com/office/drawing/2014/main" val="806635629"/>
                    </a:ext>
                  </a:extLst>
                </a:gridCol>
              </a:tblGrid>
              <a:tr h="920355">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Eil. Nr.</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Įmonės pavadinimas</a:t>
                      </a:r>
                      <a:endPar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Rezervai</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Nepaskirs-</a:t>
                      </a:r>
                      <a:r>
                        <a:rPr lang="lt-LT" sz="1600" b="0" u="none" strike="noStrike" noProof="0" dirty="0" err="1">
                          <a:solidFill>
                            <a:schemeClr val="tx1"/>
                          </a:solidFill>
                          <a:effectLst/>
                          <a:latin typeface="Verdana" panose="020B0604030504040204" pitchFamily="34" charset="0"/>
                          <a:ea typeface="Verdana" panose="020B0604030504040204" pitchFamily="34" charset="0"/>
                          <a:cs typeface="Calibri Light" panose="020F0302020204030204" pitchFamily="34" charset="0"/>
                        </a:rPr>
                        <a:t>tytas</a:t>
                      </a: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pelnas (nuostolis)</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1"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Neigiama suma</a:t>
                      </a:r>
                    </a:p>
                  </a:txBody>
                  <a:tcPr marL="0" marR="0" marT="0" marB="0" anchor="ctr">
                    <a:solidFill>
                      <a:schemeClr val="bg1">
                        <a:alpha val="92000"/>
                      </a:schemeClr>
                    </a:solidFill>
                  </a:tcPr>
                </a:tc>
                <a:tc>
                  <a:txBody>
                    <a:bodyPr/>
                    <a:lstStyle/>
                    <a:p>
                      <a:pPr algn="ctr" fontAlgn="ctr"/>
                      <a:r>
                        <a:rPr lang="lt-LT" sz="1600" b="1"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Nuosavas kapitalas</a:t>
                      </a:r>
                      <a:endParaRPr lang="lt-LT" sz="1600" b="1"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1"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1/2 įstatinio kapitalo</a:t>
                      </a:r>
                      <a:endParaRPr lang="lt-LT" sz="1600" b="1"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515338631"/>
                  </a:ext>
                </a:extLst>
              </a:tr>
              <a:tr h="230089">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1</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Pareiškėjas</a:t>
                      </a:r>
                    </a:p>
                  </a:txBody>
                  <a:tcPr marL="0" marR="0" marT="0" marB="0" anchor="ctr">
                    <a:solidFill>
                      <a:schemeClr val="bg1">
                        <a:alpha val="92000"/>
                      </a:schemeClr>
                    </a:solidFill>
                  </a:tcPr>
                </a:tc>
                <a:tc>
                  <a:txBody>
                    <a:bodyPr/>
                    <a:lstStyle/>
                    <a:p>
                      <a:pPr algn="ctr"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0</a:t>
                      </a: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-6000</a:t>
                      </a: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-6000</a:t>
                      </a: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4000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5000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4202690403"/>
                  </a:ext>
                </a:extLst>
              </a:tr>
              <a:tr h="230089">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2</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Susijusi įmonė 1</a:t>
                      </a:r>
                      <a:endPar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1000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-5000</a:t>
                      </a: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-4000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6000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5000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1043755778"/>
                  </a:ext>
                </a:extLst>
              </a:tr>
              <a:tr h="230089">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3</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Susijusi įmonė 2</a:t>
                      </a:r>
                      <a:endPar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-4000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-4000</a:t>
                      </a: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6000</a:t>
                      </a:r>
                    </a:p>
                  </a:txBody>
                  <a:tcPr marL="0" marR="0" marT="0" marB="0" anchor="ctr">
                    <a:solidFill>
                      <a:schemeClr val="bg1">
                        <a:alpha val="92000"/>
                      </a:schemeClr>
                    </a:solidFill>
                  </a:tcPr>
                </a:tc>
                <a:tc>
                  <a:txBody>
                    <a:bodyPr/>
                    <a:lstStyle/>
                    <a:p>
                      <a:pPr algn="ctr"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5000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3582280274"/>
                  </a:ext>
                </a:extLst>
              </a:tr>
              <a:tr h="230089">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4</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Susijusi įmonė 3</a:t>
                      </a:r>
                      <a:endPar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1364925907"/>
                  </a:ext>
                </a:extLst>
              </a:tr>
              <a:tr h="230089">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&lt;…&gt;</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&lt;...&gt;</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1905085093"/>
                  </a:ext>
                </a:extLst>
              </a:tr>
              <a:tr h="300081">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n</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Susijusi įmonė n</a:t>
                      </a:r>
                      <a:endPar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116064646"/>
                  </a:ext>
                </a:extLst>
              </a:tr>
              <a:tr h="230089">
                <a:tc gridSpan="4">
                  <a:txBody>
                    <a:bodyPr/>
                    <a:lstStyle/>
                    <a:p>
                      <a:pPr algn="r" fontAlgn="ctr"/>
                      <a:r>
                        <a:rPr lang="lt-LT" sz="1600" b="1"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Iš viso:</a:t>
                      </a:r>
                      <a:endParaRPr lang="lt-LT" sz="1600" b="1"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lt-LT" sz="1400" b="1" i="0" u="none" strike="noStrike" dirty="0">
                          <a:solidFill>
                            <a:srgbClr val="000000"/>
                          </a:solidFill>
                          <a:effectLst/>
                          <a:latin typeface="Verdana" panose="020B0604030504040204" pitchFamily="34" charset="0"/>
                          <a:ea typeface="Verdana" panose="020B0604030504040204" pitchFamily="34" charset="0"/>
                          <a:cs typeface="Calibri Light" panose="020F0302020204030204" pitchFamily="34" charset="0"/>
                        </a:rPr>
                        <a:t>-14000</a:t>
                      </a:r>
                      <a:endParaRPr lang="en-GB" sz="1400" b="1" i="0" u="none" strike="noStrike" dirty="0">
                        <a:solidFill>
                          <a:srgbClr val="000000"/>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400" b="1"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16000</a:t>
                      </a:r>
                    </a:p>
                  </a:txBody>
                  <a:tcPr marL="0" marR="0" marT="0" marB="0" anchor="ctr">
                    <a:solidFill>
                      <a:schemeClr val="bg1">
                        <a:alpha val="92000"/>
                      </a:schemeClr>
                    </a:solidFill>
                  </a:tcPr>
                </a:tc>
                <a:tc>
                  <a:txBody>
                    <a:bodyPr/>
                    <a:lstStyle/>
                    <a:p>
                      <a:pPr algn="ctr" fontAlgn="ctr"/>
                      <a:r>
                        <a:rPr lang="lt-LT" sz="1400" b="1"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15000</a:t>
                      </a:r>
                      <a:endParaRPr lang="en-GB" sz="1400" b="1"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3429061595"/>
                  </a:ext>
                </a:extLst>
              </a:tr>
            </a:tbl>
          </a:graphicData>
        </a:graphic>
      </p:graphicFrame>
    </p:spTree>
    <p:extLst>
      <p:ext uri="{BB962C8B-B14F-4D97-AF65-F5344CB8AC3E}">
        <p14:creationId xmlns:p14="http://schemas.microsoft.com/office/powerpoint/2010/main" val="3950587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CD177F-5159-6EEF-CBF9-3ABEA667D957}"/>
              </a:ext>
            </a:extLst>
          </p:cNvPr>
          <p:cNvSpPr>
            <a:spLocks noGrp="1"/>
          </p:cNvSpPr>
          <p:nvPr>
            <p:ph type="body" sz="quarter" idx="10"/>
          </p:nvPr>
        </p:nvSpPr>
        <p:spPr>
          <a:xfrm>
            <a:off x="1147344" y="1708650"/>
            <a:ext cx="10017480" cy="4801877"/>
          </a:xfrm>
        </p:spPr>
        <p:txBody>
          <a:bodyPr/>
          <a:lstStyle/>
          <a:p>
            <a:pPr marL="0" indent="0" algn="just">
              <a:buFont typeface="Arial" panose="020B0604020202020204" pitchFamily="34" charset="0"/>
              <a:buNone/>
              <a:defRPr/>
            </a:pPr>
            <a:r>
              <a:rPr lang="lt-LT" sz="1800" b="1" i="1" dirty="0">
                <a:solidFill>
                  <a:schemeClr val="accent1">
                    <a:lumMod val="90000"/>
                    <a:lumOff val="10000"/>
                  </a:schemeClr>
                </a:solidFill>
              </a:rPr>
              <a:t>c) </a:t>
            </a:r>
            <a:r>
              <a:rPr lang="lt-LT" sz="1800" b="1" i="1" dirty="0"/>
              <a:t>jeigu įmonei taikoma kolektyvinė nemokumo procedūra arba ji atitinka nacionalinės teisės kriterijus, kad jos kreditorių prašymu jai būtų pradėta kolektyvinė nemokumo procedūra.</a:t>
            </a:r>
          </a:p>
          <a:p>
            <a:pPr marL="0" indent="0" algn="just">
              <a:buFont typeface="Arial" panose="020B0604020202020204" pitchFamily="34" charset="0"/>
              <a:buNone/>
              <a:defRPr/>
            </a:pPr>
            <a:endParaRPr lang="lt-LT" sz="1800" b="1" u="sng" dirty="0"/>
          </a:p>
          <a:p>
            <a:pPr marL="0" indent="0" algn="just">
              <a:buFont typeface="Arial" panose="020B0604020202020204" pitchFamily="34" charset="0"/>
              <a:buNone/>
              <a:defRPr/>
            </a:pPr>
            <a:r>
              <a:rPr lang="lt-LT" sz="1800" b="1" u="sng" dirty="0"/>
              <a:t>Juridinių asmenų nemokumo įstatymas:</a:t>
            </a:r>
          </a:p>
          <a:p>
            <a:pPr fontAlgn="base"/>
            <a:r>
              <a:rPr lang="lt-LT" sz="1800" u="sng" dirty="0"/>
              <a:t>Bankrutuojantis juridinis asmuo </a:t>
            </a:r>
            <a:r>
              <a:rPr lang="lt-LT" sz="1800" dirty="0"/>
              <a:t>– juridinis asmuo, kuriam iškelta bankroto byla arba kurio bankroto procesas vykdomas ne teismo tvarka ir nepradėtos šio įstatymo nustatytos juridinio asmens likvidavimo dėl bankroto procedūros.</a:t>
            </a:r>
          </a:p>
          <a:p>
            <a:pPr algn="just">
              <a:defRPr/>
            </a:pPr>
            <a:r>
              <a:rPr lang="lt-LT" sz="1800" u="sng" dirty="0"/>
              <a:t>Juridinio asmens nemokumas </a:t>
            </a:r>
            <a:r>
              <a:rPr lang="lt-LT" sz="1800" dirty="0"/>
              <a:t>– juridinio asmens būsena, kai juridinis asmuo laiku negali vykdyti turtinių prievolių arba juridinio asmens įsipareigojimai viršija jo turto vertę.</a:t>
            </a:r>
          </a:p>
          <a:p>
            <a:pPr marL="0" indent="0" algn="just">
              <a:spcBef>
                <a:spcPts val="0"/>
              </a:spcBef>
              <a:buFont typeface="Arial" panose="020B0604020202020204" pitchFamily="34" charset="0"/>
              <a:buNone/>
              <a:defRPr/>
            </a:pPr>
            <a:endParaRPr lang="lt-LT" sz="1800" dirty="0">
              <a:solidFill>
                <a:srgbClr val="000000"/>
              </a:solidFill>
              <a:hlinkClick r:id="" action="ppaction://noaction">
                <a:extLst>
                  <a:ext uri="{A12FA001-AC4F-418D-AE19-62706E023703}">
                    <ahyp:hlinkClr xmlns:ahyp="http://schemas.microsoft.com/office/drawing/2018/hyperlinkcolor" val="tx"/>
                  </a:ext>
                </a:extLst>
              </a:hlinkClick>
            </a:endParaRPr>
          </a:p>
          <a:p>
            <a:pPr marL="0" indent="0" algn="just">
              <a:spcBef>
                <a:spcPts val="0"/>
              </a:spcBef>
              <a:buFont typeface="Arial" panose="020B0604020202020204" pitchFamily="34" charset="0"/>
              <a:buNone/>
              <a:defRPr/>
            </a:pPr>
            <a:r>
              <a:rPr lang="lt-LT" sz="1800" dirty="0"/>
              <a:t>https://nemokumas.avnt.lt/public/home/main</a:t>
            </a:r>
            <a:endParaRPr lang="lt-LT" sz="1800" dirty="0">
              <a:solidFill>
                <a:srgbClr val="092D68"/>
              </a:solidFill>
              <a:latin typeface="DM Sans" pitchFamily="2" charset="-70"/>
            </a:endParaRPr>
          </a:p>
        </p:txBody>
      </p:sp>
      <p:sp>
        <p:nvSpPr>
          <p:cNvPr id="6" name="Text Placeholder 5">
            <a:extLst>
              <a:ext uri="{FF2B5EF4-FFF2-40B4-BE49-F238E27FC236}">
                <a16:creationId xmlns:a16="http://schemas.microsoft.com/office/drawing/2014/main" id="{21D53FBC-B708-0711-042A-A9244CB1860A}"/>
              </a:ext>
            </a:extLst>
          </p:cNvPr>
          <p:cNvSpPr>
            <a:spLocks noGrp="1"/>
          </p:cNvSpPr>
          <p:nvPr>
            <p:ph type="body" sz="quarter" idx="13"/>
          </p:nvPr>
        </p:nvSpPr>
        <p:spPr>
          <a:xfrm>
            <a:off x="1509964" y="647160"/>
            <a:ext cx="9289099" cy="699071"/>
          </a:xfrm>
        </p:spPr>
        <p:txBody>
          <a:bodyPr/>
          <a:lstStyle/>
          <a:p>
            <a:r>
              <a:rPr lang="lt-LT" sz="3600" dirty="0"/>
              <a:t>Atitikties „C“</a:t>
            </a:r>
            <a:r>
              <a:rPr lang="en-US" sz="3600" dirty="0"/>
              <a:t> </a:t>
            </a:r>
            <a:r>
              <a:rPr lang="lt-LT" sz="3600" dirty="0"/>
              <a:t>punktui vertinimas</a:t>
            </a:r>
          </a:p>
        </p:txBody>
      </p:sp>
    </p:spTree>
    <p:extLst>
      <p:ext uri="{BB962C8B-B14F-4D97-AF65-F5344CB8AC3E}">
        <p14:creationId xmlns:p14="http://schemas.microsoft.com/office/powerpoint/2010/main" val="2479773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CD177F-5159-6EEF-CBF9-3ABEA667D957}"/>
              </a:ext>
            </a:extLst>
          </p:cNvPr>
          <p:cNvSpPr>
            <a:spLocks noGrp="1"/>
          </p:cNvSpPr>
          <p:nvPr>
            <p:ph type="body" sz="quarter" idx="10"/>
          </p:nvPr>
        </p:nvSpPr>
        <p:spPr>
          <a:xfrm>
            <a:off x="1014108" y="2162896"/>
            <a:ext cx="10017480" cy="4047944"/>
          </a:xfrm>
        </p:spPr>
        <p:txBody>
          <a:bodyPr/>
          <a:lstStyle/>
          <a:p>
            <a:pPr algn="just">
              <a:buClr>
                <a:schemeClr val="accent1">
                  <a:lumMod val="90000"/>
                  <a:lumOff val="10000"/>
                </a:schemeClr>
              </a:buClr>
              <a:defRPr/>
            </a:pPr>
            <a:r>
              <a:rPr lang="lt-LT" sz="1800" b="1" u="sng" dirty="0">
                <a:solidFill>
                  <a:srgbClr val="092D68"/>
                </a:solidFill>
                <a:latin typeface="DM Sans" pitchFamily="2" charset="-70"/>
                <a:cs typeface="Times New Roman" panose="02020603050405020304" pitchFamily="18" charset="0"/>
              </a:rPr>
              <a:t>Tikrinama:</a:t>
            </a:r>
          </a:p>
          <a:p>
            <a:pPr algn="just">
              <a:buClr>
                <a:schemeClr val="accent1">
                  <a:lumMod val="90000"/>
                  <a:lumOff val="10000"/>
                </a:schemeClr>
              </a:buClr>
              <a:defRPr/>
            </a:pPr>
            <a:r>
              <a:rPr lang="lt-LT" sz="1800" dirty="0">
                <a:solidFill>
                  <a:srgbClr val="092D68"/>
                </a:solidFill>
                <a:latin typeface="DM Sans" pitchFamily="2" charset="-70"/>
                <a:cs typeface="Times New Roman" panose="02020603050405020304" pitchFamily="18" charset="0"/>
              </a:rPr>
              <a:t>ar įmonė gavo sanavimo pagalbą ir dar negrąžino skolos ar baigėsi jos garantijos galiojimas, arba gavo restruktūrizavimo</a:t>
            </a:r>
            <a:r>
              <a:rPr lang="en-US" sz="1800" dirty="0">
                <a:solidFill>
                  <a:srgbClr val="092D68"/>
                </a:solidFill>
                <a:latin typeface="DM Sans" pitchFamily="2" charset="-70"/>
                <a:cs typeface="Times New Roman" panose="02020603050405020304" pitchFamily="18" charset="0"/>
              </a:rPr>
              <a:t> </a:t>
            </a:r>
            <a:r>
              <a:rPr lang="pt-BR" sz="1800" dirty="0">
                <a:solidFill>
                  <a:srgbClr val="092D68"/>
                </a:solidFill>
                <a:latin typeface="DM Sans" pitchFamily="2" charset="-70"/>
                <a:cs typeface="Times New Roman" panose="02020603050405020304" pitchFamily="18" charset="0"/>
              </a:rPr>
              <a:t>pagalbą ir vis dar laikosi restruktūrizavimo plano</a:t>
            </a:r>
            <a:endParaRPr lang="lt-LT" sz="1800" dirty="0">
              <a:solidFill>
                <a:srgbClr val="092D68"/>
              </a:solidFill>
              <a:latin typeface="DM Sans" pitchFamily="2" charset="-70"/>
              <a:cs typeface="Times New Roman" panose="02020603050405020304" pitchFamily="18" charset="0"/>
            </a:endParaRPr>
          </a:p>
          <a:p>
            <a:pPr algn="just">
              <a:buClr>
                <a:schemeClr val="accent1">
                  <a:lumMod val="90000"/>
                  <a:lumOff val="10000"/>
                </a:schemeClr>
              </a:buClr>
              <a:defRPr/>
            </a:pPr>
            <a:endParaRPr lang="lt-LT" sz="1800" dirty="0">
              <a:solidFill>
                <a:srgbClr val="092D68"/>
              </a:solidFill>
              <a:latin typeface="DM Sans" pitchFamily="2" charset="-70"/>
              <a:cs typeface="Times New Roman" panose="02020603050405020304" pitchFamily="18" charset="0"/>
            </a:endParaRPr>
          </a:p>
          <a:p>
            <a:pPr algn="just">
              <a:buClr>
                <a:schemeClr val="accent1">
                  <a:lumMod val="90000"/>
                  <a:lumOff val="10000"/>
                </a:schemeClr>
              </a:buClr>
              <a:defRPr/>
            </a:pPr>
            <a:r>
              <a:rPr lang="lt-LT" sz="1800" b="1" u="sng" dirty="0">
                <a:solidFill>
                  <a:srgbClr val="092D68"/>
                </a:solidFill>
                <a:latin typeface="DM Sans" pitchFamily="2" charset="-70"/>
                <a:cs typeface="Times New Roman" panose="02020603050405020304" pitchFamily="18" charset="0"/>
              </a:rPr>
              <a:t>Informacijos šaltiniai:</a:t>
            </a:r>
          </a:p>
          <a:p>
            <a:pPr algn="just">
              <a:buClr>
                <a:schemeClr val="accent1">
                  <a:lumMod val="90000"/>
                  <a:lumOff val="10000"/>
                </a:schemeClr>
              </a:buClr>
              <a:defRPr/>
            </a:pPr>
            <a:r>
              <a:rPr lang="lt-LT" sz="1800" dirty="0">
                <a:solidFill>
                  <a:srgbClr val="092D68"/>
                </a:solidFill>
                <a:latin typeface="DM Sans" pitchFamily="2" charset="-70"/>
                <a:cs typeface="Times New Roman" panose="02020603050405020304" pitchFamily="18" charset="0"/>
              </a:rPr>
              <a:t>Įmonės FAD</a:t>
            </a:r>
          </a:p>
          <a:p>
            <a:pPr algn="just">
              <a:buClr>
                <a:schemeClr val="accent1">
                  <a:lumMod val="90000"/>
                  <a:lumOff val="10000"/>
                </a:schemeClr>
              </a:buClr>
              <a:defRPr/>
            </a:pPr>
            <a:r>
              <a:rPr lang="lt-LT" sz="1800" dirty="0">
                <a:solidFill>
                  <a:srgbClr val="092D68"/>
                </a:solidFill>
                <a:latin typeface="DM Sans" pitchFamily="2" charset="-70"/>
                <a:cs typeface="Times New Roman" panose="02020603050405020304" pitchFamily="18" charset="0"/>
              </a:rPr>
              <a:t>Viešai prieinama informacija</a:t>
            </a:r>
          </a:p>
          <a:p>
            <a:pPr algn="just">
              <a:buClr>
                <a:schemeClr val="accent1">
                  <a:lumMod val="90000"/>
                  <a:lumOff val="10000"/>
                </a:schemeClr>
              </a:buClr>
              <a:defRPr/>
            </a:pPr>
            <a:r>
              <a:rPr lang="lt-LT" sz="1800" dirty="0">
                <a:solidFill>
                  <a:srgbClr val="092D68"/>
                </a:solidFill>
                <a:latin typeface="DM Sans" pitchFamily="2" charset="-70"/>
                <a:cs typeface="Times New Roman" panose="02020603050405020304" pitchFamily="18" charset="0"/>
              </a:rPr>
              <a:t>KOTIS</a:t>
            </a:r>
          </a:p>
          <a:p>
            <a:endParaRPr lang="lt-LT" sz="1800" dirty="0">
              <a:solidFill>
                <a:srgbClr val="092D68"/>
              </a:solidFill>
              <a:latin typeface="DM Sans" pitchFamily="2" charset="-70"/>
            </a:endParaRPr>
          </a:p>
        </p:txBody>
      </p:sp>
      <p:sp>
        <p:nvSpPr>
          <p:cNvPr id="6" name="Text Placeholder 5">
            <a:extLst>
              <a:ext uri="{FF2B5EF4-FFF2-40B4-BE49-F238E27FC236}">
                <a16:creationId xmlns:a16="http://schemas.microsoft.com/office/drawing/2014/main" id="{21D53FBC-B708-0711-042A-A9244CB1860A}"/>
              </a:ext>
            </a:extLst>
          </p:cNvPr>
          <p:cNvSpPr>
            <a:spLocks noGrp="1"/>
          </p:cNvSpPr>
          <p:nvPr>
            <p:ph type="body" sz="quarter" idx="13"/>
          </p:nvPr>
        </p:nvSpPr>
        <p:spPr>
          <a:xfrm>
            <a:off x="1509964" y="647160"/>
            <a:ext cx="9289099" cy="699071"/>
          </a:xfrm>
        </p:spPr>
        <p:txBody>
          <a:bodyPr/>
          <a:lstStyle/>
          <a:p>
            <a:r>
              <a:rPr lang="lt-LT" sz="4400" dirty="0"/>
              <a:t>Atitikties „D“</a:t>
            </a:r>
            <a:r>
              <a:rPr lang="en-US" sz="4400" dirty="0"/>
              <a:t> </a:t>
            </a:r>
            <a:r>
              <a:rPr lang="lt-LT" sz="4400" dirty="0"/>
              <a:t>punktui vertinimas</a:t>
            </a:r>
            <a:endParaRPr lang="lt-LT" dirty="0"/>
          </a:p>
        </p:txBody>
      </p:sp>
    </p:spTree>
    <p:extLst>
      <p:ext uri="{BB962C8B-B14F-4D97-AF65-F5344CB8AC3E}">
        <p14:creationId xmlns:p14="http://schemas.microsoft.com/office/powerpoint/2010/main" val="2224485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D53FBC-B708-0711-042A-A9244CB1860A}"/>
              </a:ext>
            </a:extLst>
          </p:cNvPr>
          <p:cNvSpPr>
            <a:spLocks noGrp="1"/>
          </p:cNvSpPr>
          <p:nvPr>
            <p:ph type="body" sz="quarter" idx="13"/>
          </p:nvPr>
        </p:nvSpPr>
        <p:spPr>
          <a:xfrm>
            <a:off x="1509964" y="647160"/>
            <a:ext cx="9289099" cy="699071"/>
          </a:xfrm>
        </p:spPr>
        <p:txBody>
          <a:bodyPr/>
          <a:lstStyle/>
          <a:p>
            <a:r>
              <a:rPr lang="lt-LT" sz="4000" dirty="0"/>
              <a:t>Atitikties „d“</a:t>
            </a:r>
            <a:r>
              <a:rPr lang="en-US" sz="4000" dirty="0"/>
              <a:t> </a:t>
            </a:r>
            <a:r>
              <a:rPr lang="en-US" sz="4000" dirty="0" err="1"/>
              <a:t>punkt</a:t>
            </a:r>
            <a:r>
              <a:rPr lang="lt-LT" sz="4000" dirty="0"/>
              <a:t>ui vertinimas KOTIS</a:t>
            </a:r>
          </a:p>
        </p:txBody>
      </p:sp>
      <p:pic>
        <p:nvPicPr>
          <p:cNvPr id="4" name="Paveikslėlis 4">
            <a:extLst>
              <a:ext uri="{FF2B5EF4-FFF2-40B4-BE49-F238E27FC236}">
                <a16:creationId xmlns:a16="http://schemas.microsoft.com/office/drawing/2014/main" id="{3A978C50-7E1D-CB42-B43D-09646ED5C5AD}"/>
              </a:ext>
            </a:extLst>
          </p:cNvPr>
          <p:cNvPicPr>
            <a:picLocks noChangeAspect="1"/>
          </p:cNvPicPr>
          <p:nvPr/>
        </p:nvPicPr>
        <p:blipFill>
          <a:blip r:embed="rId2"/>
          <a:stretch>
            <a:fillRect/>
          </a:stretch>
        </p:blipFill>
        <p:spPr>
          <a:xfrm>
            <a:off x="1636463" y="1237537"/>
            <a:ext cx="7284128" cy="5496612"/>
          </a:xfrm>
          <a:prstGeom prst="rect">
            <a:avLst/>
          </a:prstGeom>
        </p:spPr>
      </p:pic>
    </p:spTree>
    <p:extLst>
      <p:ext uri="{BB962C8B-B14F-4D97-AF65-F5344CB8AC3E}">
        <p14:creationId xmlns:p14="http://schemas.microsoft.com/office/powerpoint/2010/main" val="374224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4D87BB-C0B9-2E0D-7DAB-1E3DAF3720B6}"/>
              </a:ext>
            </a:extLst>
          </p:cNvPr>
          <p:cNvSpPr>
            <a:spLocks noGrp="1"/>
          </p:cNvSpPr>
          <p:nvPr>
            <p:ph type="body" sz="quarter" idx="13"/>
          </p:nvPr>
        </p:nvSpPr>
        <p:spPr>
          <a:xfrm>
            <a:off x="1879856" y="815021"/>
            <a:ext cx="8430768" cy="1394677"/>
          </a:xfrm>
          <a:ln w="38100">
            <a:solidFill>
              <a:schemeClr val="tx1"/>
            </a:solidFill>
          </a:ln>
        </p:spPr>
        <p:txBody>
          <a:bodyPr anchor="ctr"/>
          <a:lstStyle/>
          <a:p>
            <a:pPr algn="ctr"/>
            <a:r>
              <a:rPr lang="lt-LT" sz="3600" dirty="0">
                <a:latin typeface="DM Sans" pitchFamily="2" charset="-70"/>
              </a:rPr>
              <a:t>Teikiamo finansavimo vertinimas </a:t>
            </a:r>
            <a:endParaRPr lang="en-LT" sz="3600" dirty="0">
              <a:latin typeface="DM Sans" pitchFamily="2" charset="-70"/>
            </a:endParaRPr>
          </a:p>
        </p:txBody>
      </p:sp>
      <p:sp>
        <p:nvSpPr>
          <p:cNvPr id="4" name="TextBox 3">
            <a:extLst>
              <a:ext uri="{FF2B5EF4-FFF2-40B4-BE49-F238E27FC236}">
                <a16:creationId xmlns:a16="http://schemas.microsoft.com/office/drawing/2014/main" id="{58838B38-5FA4-19B5-1EED-3655A98535BE}"/>
              </a:ext>
            </a:extLst>
          </p:cNvPr>
          <p:cNvSpPr txBox="1"/>
          <p:nvPr/>
        </p:nvSpPr>
        <p:spPr>
          <a:xfrm>
            <a:off x="6248400" y="6104965"/>
            <a:ext cx="184731" cy="369332"/>
          </a:xfrm>
          <a:prstGeom prst="rect">
            <a:avLst/>
          </a:prstGeom>
          <a:solidFill>
            <a:srgbClr val="DCDCDC"/>
          </a:solidFill>
        </p:spPr>
        <p:txBody>
          <a:bodyPr wrap="none" rtlCol="0">
            <a:spAutoFit/>
          </a:bodyPr>
          <a:lstStyle/>
          <a:p>
            <a:endParaRPr lang="en-LT" dirty="0"/>
          </a:p>
        </p:txBody>
      </p:sp>
      <p:sp>
        <p:nvSpPr>
          <p:cNvPr id="2" name="Oval 1">
            <a:extLst>
              <a:ext uri="{FF2B5EF4-FFF2-40B4-BE49-F238E27FC236}">
                <a16:creationId xmlns:a16="http://schemas.microsoft.com/office/drawing/2014/main" id="{5EC7905A-818D-2FB1-CC6F-B708D2C66013}"/>
              </a:ext>
            </a:extLst>
          </p:cNvPr>
          <p:cNvSpPr/>
          <p:nvPr/>
        </p:nvSpPr>
        <p:spPr>
          <a:xfrm>
            <a:off x="6358259" y="5043612"/>
            <a:ext cx="3952365" cy="14666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Valstybės pagalba</a:t>
            </a:r>
          </a:p>
        </p:txBody>
      </p:sp>
      <p:sp>
        <p:nvSpPr>
          <p:cNvPr id="6" name="Oval 5">
            <a:extLst>
              <a:ext uri="{FF2B5EF4-FFF2-40B4-BE49-F238E27FC236}">
                <a16:creationId xmlns:a16="http://schemas.microsoft.com/office/drawing/2014/main" id="{A4B9C401-F701-0293-733C-136E30E53FBB}"/>
              </a:ext>
            </a:extLst>
          </p:cNvPr>
          <p:cNvSpPr/>
          <p:nvPr/>
        </p:nvSpPr>
        <p:spPr>
          <a:xfrm>
            <a:off x="1737489" y="5079620"/>
            <a:ext cx="4138295" cy="1394677"/>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Nėra laikomas</a:t>
            </a:r>
          </a:p>
          <a:p>
            <a:pPr algn="ctr"/>
            <a:r>
              <a:rPr lang="lt-LT" dirty="0"/>
              <a:t>Valstybės pagalba</a:t>
            </a:r>
          </a:p>
        </p:txBody>
      </p:sp>
      <p:sp>
        <p:nvSpPr>
          <p:cNvPr id="7" name="Arrow: Down 6">
            <a:extLst>
              <a:ext uri="{FF2B5EF4-FFF2-40B4-BE49-F238E27FC236}">
                <a16:creationId xmlns:a16="http://schemas.microsoft.com/office/drawing/2014/main" id="{00E9F094-CFAF-26BD-2DBF-5DDDF57BF817}"/>
              </a:ext>
            </a:extLst>
          </p:cNvPr>
          <p:cNvSpPr/>
          <p:nvPr/>
        </p:nvSpPr>
        <p:spPr>
          <a:xfrm>
            <a:off x="3348070" y="4447132"/>
            <a:ext cx="917132" cy="504211"/>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Arrow: Down 7">
            <a:extLst>
              <a:ext uri="{FF2B5EF4-FFF2-40B4-BE49-F238E27FC236}">
                <a16:creationId xmlns:a16="http://schemas.microsoft.com/office/drawing/2014/main" id="{B1E90315-AB10-69B0-1AC3-142AC09D56E4}"/>
              </a:ext>
            </a:extLst>
          </p:cNvPr>
          <p:cNvSpPr/>
          <p:nvPr/>
        </p:nvSpPr>
        <p:spPr>
          <a:xfrm>
            <a:off x="7893429" y="4421149"/>
            <a:ext cx="917132" cy="5042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Text Placeholder 2">
            <a:extLst>
              <a:ext uri="{FF2B5EF4-FFF2-40B4-BE49-F238E27FC236}">
                <a16:creationId xmlns:a16="http://schemas.microsoft.com/office/drawing/2014/main" id="{948112BA-3405-833C-E356-ECCB15F972D0}"/>
              </a:ext>
            </a:extLst>
          </p:cNvPr>
          <p:cNvSpPr txBox="1">
            <a:spLocks/>
          </p:cNvSpPr>
          <p:nvPr/>
        </p:nvSpPr>
        <p:spPr>
          <a:xfrm>
            <a:off x="1879856" y="2907255"/>
            <a:ext cx="8430768" cy="1394677"/>
          </a:xfrm>
          <a:prstGeom prst="rect">
            <a:avLst/>
          </a:prstGeom>
          <a:ln w="38100">
            <a:solidFill>
              <a:schemeClr val="tx1"/>
            </a:solidFill>
          </a:ln>
        </p:spPr>
        <p:txBody>
          <a:bodyPr anchor="ct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lt-LT" sz="2000" dirty="0">
                <a:solidFill>
                  <a:srgbClr val="000000"/>
                </a:solidFill>
                <a:effectLst/>
                <a:latin typeface="DM Sans" pitchFamily="2" charset="-70"/>
                <a:ea typeface="Aptos" panose="020B0004020202020204" pitchFamily="34" charset="0"/>
                <a:cs typeface="Times New Roman" panose="02020603050405020304" pitchFamily="18" charset="0"/>
              </a:rPr>
              <a:t>Komisijos pranešime dėl Sutarties dėl Europos Sąjungos veikimo 107 straipsnio 1 dalyje vartojamos valstybės pagalbos sąvokos </a:t>
            </a:r>
          </a:p>
          <a:p>
            <a:pPr algn="ctr"/>
            <a:r>
              <a:rPr lang="lt-LT" sz="2000" dirty="0">
                <a:solidFill>
                  <a:srgbClr val="000000"/>
                </a:solidFill>
                <a:effectLst/>
                <a:latin typeface="DM Sans" pitchFamily="2" charset="-70"/>
                <a:ea typeface="Aptos" panose="020B0004020202020204" pitchFamily="34" charset="0"/>
                <a:cs typeface="Times New Roman" panose="02020603050405020304" pitchFamily="18" charset="0"/>
              </a:rPr>
              <a:t>(2016/C 262/01) (toliau – EK pranešimas)</a:t>
            </a:r>
            <a:r>
              <a:rPr lang="lt-LT" sz="2000" dirty="0">
                <a:solidFill>
                  <a:srgbClr val="000000"/>
                </a:solidFill>
                <a:effectLst/>
                <a:highlight>
                  <a:srgbClr val="FFFFFF"/>
                </a:highlight>
                <a:latin typeface="DM Sans" pitchFamily="2" charset="-70"/>
                <a:ea typeface="Aptos" panose="020B0004020202020204" pitchFamily="34" charset="0"/>
                <a:cs typeface="Times New Roman" panose="02020603050405020304" pitchFamily="18" charset="0"/>
              </a:rPr>
              <a:t> </a:t>
            </a:r>
            <a:endParaRPr lang="en-LT" sz="2000" dirty="0">
              <a:latin typeface="DM Sans" pitchFamily="2" charset="-70"/>
            </a:endParaRPr>
          </a:p>
        </p:txBody>
      </p:sp>
      <p:sp>
        <p:nvSpPr>
          <p:cNvPr id="11" name="Arrow: Down 10">
            <a:extLst>
              <a:ext uri="{FF2B5EF4-FFF2-40B4-BE49-F238E27FC236}">
                <a16:creationId xmlns:a16="http://schemas.microsoft.com/office/drawing/2014/main" id="{B9977781-8230-4A5B-2D2C-525044AA773C}"/>
              </a:ext>
            </a:extLst>
          </p:cNvPr>
          <p:cNvSpPr/>
          <p:nvPr/>
        </p:nvSpPr>
        <p:spPr>
          <a:xfrm>
            <a:off x="5654050" y="2327661"/>
            <a:ext cx="779081" cy="44493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447175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D53FBC-B708-0711-042A-A9244CB1860A}"/>
              </a:ext>
            </a:extLst>
          </p:cNvPr>
          <p:cNvSpPr>
            <a:spLocks noGrp="1"/>
          </p:cNvSpPr>
          <p:nvPr>
            <p:ph type="body" sz="quarter" idx="13"/>
          </p:nvPr>
        </p:nvSpPr>
        <p:spPr>
          <a:xfrm>
            <a:off x="1509964" y="647160"/>
            <a:ext cx="9289099" cy="699071"/>
          </a:xfrm>
        </p:spPr>
        <p:txBody>
          <a:bodyPr/>
          <a:lstStyle/>
          <a:p>
            <a:r>
              <a:rPr lang="lt-LT" sz="4000" dirty="0"/>
              <a:t>Atitikties „</a:t>
            </a:r>
            <a:r>
              <a:rPr lang="en-US" sz="4000" dirty="0"/>
              <a:t>e</a:t>
            </a:r>
            <a:r>
              <a:rPr lang="lt-LT" sz="4000" dirty="0"/>
              <a:t>“</a:t>
            </a:r>
            <a:r>
              <a:rPr lang="en-US" sz="4000" dirty="0"/>
              <a:t> </a:t>
            </a:r>
            <a:r>
              <a:rPr lang="en-US" sz="4000" dirty="0" err="1"/>
              <a:t>punkt</a:t>
            </a:r>
            <a:r>
              <a:rPr lang="lt-LT" sz="4000" dirty="0"/>
              <a:t>ui vertinimas </a:t>
            </a:r>
          </a:p>
        </p:txBody>
      </p:sp>
      <p:sp>
        <p:nvSpPr>
          <p:cNvPr id="3" name="TextBox 2">
            <a:extLst>
              <a:ext uri="{FF2B5EF4-FFF2-40B4-BE49-F238E27FC236}">
                <a16:creationId xmlns:a16="http://schemas.microsoft.com/office/drawing/2014/main" id="{71C45471-AE58-46CA-6B16-288ECBBE5C5D}"/>
              </a:ext>
            </a:extLst>
          </p:cNvPr>
          <p:cNvSpPr txBox="1"/>
          <p:nvPr/>
        </p:nvSpPr>
        <p:spPr>
          <a:xfrm>
            <a:off x="1299652" y="2404640"/>
            <a:ext cx="9380540" cy="1802545"/>
          </a:xfrm>
          <a:prstGeom prst="rect">
            <a:avLst/>
          </a:prstGeom>
        </p:spPr>
        <p:txBody>
          <a:bodyPr>
            <a:noAutofit/>
          </a:bodyPr>
          <a:lstStyle>
            <a:lvl1pPr marR="0" lvl="0" indent="0" algn="just" fontAlgn="auto">
              <a:lnSpc>
                <a:spcPct val="110000"/>
              </a:lnSpc>
              <a:spcBef>
                <a:spcPts val="0"/>
              </a:spcBef>
              <a:spcAft>
                <a:spcPts val="1200"/>
              </a:spcAft>
              <a:buClr>
                <a:schemeClr val="accent1">
                  <a:lumMod val="90000"/>
                  <a:lumOff val="10000"/>
                </a:schemeClr>
              </a:buClr>
              <a:buSzPct val="100000"/>
              <a:buFont typeface="Arial" panose="020B0604020202020204" pitchFamily="34" charset="0"/>
              <a:buNone/>
              <a:tabLst/>
              <a:defRPr lang="en-US" b="1" i="0" u="sng" strike="noStrike" cap="none" spc="40" baseline="0">
                <a:solidFill>
                  <a:srgbClr val="092D68"/>
                </a:solidFill>
                <a:uFillTx/>
                <a:latin typeface="DM Sans" pitchFamily="2" charset="-70"/>
                <a:cs typeface="Times New Roman" panose="02020603050405020304" pitchFamily="18" charset="0"/>
              </a:defRPr>
            </a:lvl1pPr>
            <a:lvl2pPr marL="685800" marR="0" lvl="1" indent="-228600" fontAlgn="auto">
              <a:lnSpc>
                <a:spcPct val="90000"/>
              </a:lnSpc>
              <a:spcBef>
                <a:spcPts val="500"/>
              </a:spcBef>
              <a:spcAft>
                <a:spcPts val="0"/>
              </a:spcAft>
              <a:buSzPct val="100000"/>
              <a:buFont typeface="Arial" pitchFamily="34"/>
              <a:buChar char="•"/>
              <a:tabLst/>
              <a:defRPr lang="en-US" sz="2400" b="0" i="0" u="none" strike="noStrike" cap="none" spc="0" baseline="0">
                <a:solidFill>
                  <a:srgbClr val="000000"/>
                </a:solidFill>
                <a:uFillTx/>
                <a:latin typeface="Calibri"/>
              </a:defRPr>
            </a:lvl2pPr>
            <a:lvl3pPr marL="1143000" marR="0" lvl="2" indent="-228600" fontAlgn="auto">
              <a:lnSpc>
                <a:spcPct val="90000"/>
              </a:lnSpc>
              <a:spcBef>
                <a:spcPts val="500"/>
              </a:spcBef>
              <a:spcAft>
                <a:spcPts val="0"/>
              </a:spcAft>
              <a:buSzPct val="100000"/>
              <a:buFont typeface="Arial" pitchFamily="34"/>
              <a:buChar char="•"/>
              <a:tabLst/>
              <a:defRPr lang="en-US" sz="2000" b="0" i="0" u="none" strike="noStrike" cap="none" spc="0" baseline="0">
                <a:solidFill>
                  <a:srgbClr val="000000"/>
                </a:solidFill>
                <a:uFillTx/>
                <a:latin typeface="Calibri"/>
              </a:defRPr>
            </a:lvl3pPr>
            <a:lvl4pPr marL="1600200" marR="0" lvl="3" indent="-228600" fontAlgn="auto">
              <a:lnSpc>
                <a:spcPct val="90000"/>
              </a:lnSpc>
              <a:spcBef>
                <a:spcPts val="500"/>
              </a:spcBef>
              <a:spcAft>
                <a:spcPts val="0"/>
              </a:spcAft>
              <a:buSzPct val="100000"/>
              <a:buFont typeface="Arial" pitchFamily="34"/>
              <a:buChar char="•"/>
              <a:tabLst/>
              <a:defRPr lang="en-US" b="0" i="0" u="none" strike="noStrike" cap="none" spc="0" baseline="0">
                <a:solidFill>
                  <a:srgbClr val="000000"/>
                </a:solidFill>
                <a:uFillTx/>
                <a:latin typeface="Calibri"/>
              </a:defRPr>
            </a:lvl4pPr>
            <a:lvl5pPr marL="2057400" marR="0" lvl="4" indent="-228600" fontAlgn="auto">
              <a:lnSpc>
                <a:spcPct val="90000"/>
              </a:lnSpc>
              <a:spcBef>
                <a:spcPts val="500"/>
              </a:spcBef>
              <a:spcAft>
                <a:spcPts val="0"/>
              </a:spcAft>
              <a:buSzPct val="100000"/>
              <a:buFont typeface="Arial" pitchFamily="34"/>
              <a:buChar char="•"/>
              <a:tabLst/>
              <a:defRPr lang="en-US" b="0" i="0" u="none" strike="noStrike" cap="none" spc="0" baseline="0">
                <a:solidFill>
                  <a:srgbClr val="000000"/>
                </a:solidFill>
                <a:uFillTx/>
                <a:latin typeface="Calibri"/>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lt-LT" altLang="en-US" dirty="0"/>
              <a:t>Papildomai didelėms įmonėms:</a:t>
            </a:r>
          </a:p>
          <a:p>
            <a:r>
              <a:rPr lang="lt-LT" altLang="en-US" dirty="0"/>
              <a:t>paskutinius dvejus metus tenkina abi sąlygas: </a:t>
            </a:r>
          </a:p>
          <a:p>
            <a:pPr lvl="1"/>
            <a:r>
              <a:rPr lang="lt-LT" altLang="en-US" sz="1800" dirty="0">
                <a:latin typeface="DM Sans" pitchFamily="2" charset="-70"/>
              </a:rPr>
              <a:t>balansinis skolos ir nuosavo kapitalo santykis viršija 7,5 </a:t>
            </a:r>
          </a:p>
          <a:p>
            <a:pPr lvl="1"/>
            <a:r>
              <a:rPr lang="lt-LT" altLang="en-US" sz="1800" dirty="0">
                <a:latin typeface="DM Sans" pitchFamily="2" charset="-70"/>
              </a:rPr>
              <a:t>EBITDA palūkanų padengimo santykis yra mažesnis negu 1,0 </a:t>
            </a:r>
          </a:p>
        </p:txBody>
      </p:sp>
    </p:spTree>
    <p:extLst>
      <p:ext uri="{BB962C8B-B14F-4D97-AF65-F5344CB8AC3E}">
        <p14:creationId xmlns:p14="http://schemas.microsoft.com/office/powerpoint/2010/main" val="582759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8">
            <a:extLst>
              <a:ext uri="{FF2B5EF4-FFF2-40B4-BE49-F238E27FC236}">
                <a16:creationId xmlns:a16="http://schemas.microsoft.com/office/drawing/2014/main" id="{55A8FFD8-CA6F-D11C-1169-B89923D68705}"/>
              </a:ext>
            </a:extLst>
          </p:cNvPr>
          <p:cNvPicPr>
            <a:picLocks noChangeAspect="1"/>
          </p:cNvPicPr>
          <p:nvPr/>
        </p:nvPicPr>
        <p:blipFill>
          <a:blip r:embed="rId2"/>
          <a:stretch>
            <a:fillRect/>
          </a:stretch>
        </p:blipFill>
        <p:spPr>
          <a:xfrm>
            <a:off x="6154513" y="2039719"/>
            <a:ext cx="4366509" cy="3153115"/>
          </a:xfrm>
          <a:prstGeom prst="rect">
            <a:avLst/>
          </a:prstGeom>
          <a:ln w="15875">
            <a:solidFill>
              <a:schemeClr val="accent1"/>
            </a:solidFill>
          </a:ln>
        </p:spPr>
      </p:pic>
      <p:sp>
        <p:nvSpPr>
          <p:cNvPr id="5" name="TextBox 4">
            <a:extLst>
              <a:ext uri="{FF2B5EF4-FFF2-40B4-BE49-F238E27FC236}">
                <a16:creationId xmlns:a16="http://schemas.microsoft.com/office/drawing/2014/main" id="{C86F2756-DA9D-F74D-EF67-5849543283F7}"/>
              </a:ext>
            </a:extLst>
          </p:cNvPr>
          <p:cNvSpPr txBox="1"/>
          <p:nvPr/>
        </p:nvSpPr>
        <p:spPr>
          <a:xfrm>
            <a:off x="816102" y="2119622"/>
            <a:ext cx="4752594" cy="2369880"/>
          </a:xfrm>
          <a:prstGeom prst="rect">
            <a:avLst/>
          </a:prstGeom>
          <a:noFill/>
        </p:spPr>
        <p:txBody>
          <a:bodyPr wrap="square">
            <a:spAutoFit/>
          </a:bodyPr>
          <a:lstStyle/>
          <a:p>
            <a:r>
              <a:rPr lang="en-US" sz="3600" dirty="0">
                <a:solidFill>
                  <a:srgbClr val="092D68"/>
                </a:solidFill>
                <a:latin typeface="DM Serif Display" pitchFamily="2" charset="0"/>
              </a:rPr>
              <a:t>2. </a:t>
            </a:r>
            <a:r>
              <a:rPr lang="lt-LT" sz="3600" dirty="0">
                <a:solidFill>
                  <a:srgbClr val="092D68"/>
                </a:solidFill>
                <a:latin typeface="DM Serif Display" pitchFamily="2" charset="0"/>
              </a:rPr>
              <a:t>Smulkaus ir vidutinio verslo deklaracijos teikimas</a:t>
            </a:r>
          </a:p>
          <a:p>
            <a:endParaRPr lang="lt-LT" sz="4000" dirty="0">
              <a:solidFill>
                <a:srgbClr val="092D68"/>
              </a:solidFill>
              <a:latin typeface="DM Serif Display" pitchFamily="2" charset="0"/>
            </a:endParaRPr>
          </a:p>
        </p:txBody>
      </p:sp>
    </p:spTree>
    <p:extLst>
      <p:ext uri="{BB962C8B-B14F-4D97-AF65-F5344CB8AC3E}">
        <p14:creationId xmlns:p14="http://schemas.microsoft.com/office/powerpoint/2010/main" val="2721973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8EF64E-9E37-60CD-0F76-6A496717F240}"/>
              </a:ext>
            </a:extLst>
          </p:cNvPr>
          <p:cNvSpPr>
            <a:spLocks noGrp="1"/>
          </p:cNvSpPr>
          <p:nvPr>
            <p:ph type="body" sz="quarter" idx="13"/>
          </p:nvPr>
        </p:nvSpPr>
        <p:spPr>
          <a:xfrm>
            <a:off x="1409658" y="498793"/>
            <a:ext cx="7416214" cy="863663"/>
          </a:xfrm>
        </p:spPr>
        <p:txBody>
          <a:bodyPr/>
          <a:lstStyle/>
          <a:p>
            <a:r>
              <a:rPr lang="lt-LT" sz="3600" dirty="0"/>
              <a:t>SVV deklaracija</a:t>
            </a:r>
          </a:p>
        </p:txBody>
      </p:sp>
      <p:pic>
        <p:nvPicPr>
          <p:cNvPr id="5" name="Paveikslėlis 3">
            <a:extLst>
              <a:ext uri="{FF2B5EF4-FFF2-40B4-BE49-F238E27FC236}">
                <a16:creationId xmlns:a16="http://schemas.microsoft.com/office/drawing/2014/main" id="{A15367C7-E5A9-02BE-3575-6119FFC730D0}"/>
              </a:ext>
            </a:extLst>
          </p:cNvPr>
          <p:cNvPicPr>
            <a:picLocks noChangeAspect="1"/>
          </p:cNvPicPr>
          <p:nvPr/>
        </p:nvPicPr>
        <p:blipFill>
          <a:blip r:embed="rId2"/>
          <a:stretch>
            <a:fillRect/>
          </a:stretch>
        </p:blipFill>
        <p:spPr>
          <a:xfrm>
            <a:off x="1302164" y="1303714"/>
            <a:ext cx="3495320" cy="4963886"/>
          </a:xfrm>
          <a:prstGeom prst="rect">
            <a:avLst/>
          </a:prstGeom>
        </p:spPr>
      </p:pic>
      <p:pic>
        <p:nvPicPr>
          <p:cNvPr id="6" name="Paveikslėlis 5">
            <a:extLst>
              <a:ext uri="{FF2B5EF4-FFF2-40B4-BE49-F238E27FC236}">
                <a16:creationId xmlns:a16="http://schemas.microsoft.com/office/drawing/2014/main" id="{64E0A325-DB65-1F2B-04F4-FD790E469596}"/>
              </a:ext>
            </a:extLst>
          </p:cNvPr>
          <p:cNvPicPr>
            <a:picLocks noChangeAspect="1"/>
          </p:cNvPicPr>
          <p:nvPr/>
        </p:nvPicPr>
        <p:blipFill>
          <a:blip r:embed="rId3"/>
          <a:stretch>
            <a:fillRect/>
          </a:stretch>
        </p:blipFill>
        <p:spPr>
          <a:xfrm>
            <a:off x="5311271" y="1201077"/>
            <a:ext cx="3616341" cy="5169159"/>
          </a:xfrm>
          <a:prstGeom prst="rect">
            <a:avLst/>
          </a:prstGeom>
        </p:spPr>
      </p:pic>
      <p:sp>
        <p:nvSpPr>
          <p:cNvPr id="4" name="TextBox 3">
            <a:extLst>
              <a:ext uri="{FF2B5EF4-FFF2-40B4-BE49-F238E27FC236}">
                <a16:creationId xmlns:a16="http://schemas.microsoft.com/office/drawing/2014/main" id="{545F7B26-0FCD-7A89-DA7B-A0494A2BD11F}"/>
              </a:ext>
            </a:extLst>
          </p:cNvPr>
          <p:cNvSpPr txBox="1"/>
          <p:nvPr/>
        </p:nvSpPr>
        <p:spPr>
          <a:xfrm>
            <a:off x="1044328" y="6392651"/>
            <a:ext cx="10559408" cy="369332"/>
          </a:xfrm>
          <a:prstGeom prst="rect">
            <a:avLst/>
          </a:prstGeom>
          <a:noFill/>
        </p:spPr>
        <p:txBody>
          <a:bodyPr wrap="square">
            <a:spAutoFit/>
          </a:bodyPr>
          <a:lstStyle/>
          <a:p>
            <a:r>
              <a:rPr lang="nn-NO" b="0" i="0" dirty="0">
                <a:solidFill>
                  <a:srgbClr val="000000"/>
                </a:solidFill>
                <a:effectLst/>
                <a:latin typeface="Times New Roman" panose="02020603050405020304" pitchFamily="18" charset="0"/>
              </a:rPr>
              <a:t>2017 m. balandžio 21 d.</a:t>
            </a:r>
            <a:r>
              <a:rPr lang="lt-LT" b="0" i="0" dirty="0">
                <a:solidFill>
                  <a:srgbClr val="000000"/>
                </a:solidFill>
                <a:effectLst/>
                <a:latin typeface="Times New Roman" panose="02020603050405020304" pitchFamily="18" charset="0"/>
              </a:rPr>
              <a:t> ūkio ministro įsakumu</a:t>
            </a:r>
            <a:r>
              <a:rPr lang="nn-NO" b="0" i="0" dirty="0">
                <a:solidFill>
                  <a:srgbClr val="000000"/>
                </a:solidFill>
                <a:effectLst/>
                <a:latin typeface="Times New Roman" panose="02020603050405020304" pitchFamily="18" charset="0"/>
              </a:rPr>
              <a:t> Nr. 4-250</a:t>
            </a:r>
            <a:r>
              <a:rPr lang="lt-LT" b="0" i="0" dirty="0">
                <a:solidFill>
                  <a:srgbClr val="000000"/>
                </a:solidFill>
                <a:effectLst/>
                <a:latin typeface="Times New Roman" panose="02020603050405020304" pitchFamily="18" charset="0"/>
              </a:rPr>
              <a:t> patvirtintas SVV deklaravimo tvarkos aprašas</a:t>
            </a:r>
            <a:endParaRPr lang="lt-LT" dirty="0"/>
          </a:p>
        </p:txBody>
      </p:sp>
    </p:spTree>
    <p:extLst>
      <p:ext uri="{BB962C8B-B14F-4D97-AF65-F5344CB8AC3E}">
        <p14:creationId xmlns:p14="http://schemas.microsoft.com/office/powerpoint/2010/main" val="532751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tačiakampis 12"/>
          <p:cNvSpPr/>
          <p:nvPr/>
        </p:nvSpPr>
        <p:spPr>
          <a:xfrm>
            <a:off x="1677541" y="2416486"/>
            <a:ext cx="2410242" cy="29800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0C5DF66-F665-A28B-D9C5-0D2C741AD1D5}"/>
              </a:ext>
            </a:extLst>
          </p:cNvPr>
          <p:cNvSpPr>
            <a:spLocks noGrp="1"/>
          </p:cNvSpPr>
          <p:nvPr>
            <p:ph type="body" sz="quarter" idx="13"/>
          </p:nvPr>
        </p:nvSpPr>
        <p:spPr>
          <a:xfrm>
            <a:off x="1684773" y="547695"/>
            <a:ext cx="4806021" cy="739775"/>
          </a:xfrm>
        </p:spPr>
        <p:txBody>
          <a:bodyPr/>
          <a:lstStyle/>
          <a:p>
            <a:r>
              <a:rPr lang="lt-LT" sz="3600" b="0" dirty="0"/>
              <a:t>SVV statusas</a:t>
            </a:r>
            <a:endParaRPr lang="lt-LT" sz="3600" dirty="0"/>
          </a:p>
        </p:txBody>
      </p:sp>
      <p:pic>
        <p:nvPicPr>
          <p:cNvPr id="9" name="Picture 4" descr="Propane-formula-C3H8Is-a-molecule-belonging-to-the-family-of-alka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79412" y="2632252"/>
            <a:ext cx="2252008" cy="2252008"/>
          </a:xfrm>
          <a:prstGeom prst="rect">
            <a:avLst/>
          </a:prstGeom>
        </p:spPr>
      </p:pic>
      <p:pic>
        <p:nvPicPr>
          <p:cNvPr id="4" name="Paveikslėlis 3"/>
          <p:cNvPicPr>
            <a:picLocks noChangeAspect="1"/>
          </p:cNvPicPr>
          <p:nvPr/>
        </p:nvPicPr>
        <p:blipFill>
          <a:blip r:embed="rId3"/>
          <a:stretch>
            <a:fillRect/>
          </a:stretch>
        </p:blipFill>
        <p:spPr>
          <a:xfrm>
            <a:off x="5831697" y="2416486"/>
            <a:ext cx="4806021" cy="2980049"/>
          </a:xfrm>
          <a:prstGeom prst="rect">
            <a:avLst/>
          </a:prstGeom>
          <a:solidFill>
            <a:schemeClr val="tx1">
              <a:alpha val="92000"/>
            </a:schemeClr>
          </a:solidFill>
          <a:ln w="12700">
            <a:solidFill>
              <a:schemeClr val="accent1"/>
            </a:solidFill>
          </a:ln>
        </p:spPr>
      </p:pic>
      <p:sp>
        <p:nvSpPr>
          <p:cNvPr id="12" name="TextBox 11"/>
          <p:cNvSpPr txBox="1"/>
          <p:nvPr/>
        </p:nvSpPr>
        <p:spPr>
          <a:xfrm>
            <a:off x="1721957" y="4869193"/>
            <a:ext cx="2188420" cy="461665"/>
          </a:xfrm>
          <a:prstGeom prst="rect">
            <a:avLst/>
          </a:prstGeom>
          <a:noFill/>
        </p:spPr>
        <p:txBody>
          <a:bodyPr wrap="none" rtlCol="0">
            <a:spAutoFit/>
          </a:bodyPr>
          <a:lstStyle/>
          <a:p>
            <a:r>
              <a:rPr lang="lt-LT" sz="2400" dirty="0"/>
              <a:t>Ūkio subjektas</a:t>
            </a:r>
            <a:endParaRPr lang="en-US" sz="2400" dirty="0"/>
          </a:p>
        </p:txBody>
      </p:sp>
      <p:sp>
        <p:nvSpPr>
          <p:cNvPr id="14" name="Rodyklė dešinėn 13"/>
          <p:cNvSpPr/>
          <p:nvPr/>
        </p:nvSpPr>
        <p:spPr>
          <a:xfrm>
            <a:off x="4432460" y="3392649"/>
            <a:ext cx="597156" cy="102772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21957" y="1739539"/>
            <a:ext cx="2270173" cy="523220"/>
          </a:xfrm>
          <a:prstGeom prst="rect">
            <a:avLst/>
          </a:prstGeom>
          <a:noFill/>
        </p:spPr>
        <p:txBody>
          <a:bodyPr wrap="none" rtlCol="0">
            <a:spAutoFit/>
          </a:bodyPr>
          <a:lstStyle/>
          <a:p>
            <a:r>
              <a:rPr lang="lt-LT" sz="2800" dirty="0">
                <a:solidFill>
                  <a:srgbClr val="142D64"/>
                </a:solidFill>
                <a:latin typeface="DM Sans" pitchFamily="2" charset="-70"/>
              </a:rPr>
              <a:t>Įmonių ryšiai</a:t>
            </a:r>
            <a:endParaRPr lang="en-US" sz="2800" dirty="0">
              <a:solidFill>
                <a:srgbClr val="142D64"/>
              </a:solidFill>
              <a:latin typeface="DM Sans" pitchFamily="2" charset="-70"/>
            </a:endParaRPr>
          </a:p>
        </p:txBody>
      </p:sp>
      <p:sp>
        <p:nvSpPr>
          <p:cNvPr id="8" name="TextBox 7"/>
          <p:cNvSpPr txBox="1"/>
          <p:nvPr/>
        </p:nvSpPr>
        <p:spPr>
          <a:xfrm>
            <a:off x="7092107" y="1643866"/>
            <a:ext cx="1953099" cy="523220"/>
          </a:xfrm>
          <a:prstGeom prst="rect">
            <a:avLst/>
          </a:prstGeom>
          <a:noFill/>
        </p:spPr>
        <p:txBody>
          <a:bodyPr wrap="square" rtlCol="0">
            <a:spAutoFit/>
          </a:bodyPr>
          <a:lstStyle>
            <a:defPPr>
              <a:defRPr lang="en-US"/>
            </a:defPPr>
            <a:lvl1pPr>
              <a:defRPr sz="2800">
                <a:solidFill>
                  <a:srgbClr val="142D64"/>
                </a:solidFill>
                <a:latin typeface="DM Sans" pitchFamily="2" charset="-70"/>
              </a:defRPr>
            </a:lvl1pPr>
          </a:lstStyle>
          <a:p>
            <a:r>
              <a:rPr lang="lt-LT" dirty="0"/>
              <a:t>Duomenys</a:t>
            </a:r>
            <a:endParaRPr lang="en-US" dirty="0"/>
          </a:p>
        </p:txBody>
      </p:sp>
    </p:spTree>
    <p:extLst>
      <p:ext uri="{BB962C8B-B14F-4D97-AF65-F5344CB8AC3E}">
        <p14:creationId xmlns:p14="http://schemas.microsoft.com/office/powerpoint/2010/main" val="1855322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EEFE85-4B57-C707-8488-4660F5A1BCDB}"/>
              </a:ext>
            </a:extLst>
          </p:cNvPr>
          <p:cNvSpPr>
            <a:spLocks noGrp="1"/>
          </p:cNvSpPr>
          <p:nvPr>
            <p:ph type="body" sz="quarter" idx="13"/>
          </p:nvPr>
        </p:nvSpPr>
        <p:spPr>
          <a:xfrm>
            <a:off x="1468468" y="555103"/>
            <a:ext cx="6245479" cy="918527"/>
          </a:xfrm>
        </p:spPr>
        <p:txBody>
          <a:bodyPr/>
          <a:lstStyle/>
          <a:p>
            <a:r>
              <a:rPr lang="lt-LT" sz="3600" b="0" dirty="0"/>
              <a:t>Vertinimo laikotarpis</a:t>
            </a:r>
            <a:endParaRPr lang="lt-LT" sz="3600" dirty="0"/>
          </a:p>
        </p:txBody>
      </p:sp>
      <p:sp>
        <p:nvSpPr>
          <p:cNvPr id="5" name="TextBox 4">
            <a:extLst>
              <a:ext uri="{FF2B5EF4-FFF2-40B4-BE49-F238E27FC236}">
                <a16:creationId xmlns:a16="http://schemas.microsoft.com/office/drawing/2014/main" id="{5EDBCE93-E08C-D259-8C32-8FA6B8B9CA6E}"/>
              </a:ext>
            </a:extLst>
          </p:cNvPr>
          <p:cNvSpPr txBox="1"/>
          <p:nvPr/>
        </p:nvSpPr>
        <p:spPr>
          <a:xfrm>
            <a:off x="1401318" y="1650599"/>
            <a:ext cx="9041130" cy="646331"/>
          </a:xfrm>
          <a:prstGeom prst="rect">
            <a:avLst/>
          </a:prstGeom>
          <a:noFill/>
        </p:spPr>
        <p:txBody>
          <a:bodyPr wrap="square">
            <a:spAutoFit/>
          </a:bodyPr>
          <a:lstStyle/>
          <a:p>
            <a:r>
              <a:rPr lang="lt-LT" u="sng" spc="0" dirty="0">
                <a:solidFill>
                  <a:srgbClr val="142D64"/>
                </a:solidFill>
                <a:latin typeface="DM Sans" pitchFamily="2" charset="-70"/>
              </a:rPr>
              <a:t>Jei paskutinius 2 metus keitėsi statusas</a:t>
            </a:r>
            <a:r>
              <a:rPr lang="lt-LT" spc="0" dirty="0">
                <a:solidFill>
                  <a:srgbClr val="142D64"/>
                </a:solidFill>
                <a:latin typeface="DM Sans" pitchFamily="2" charset="-70"/>
              </a:rPr>
              <a:t>, statuso nustatymui vertinami   3 metai (SVV tvarkos aprašo 13.12.2 punktas):</a:t>
            </a:r>
          </a:p>
        </p:txBody>
      </p:sp>
      <p:pic>
        <p:nvPicPr>
          <p:cNvPr id="6" name="Turinio vietos rezervavimo ženklas 3">
            <a:extLst>
              <a:ext uri="{FF2B5EF4-FFF2-40B4-BE49-F238E27FC236}">
                <a16:creationId xmlns:a16="http://schemas.microsoft.com/office/drawing/2014/main" id="{F7C7EB34-40D9-C749-4111-B55BC5B800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68468" y="2650867"/>
            <a:ext cx="7681953" cy="2976941"/>
          </a:xfrm>
          <a:prstGeom prst="rect">
            <a:avLst/>
          </a:prstGeom>
          <a:solidFill>
            <a:srgbClr val="302757">
              <a:alpha val="98000"/>
            </a:srgbClr>
          </a:solidFill>
          <a:ln w="19050" cmpd="sng">
            <a:solidFill>
              <a:schemeClr val="accent1"/>
            </a:solidFill>
          </a:ln>
        </p:spPr>
      </p:pic>
    </p:spTree>
    <p:extLst>
      <p:ext uri="{BB962C8B-B14F-4D97-AF65-F5344CB8AC3E}">
        <p14:creationId xmlns:p14="http://schemas.microsoft.com/office/powerpoint/2010/main" val="714634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EEFE85-4B57-C707-8488-4660F5A1BCDB}"/>
              </a:ext>
            </a:extLst>
          </p:cNvPr>
          <p:cNvSpPr>
            <a:spLocks noGrp="1"/>
          </p:cNvSpPr>
          <p:nvPr>
            <p:ph type="body" sz="quarter" idx="13"/>
          </p:nvPr>
        </p:nvSpPr>
        <p:spPr>
          <a:xfrm>
            <a:off x="1545209" y="562801"/>
            <a:ext cx="6245479" cy="918527"/>
          </a:xfrm>
        </p:spPr>
        <p:txBody>
          <a:bodyPr/>
          <a:lstStyle/>
          <a:p>
            <a:r>
              <a:rPr lang="lt-LT" sz="3600" b="0" dirty="0"/>
              <a:t>Duomenys</a:t>
            </a:r>
            <a:endParaRPr lang="lt-LT" sz="3600" dirty="0"/>
          </a:p>
        </p:txBody>
      </p:sp>
      <p:sp>
        <p:nvSpPr>
          <p:cNvPr id="2" name="Text Placeholder 18">
            <a:extLst>
              <a:ext uri="{FF2B5EF4-FFF2-40B4-BE49-F238E27FC236}">
                <a16:creationId xmlns:a16="http://schemas.microsoft.com/office/drawing/2014/main" id="{59BDF575-3BC3-6F66-11BE-FDB9F760A5B1}"/>
              </a:ext>
            </a:extLst>
          </p:cNvPr>
          <p:cNvSpPr txBox="1">
            <a:spLocks/>
          </p:cNvSpPr>
          <p:nvPr/>
        </p:nvSpPr>
        <p:spPr>
          <a:xfrm>
            <a:off x="1001140" y="2328349"/>
            <a:ext cx="10007844" cy="3755781"/>
          </a:xfrm>
          <a:prstGeom prst="rect">
            <a:avLst/>
          </a:prstGeom>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2000" b="1" dirty="0">
                <a:solidFill>
                  <a:srgbClr val="142D64"/>
                </a:solidFill>
                <a:latin typeface="DM Sans" pitchFamily="2" charset="-70"/>
                <a:ea typeface="Verdana" panose="020B0604030504040204" pitchFamily="34" charset="0"/>
              </a:rPr>
              <a:t>Pareiškėjo bei jo susijusių ir partnerinių įmonių duomenys:</a:t>
            </a:r>
          </a:p>
          <a:p>
            <a:pPr>
              <a:lnSpc>
                <a:spcPct val="100000"/>
              </a:lnSpc>
              <a:spcBef>
                <a:spcPts val="0"/>
              </a:spcBef>
            </a:pPr>
            <a:endParaRPr lang="lt-LT" sz="2000" dirty="0">
              <a:solidFill>
                <a:srgbClr val="142D64"/>
              </a:solidFill>
              <a:latin typeface="DM Sans" pitchFamily="2" charset="-70"/>
              <a:ea typeface="Verdana" panose="020B0604030504040204" pitchFamily="34" charset="0"/>
            </a:endParaRPr>
          </a:p>
          <a:p>
            <a:pPr>
              <a:lnSpc>
                <a:spcPct val="100000"/>
              </a:lnSpc>
              <a:spcBef>
                <a:spcPts val="0"/>
              </a:spcBef>
              <a:spcAft>
                <a:spcPts val="1200"/>
              </a:spcAft>
              <a:buClr>
                <a:schemeClr val="accent1"/>
              </a:buClr>
            </a:pPr>
            <a:r>
              <a:rPr lang="lt-LT" sz="2000" dirty="0">
                <a:solidFill>
                  <a:srgbClr val="142D64"/>
                </a:solidFill>
                <a:latin typeface="DM Sans" pitchFamily="2" charset="-70"/>
                <a:ea typeface="Verdana" panose="020B0604030504040204" pitchFamily="34" charset="0"/>
              </a:rPr>
              <a:t>Turtas –  balansas</a:t>
            </a:r>
          </a:p>
          <a:p>
            <a:pPr>
              <a:lnSpc>
                <a:spcPct val="100000"/>
              </a:lnSpc>
              <a:spcBef>
                <a:spcPts val="0"/>
              </a:spcBef>
              <a:spcAft>
                <a:spcPts val="1200"/>
              </a:spcAft>
              <a:buClr>
                <a:schemeClr val="accent1"/>
              </a:buClr>
            </a:pPr>
            <a:r>
              <a:rPr lang="lt-LT" sz="2000" dirty="0">
                <a:solidFill>
                  <a:srgbClr val="142D64"/>
                </a:solidFill>
                <a:latin typeface="DM Sans" pitchFamily="2" charset="-70"/>
                <a:ea typeface="Verdana" panose="020B0604030504040204" pitchFamily="34" charset="0"/>
              </a:rPr>
              <a:t>Apyvarta – pelno (nuostolio) ataskaita</a:t>
            </a:r>
          </a:p>
          <a:p>
            <a:pPr>
              <a:lnSpc>
                <a:spcPct val="100000"/>
              </a:lnSpc>
              <a:spcBef>
                <a:spcPts val="0"/>
              </a:spcBef>
              <a:spcAft>
                <a:spcPts val="1200"/>
              </a:spcAft>
              <a:buClr>
                <a:schemeClr val="accent1"/>
              </a:buClr>
            </a:pPr>
            <a:r>
              <a:rPr lang="lt-LT" sz="2000" dirty="0">
                <a:solidFill>
                  <a:srgbClr val="142D64"/>
                </a:solidFill>
                <a:latin typeface="DM Sans" pitchFamily="2" charset="-70"/>
                <a:ea typeface="Verdana" panose="020B0604030504040204" pitchFamily="34" charset="0"/>
              </a:rPr>
              <a:t>Darbuotojų skaičius – darbo sutartys, darbo užmokesčio apskaitos dokumentai. </a:t>
            </a:r>
          </a:p>
          <a:p>
            <a:endParaRPr lang="lt-LT" sz="2000" dirty="0">
              <a:solidFill>
                <a:srgbClr val="142D64"/>
              </a:solidFill>
              <a:latin typeface="DM Sans" pitchFamily="2" charset="-70"/>
              <a:ea typeface="Verdana" panose="020B0604030504040204" pitchFamily="34" charset="0"/>
            </a:endParaRPr>
          </a:p>
        </p:txBody>
      </p:sp>
    </p:spTree>
    <p:extLst>
      <p:ext uri="{BB962C8B-B14F-4D97-AF65-F5344CB8AC3E}">
        <p14:creationId xmlns:p14="http://schemas.microsoft.com/office/powerpoint/2010/main" val="3004151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EEFE85-4B57-C707-8488-4660F5A1BCDB}"/>
              </a:ext>
            </a:extLst>
          </p:cNvPr>
          <p:cNvSpPr>
            <a:spLocks noGrp="1"/>
          </p:cNvSpPr>
          <p:nvPr>
            <p:ph type="body" sz="quarter" idx="13"/>
          </p:nvPr>
        </p:nvSpPr>
        <p:spPr>
          <a:xfrm>
            <a:off x="1472057" y="507937"/>
            <a:ext cx="8897239" cy="918527"/>
          </a:xfrm>
        </p:spPr>
        <p:txBody>
          <a:bodyPr/>
          <a:lstStyle/>
          <a:p>
            <a:r>
              <a:rPr lang="lt-LT" sz="3600" b="0" dirty="0"/>
              <a:t>Duomenys – darbuotojų skaičius</a:t>
            </a:r>
            <a:endParaRPr lang="lt-LT" sz="3600" dirty="0"/>
          </a:p>
        </p:txBody>
      </p:sp>
      <p:graphicFrame>
        <p:nvGraphicFramePr>
          <p:cNvPr id="6" name="Lentelė 6">
            <a:extLst>
              <a:ext uri="{FF2B5EF4-FFF2-40B4-BE49-F238E27FC236}">
                <a16:creationId xmlns:a16="http://schemas.microsoft.com/office/drawing/2014/main" id="{48D7AEA7-3763-C295-0F51-66B6D856B3C7}"/>
              </a:ext>
            </a:extLst>
          </p:cNvPr>
          <p:cNvGraphicFramePr>
            <a:graphicFrameLocks noGrp="1"/>
          </p:cNvGraphicFramePr>
          <p:nvPr>
            <p:extLst>
              <p:ext uri="{D42A27DB-BD31-4B8C-83A1-F6EECF244321}">
                <p14:modId xmlns:p14="http://schemas.microsoft.com/office/powerpoint/2010/main" val="1241345803"/>
              </p:ext>
            </p:extLst>
          </p:nvPr>
        </p:nvGraphicFramePr>
        <p:xfrm>
          <a:off x="1073122" y="2221992"/>
          <a:ext cx="8656094" cy="3186816"/>
        </p:xfrm>
        <a:graphic>
          <a:graphicData uri="http://schemas.openxmlformats.org/drawingml/2006/table">
            <a:tbl>
              <a:tblPr firstRow="1" bandRow="1">
                <a:tableStyleId>{5C22544A-7EE6-4342-B048-85BDC9FD1C3A}</a:tableStyleId>
              </a:tblPr>
              <a:tblGrid>
                <a:gridCol w="3169303">
                  <a:extLst>
                    <a:ext uri="{9D8B030D-6E8A-4147-A177-3AD203B41FA5}">
                      <a16:colId xmlns:a16="http://schemas.microsoft.com/office/drawing/2014/main" val="20000"/>
                    </a:ext>
                  </a:extLst>
                </a:gridCol>
                <a:gridCol w="405558">
                  <a:extLst>
                    <a:ext uri="{9D8B030D-6E8A-4147-A177-3AD203B41FA5}">
                      <a16:colId xmlns:a16="http://schemas.microsoft.com/office/drawing/2014/main" val="20001"/>
                    </a:ext>
                  </a:extLst>
                </a:gridCol>
                <a:gridCol w="525382">
                  <a:extLst>
                    <a:ext uri="{9D8B030D-6E8A-4147-A177-3AD203B41FA5}">
                      <a16:colId xmlns:a16="http://schemas.microsoft.com/office/drawing/2014/main" val="20002"/>
                    </a:ext>
                  </a:extLst>
                </a:gridCol>
                <a:gridCol w="516164">
                  <a:extLst>
                    <a:ext uri="{9D8B030D-6E8A-4147-A177-3AD203B41FA5}">
                      <a16:colId xmlns:a16="http://schemas.microsoft.com/office/drawing/2014/main" val="20003"/>
                    </a:ext>
                  </a:extLst>
                </a:gridCol>
                <a:gridCol w="405558">
                  <a:extLst>
                    <a:ext uri="{9D8B030D-6E8A-4147-A177-3AD203B41FA5}">
                      <a16:colId xmlns:a16="http://schemas.microsoft.com/office/drawing/2014/main" val="20004"/>
                    </a:ext>
                  </a:extLst>
                </a:gridCol>
                <a:gridCol w="451644">
                  <a:extLst>
                    <a:ext uri="{9D8B030D-6E8A-4147-A177-3AD203B41FA5}">
                      <a16:colId xmlns:a16="http://schemas.microsoft.com/office/drawing/2014/main" val="20005"/>
                    </a:ext>
                  </a:extLst>
                </a:gridCol>
                <a:gridCol w="396341">
                  <a:extLst>
                    <a:ext uri="{9D8B030D-6E8A-4147-A177-3AD203B41FA5}">
                      <a16:colId xmlns:a16="http://schemas.microsoft.com/office/drawing/2014/main" val="20006"/>
                    </a:ext>
                  </a:extLst>
                </a:gridCol>
                <a:gridCol w="414776">
                  <a:extLst>
                    <a:ext uri="{9D8B030D-6E8A-4147-A177-3AD203B41FA5}">
                      <a16:colId xmlns:a16="http://schemas.microsoft.com/office/drawing/2014/main" val="20007"/>
                    </a:ext>
                  </a:extLst>
                </a:gridCol>
                <a:gridCol w="442427">
                  <a:extLst>
                    <a:ext uri="{9D8B030D-6E8A-4147-A177-3AD203B41FA5}">
                      <a16:colId xmlns:a16="http://schemas.microsoft.com/office/drawing/2014/main" val="20008"/>
                    </a:ext>
                  </a:extLst>
                </a:gridCol>
                <a:gridCol w="396340">
                  <a:extLst>
                    <a:ext uri="{9D8B030D-6E8A-4147-A177-3AD203B41FA5}">
                      <a16:colId xmlns:a16="http://schemas.microsoft.com/office/drawing/2014/main" val="20009"/>
                    </a:ext>
                  </a:extLst>
                </a:gridCol>
                <a:gridCol w="377907">
                  <a:extLst>
                    <a:ext uri="{9D8B030D-6E8A-4147-A177-3AD203B41FA5}">
                      <a16:colId xmlns:a16="http://schemas.microsoft.com/office/drawing/2014/main" val="20010"/>
                    </a:ext>
                  </a:extLst>
                </a:gridCol>
                <a:gridCol w="341037">
                  <a:extLst>
                    <a:ext uri="{9D8B030D-6E8A-4147-A177-3AD203B41FA5}">
                      <a16:colId xmlns:a16="http://schemas.microsoft.com/office/drawing/2014/main" val="20011"/>
                    </a:ext>
                  </a:extLst>
                </a:gridCol>
                <a:gridCol w="405557">
                  <a:extLst>
                    <a:ext uri="{9D8B030D-6E8A-4147-A177-3AD203B41FA5}">
                      <a16:colId xmlns:a16="http://schemas.microsoft.com/office/drawing/2014/main" val="20012"/>
                    </a:ext>
                  </a:extLst>
                </a:gridCol>
                <a:gridCol w="408100">
                  <a:extLst>
                    <a:ext uri="{9D8B030D-6E8A-4147-A177-3AD203B41FA5}">
                      <a16:colId xmlns:a16="http://schemas.microsoft.com/office/drawing/2014/main" val="20013"/>
                    </a:ext>
                  </a:extLst>
                </a:gridCol>
              </a:tblGrid>
              <a:tr h="921171">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2022-12-31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2023-01-31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2023-02-28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2023-03-31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2023-04-30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2023-05-31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2023-06-30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2023-07-31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2023-08-31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2023-09-30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2023 -10-31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2023-11-30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2023-12-31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extLst>
                  <a:ext uri="{0D108BD9-81ED-4DB2-BD59-A6C34878D82A}">
                    <a16:rowId xmlns:a16="http://schemas.microsoft.com/office/drawing/2014/main" val="10000"/>
                  </a:ext>
                </a:extLst>
              </a:tr>
              <a:tr h="673814">
                <a:tc>
                  <a:txBody>
                    <a:bodyPr/>
                    <a:lstStyle/>
                    <a:p>
                      <a:pPr>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Darbuotojų dirbusių visą darbo dieną skaičius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extLst>
                  <a:ext uri="{0D108BD9-81ED-4DB2-BD59-A6C34878D82A}">
                    <a16:rowId xmlns:a16="http://schemas.microsoft.com/office/drawing/2014/main" val="10001"/>
                  </a:ext>
                </a:extLst>
              </a:tr>
              <a:tr h="745267">
                <a:tc>
                  <a:txBody>
                    <a:bodyPr/>
                    <a:lstStyle/>
                    <a:p>
                      <a:pPr>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Darbuotojų dirbusių pusę darbo dienos skaičius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extLst>
                  <a:ext uri="{0D108BD9-81ED-4DB2-BD59-A6C34878D82A}">
                    <a16:rowId xmlns:a16="http://schemas.microsoft.com/office/drawing/2014/main" val="10002"/>
                  </a:ext>
                </a:extLst>
              </a:tr>
              <a:tr h="846564">
                <a:tc>
                  <a:txBody>
                    <a:bodyPr/>
                    <a:lstStyle/>
                    <a:p>
                      <a:pPr>
                        <a:lnSpc>
                          <a:spcPct val="107000"/>
                        </a:lnSpc>
                        <a:spcAft>
                          <a:spcPts val="0"/>
                        </a:spcAft>
                      </a:pPr>
                      <a:r>
                        <a:rPr lang="lt-LT" sz="1100" b="1" dirty="0">
                          <a:effectLst/>
                          <a:latin typeface="Times New Roman" panose="02020603050405020304" pitchFamily="18" charset="0"/>
                          <a:ea typeface="Times New Roman" panose="02020603050405020304" pitchFamily="18" charset="0"/>
                          <a:cs typeface="Times New Roman" panose="02020603050405020304" pitchFamily="18" charset="0"/>
                        </a:rPr>
                        <a:t>Darbuotojų skaičius (naudojamas apskaičiavimui)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dirty="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dirty="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extLst>
                  <a:ext uri="{0D108BD9-81ED-4DB2-BD59-A6C34878D82A}">
                    <a16:rowId xmlns:a16="http://schemas.microsoft.com/office/drawing/2014/main" val="10003"/>
                  </a:ext>
                </a:extLst>
              </a:tr>
            </a:tbl>
          </a:graphicData>
        </a:graphic>
      </p:graphicFrame>
      <p:sp>
        <p:nvSpPr>
          <p:cNvPr id="7" name="Stačiakampis 9">
            <a:extLst>
              <a:ext uri="{FF2B5EF4-FFF2-40B4-BE49-F238E27FC236}">
                <a16:creationId xmlns:a16="http://schemas.microsoft.com/office/drawing/2014/main" id="{CE02EA48-245F-A26E-E034-D985FF1D2E06}"/>
              </a:ext>
            </a:extLst>
          </p:cNvPr>
          <p:cNvSpPr/>
          <p:nvPr/>
        </p:nvSpPr>
        <p:spPr>
          <a:xfrm>
            <a:off x="1073123" y="1426464"/>
            <a:ext cx="8802398" cy="707886"/>
          </a:xfrm>
          <a:prstGeom prst="rect">
            <a:avLst/>
          </a:prstGeom>
        </p:spPr>
        <p:txBody>
          <a:bodyPr wrap="square">
            <a:spAutoFit/>
          </a:bodyPr>
          <a:lstStyle/>
          <a:p>
            <a:pPr algn="just" defTabSz="472171" fontAlgn="base">
              <a:spcBef>
                <a:spcPct val="0"/>
              </a:spcBef>
              <a:spcAft>
                <a:spcPct val="0"/>
              </a:spcAft>
            </a:pPr>
            <a:r>
              <a:rPr lang="lt-LT" sz="2000" u="sng" dirty="0">
                <a:latin typeface="Calibri"/>
                <a:cs typeface="Arial" panose="020B0604020202020204" pitchFamily="34" charset="0"/>
                <a:hlinkClick r:id="rId2">
                  <a:extLst>
                    <a:ext uri="{A12FA001-AC4F-418D-AE19-62706E023703}">
                      <ahyp:hlinkClr xmlns:ahyp="http://schemas.microsoft.com/office/drawing/2018/hyperlinkcolor" val="tx"/>
                    </a:ext>
                  </a:extLst>
                </a:hlinkClick>
              </a:rPr>
              <a:t>Smulkiojo ir vidutinio verslo subjekto vidutinio metų sąrašinio darbuotojų skaičiaus nustatymo tvarkos aprašas</a:t>
            </a:r>
            <a:r>
              <a:rPr lang="lt-LT" sz="2000" dirty="0">
                <a:latin typeface="Calibri"/>
                <a:cs typeface="Arial" panose="020B0604020202020204" pitchFamily="34" charset="0"/>
              </a:rPr>
              <a:t> (Ūkio ministro </a:t>
            </a:r>
            <a:r>
              <a:rPr lang="lt-LT" sz="1800" dirty="0">
                <a:effectLst/>
                <a:latin typeface="Times New Roman" panose="02020603050405020304" pitchFamily="18" charset="0"/>
                <a:ea typeface="Times New Roman" panose="02020603050405020304" pitchFamily="18" charset="0"/>
              </a:rPr>
              <a:t>2017 m. balandžio 21 d. Nr. 4-249)</a:t>
            </a:r>
            <a:endParaRPr lang="lt-LT" sz="2000" dirty="0">
              <a:latin typeface="Calibri"/>
              <a:ea typeface="Calibri" panose="020F0502020204030204" pitchFamily="34" charset="0"/>
              <a:cs typeface="Times New Roman" panose="02020603050405020304" pitchFamily="18" charset="0"/>
            </a:endParaRPr>
          </a:p>
        </p:txBody>
      </p:sp>
      <p:sp>
        <p:nvSpPr>
          <p:cNvPr id="8" name="Stačiakampis 11">
            <a:extLst>
              <a:ext uri="{FF2B5EF4-FFF2-40B4-BE49-F238E27FC236}">
                <a16:creationId xmlns:a16="http://schemas.microsoft.com/office/drawing/2014/main" id="{DB76BA3C-AF71-99CB-8027-966527D97374}"/>
              </a:ext>
            </a:extLst>
          </p:cNvPr>
          <p:cNvSpPr/>
          <p:nvPr/>
        </p:nvSpPr>
        <p:spPr>
          <a:xfrm>
            <a:off x="1073122" y="5440099"/>
            <a:ext cx="8385676" cy="676595"/>
          </a:xfrm>
          <a:prstGeom prst="rect">
            <a:avLst/>
          </a:prstGeom>
        </p:spPr>
        <p:txBody>
          <a:bodyPr wrap="square">
            <a:spAutoFit/>
          </a:bodyPr>
          <a:lstStyle/>
          <a:p>
            <a:pPr defTabSz="472171" fontAlgn="base">
              <a:lnSpc>
                <a:spcPct val="107000"/>
              </a:lnSpc>
              <a:spcBef>
                <a:spcPct val="0"/>
              </a:spcBef>
              <a:spcAft>
                <a:spcPts val="725"/>
              </a:spcAft>
            </a:pPr>
            <a:r>
              <a:rPr lang="lt-LT" sz="1814" dirty="0">
                <a:solidFill>
                  <a:prstClr val="black"/>
                </a:solidFill>
                <a:latin typeface="Calibri"/>
                <a:ea typeface="Calibri" panose="020F0502020204030204" pitchFamily="34" charset="0"/>
                <a:cs typeface="Times New Roman" panose="02020603050405020304" pitchFamily="18" charset="0"/>
              </a:rPr>
              <a:t>Vidutinis sąrašinis metinis darbuotojų skaičius pagal Tvarkos aprašo 3 punkte pateiktą formulę 2023 m. būtų:</a:t>
            </a:r>
            <a:endParaRPr lang="en-GB" sz="1814" dirty="0">
              <a:solidFill>
                <a:prstClr val="black"/>
              </a:solidFill>
              <a:latin typeface="Calibri"/>
              <a:ea typeface="Calibri" panose="020F0502020204030204" pitchFamily="34" charset="0"/>
              <a:cs typeface="Times New Roman" panose="02020603050405020304" pitchFamily="18" charset="0"/>
            </a:endParaRPr>
          </a:p>
        </p:txBody>
      </p:sp>
      <p:pic>
        <p:nvPicPr>
          <p:cNvPr id="9" name="Paveikslėlis 8">
            <a:extLst>
              <a:ext uri="{FF2B5EF4-FFF2-40B4-BE49-F238E27FC236}">
                <a16:creationId xmlns:a16="http://schemas.microsoft.com/office/drawing/2014/main" id="{FE2B6997-BE07-4D2F-F743-D06C1B89A62A}"/>
              </a:ext>
            </a:extLst>
          </p:cNvPr>
          <p:cNvPicPr>
            <a:picLocks noChangeAspect="1"/>
          </p:cNvPicPr>
          <p:nvPr/>
        </p:nvPicPr>
        <p:blipFill>
          <a:blip r:embed="rId3"/>
          <a:stretch>
            <a:fillRect/>
          </a:stretch>
        </p:blipFill>
        <p:spPr>
          <a:xfrm>
            <a:off x="3671187" y="5889186"/>
            <a:ext cx="5581848" cy="722829"/>
          </a:xfrm>
          <a:prstGeom prst="rect">
            <a:avLst/>
          </a:prstGeom>
          <a:solidFill>
            <a:schemeClr val="accent6">
              <a:alpha val="58000"/>
            </a:schemeClr>
          </a:solidFill>
          <a:ln>
            <a:solidFill>
              <a:schemeClr val="accent3"/>
            </a:solidFill>
          </a:ln>
        </p:spPr>
      </p:pic>
    </p:spTree>
    <p:extLst>
      <p:ext uri="{BB962C8B-B14F-4D97-AF65-F5344CB8AC3E}">
        <p14:creationId xmlns:p14="http://schemas.microsoft.com/office/powerpoint/2010/main" val="2504236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EEFE85-4B57-C707-8488-4660F5A1BCDB}"/>
              </a:ext>
            </a:extLst>
          </p:cNvPr>
          <p:cNvSpPr>
            <a:spLocks noGrp="1"/>
          </p:cNvSpPr>
          <p:nvPr>
            <p:ph type="body" sz="quarter" idx="13"/>
          </p:nvPr>
        </p:nvSpPr>
        <p:spPr>
          <a:xfrm>
            <a:off x="1768704" y="453073"/>
            <a:ext cx="8787511" cy="918527"/>
          </a:xfrm>
        </p:spPr>
        <p:txBody>
          <a:bodyPr/>
          <a:lstStyle/>
          <a:p>
            <a:r>
              <a:rPr lang="lt-LT" sz="3600" b="0" dirty="0"/>
              <a:t>Ryšių tarp įmonių nustatymas</a:t>
            </a:r>
            <a:endParaRPr lang="lt-LT" sz="3600" dirty="0"/>
          </a:p>
        </p:txBody>
      </p:sp>
      <p:graphicFrame>
        <p:nvGraphicFramePr>
          <p:cNvPr id="2" name="Diagrama 7">
            <a:extLst>
              <a:ext uri="{FF2B5EF4-FFF2-40B4-BE49-F238E27FC236}">
                <a16:creationId xmlns:a16="http://schemas.microsoft.com/office/drawing/2014/main" id="{D2ABD0A4-7513-11DE-0779-5B295E12C448}"/>
              </a:ext>
            </a:extLst>
          </p:cNvPr>
          <p:cNvGraphicFramePr/>
          <p:nvPr>
            <p:extLst>
              <p:ext uri="{D42A27DB-BD31-4B8C-83A1-F6EECF244321}">
                <p14:modId xmlns:p14="http://schemas.microsoft.com/office/powerpoint/2010/main" val="2909057606"/>
              </p:ext>
            </p:extLst>
          </p:nvPr>
        </p:nvGraphicFramePr>
        <p:xfrm>
          <a:off x="1768704" y="1195528"/>
          <a:ext cx="7807529" cy="5127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3728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EEFE85-4B57-C707-8488-4660F5A1BCDB}"/>
              </a:ext>
            </a:extLst>
          </p:cNvPr>
          <p:cNvSpPr>
            <a:spLocks noGrp="1"/>
          </p:cNvSpPr>
          <p:nvPr>
            <p:ph type="body" sz="quarter" idx="13"/>
          </p:nvPr>
        </p:nvSpPr>
        <p:spPr>
          <a:xfrm>
            <a:off x="1901825" y="535369"/>
            <a:ext cx="8376031" cy="918527"/>
          </a:xfrm>
        </p:spPr>
        <p:txBody>
          <a:bodyPr/>
          <a:lstStyle/>
          <a:p>
            <a:r>
              <a:rPr lang="en-US" sz="3600" b="0" dirty="0"/>
              <a:t>SVV </a:t>
            </a:r>
            <a:r>
              <a:rPr lang="lt-LT" sz="3600" b="0" dirty="0"/>
              <a:t>statuso nustatymas (ryšiai)</a:t>
            </a:r>
            <a:endParaRPr lang="lt-LT" sz="3600" dirty="0"/>
          </a:p>
        </p:txBody>
      </p:sp>
      <p:grpSp>
        <p:nvGrpSpPr>
          <p:cNvPr id="4" name="Grupė 5">
            <a:extLst>
              <a:ext uri="{FF2B5EF4-FFF2-40B4-BE49-F238E27FC236}">
                <a16:creationId xmlns:a16="http://schemas.microsoft.com/office/drawing/2014/main" id="{455C3445-60D8-EC41-C8F3-08E319FAD5C7}"/>
              </a:ext>
            </a:extLst>
          </p:cNvPr>
          <p:cNvGrpSpPr>
            <a:grpSpLocks/>
          </p:cNvGrpSpPr>
          <p:nvPr/>
        </p:nvGrpSpPr>
        <p:grpSpPr bwMode="auto">
          <a:xfrm>
            <a:off x="1901825" y="1827606"/>
            <a:ext cx="6128238" cy="4495025"/>
            <a:chOff x="-142875" y="1920220"/>
            <a:chExt cx="7092156" cy="5257800"/>
          </a:xfrm>
        </p:grpSpPr>
        <p:sp>
          <p:nvSpPr>
            <p:cNvPr id="5" name="Ovalas 7">
              <a:extLst>
                <a:ext uri="{FF2B5EF4-FFF2-40B4-BE49-F238E27FC236}">
                  <a16:creationId xmlns:a16="http://schemas.microsoft.com/office/drawing/2014/main" id="{529AFF65-F69A-F52B-B8FD-853BFA82BE4F}"/>
                </a:ext>
              </a:extLst>
            </p:cNvPr>
            <p:cNvSpPr/>
            <p:nvPr/>
          </p:nvSpPr>
          <p:spPr>
            <a:xfrm>
              <a:off x="716347" y="2163412"/>
              <a:ext cx="1969500" cy="1916237"/>
            </a:xfrm>
            <a:prstGeom prst="ellipse">
              <a:avLst/>
            </a:prstGeom>
            <a:solidFill>
              <a:srgbClr val="92D050"/>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ltLang="lt-LT" dirty="0">
                <a:solidFill>
                  <a:schemeClr val="tx1"/>
                </a:solidFill>
                <a:ea typeface="ＭＳ Ｐゴシック" panose="020B0600070205080204" pitchFamily="34" charset="-128"/>
                <a:cs typeface="Times New Roman" panose="02020603050405020304" pitchFamily="18" charset="0"/>
              </a:endParaRPr>
            </a:p>
          </p:txBody>
        </p:sp>
        <p:graphicFrame>
          <p:nvGraphicFramePr>
            <p:cNvPr id="6" name="Diagrama 15">
              <a:extLst>
                <a:ext uri="{FF2B5EF4-FFF2-40B4-BE49-F238E27FC236}">
                  <a16:creationId xmlns:a16="http://schemas.microsoft.com/office/drawing/2014/main" id="{63372848-C533-1298-5582-AD894BFD47D0}"/>
                </a:ext>
              </a:extLst>
            </p:cNvPr>
            <p:cNvGraphicFramePr>
              <a:graphicFrameLocks/>
            </p:cNvGraphicFramePr>
            <p:nvPr>
              <p:extLst>
                <p:ext uri="{D42A27DB-BD31-4B8C-83A1-F6EECF244321}">
                  <p14:modId xmlns:p14="http://schemas.microsoft.com/office/powerpoint/2010/main" val="829309848"/>
                </p:ext>
              </p:extLst>
            </p:nvPr>
          </p:nvGraphicFramePr>
          <p:xfrm>
            <a:off x="-142875" y="4574139"/>
            <a:ext cx="3911600" cy="2579688"/>
          </p:xfrm>
          <a:graphic>
            <a:graphicData uri="http://schemas.openxmlformats.org/presentationml/2006/ole">
              <mc:AlternateContent xmlns:mc="http://schemas.openxmlformats.org/markup-compatibility/2006">
                <mc:Choice xmlns:v="urn:schemas-microsoft-com:vml" Requires="v">
                  <p:oleObj name="Diagrama" r:id="rId2" imgW="3920068" imgH="2584928" progId="Excel.Chart.8">
                    <p:embed/>
                  </p:oleObj>
                </mc:Choice>
                <mc:Fallback>
                  <p:oleObj name="Diagrama" r:id="rId2" imgW="3920068" imgH="2584928" progId="Excel.Chart.8">
                    <p:embed/>
                    <p:pic>
                      <p:nvPicPr>
                        <p:cNvPr id="9" name="Diagrama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4574139"/>
                          <a:ext cx="391160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odyklė dešinėn 9">
              <a:extLst>
                <a:ext uri="{FF2B5EF4-FFF2-40B4-BE49-F238E27FC236}">
                  <a16:creationId xmlns:a16="http://schemas.microsoft.com/office/drawing/2014/main" id="{AAC470F1-199B-3588-C9CA-2F01827B0873}"/>
                </a:ext>
              </a:extLst>
            </p:cNvPr>
            <p:cNvSpPr/>
            <p:nvPr/>
          </p:nvSpPr>
          <p:spPr>
            <a:xfrm flipH="1">
              <a:off x="2743304" y="2924055"/>
              <a:ext cx="570512" cy="394948"/>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dirty="0"/>
            </a:p>
          </p:txBody>
        </p:sp>
        <p:sp>
          <p:nvSpPr>
            <p:cNvPr id="8" name="Rodyklė aukštyn 10">
              <a:extLst>
                <a:ext uri="{FF2B5EF4-FFF2-40B4-BE49-F238E27FC236}">
                  <a16:creationId xmlns:a16="http://schemas.microsoft.com/office/drawing/2014/main" id="{35B9E260-180B-95FC-ABCD-BF4AB89150F5}"/>
                </a:ext>
              </a:extLst>
            </p:cNvPr>
            <p:cNvSpPr/>
            <p:nvPr/>
          </p:nvSpPr>
          <p:spPr>
            <a:xfrm>
              <a:off x="1256913" y="4222788"/>
              <a:ext cx="352665" cy="480807"/>
            </a:xfrm>
            <a:prstGeom prst="up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p>
          </p:txBody>
        </p:sp>
        <p:sp>
          <p:nvSpPr>
            <p:cNvPr id="9" name="Rodyklė žemyn 11">
              <a:extLst>
                <a:ext uri="{FF2B5EF4-FFF2-40B4-BE49-F238E27FC236}">
                  <a16:creationId xmlns:a16="http://schemas.microsoft.com/office/drawing/2014/main" id="{034C73F5-3EDA-830D-6391-A589F58F679C}"/>
                </a:ext>
              </a:extLst>
            </p:cNvPr>
            <p:cNvSpPr/>
            <p:nvPr/>
          </p:nvSpPr>
          <p:spPr>
            <a:xfrm>
              <a:off x="1841065" y="4227470"/>
              <a:ext cx="377523" cy="504224"/>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p>
          </p:txBody>
        </p:sp>
        <p:pic>
          <p:nvPicPr>
            <p:cNvPr id="10" name="Paveikslėlis 5">
              <a:extLst>
                <a:ext uri="{FF2B5EF4-FFF2-40B4-BE49-F238E27FC236}">
                  <a16:creationId xmlns:a16="http://schemas.microsoft.com/office/drawing/2014/main" id="{CB866608-3108-CCD3-2D70-7A346AD4AA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4556" y="1920220"/>
              <a:ext cx="3514725" cy="5257800"/>
            </a:xfrm>
            <a:prstGeom prst="rect">
              <a:avLst/>
            </a:prstGeom>
            <a:solidFill>
              <a:srgbClr val="FFFFFF"/>
            </a:solidFill>
            <a:ln w="12700">
              <a:solidFill>
                <a:srgbClr val="000000"/>
              </a:solidFill>
              <a:miter lim="800000"/>
              <a:headEnd/>
              <a:tailEnd/>
            </a:ln>
          </p:spPr>
        </p:pic>
      </p:grpSp>
      <p:sp>
        <p:nvSpPr>
          <p:cNvPr id="2" name="Text Placeholder 18">
            <a:extLst>
              <a:ext uri="{FF2B5EF4-FFF2-40B4-BE49-F238E27FC236}">
                <a16:creationId xmlns:a16="http://schemas.microsoft.com/office/drawing/2014/main" id="{F72AD494-17B5-03C2-3D67-57F379B115BE}"/>
              </a:ext>
            </a:extLst>
          </p:cNvPr>
          <p:cNvSpPr txBox="1">
            <a:spLocks/>
          </p:cNvSpPr>
          <p:nvPr/>
        </p:nvSpPr>
        <p:spPr>
          <a:xfrm>
            <a:off x="2167789" y="2510236"/>
            <a:ext cx="2654773" cy="749369"/>
          </a:xfrm>
          <a:prstGeom prst="rect">
            <a:avLst/>
          </a:prstGeom>
        </p:spPr>
        <p:txBody>
          <a:bodyPr>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t-LT" sz="2000" dirty="0"/>
              <a:t>Savarankiška </a:t>
            </a:r>
          </a:p>
          <a:p>
            <a:pPr marL="0" indent="0" algn="ctr">
              <a:buNone/>
            </a:pPr>
            <a:r>
              <a:rPr lang="lt-LT" sz="2000" dirty="0"/>
              <a:t>įmonė</a:t>
            </a:r>
          </a:p>
        </p:txBody>
      </p:sp>
    </p:spTree>
    <p:extLst>
      <p:ext uri="{BB962C8B-B14F-4D97-AF65-F5344CB8AC3E}">
        <p14:creationId xmlns:p14="http://schemas.microsoft.com/office/powerpoint/2010/main" val="1298734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B56900-19A2-055D-A85C-37FEC1E99B0E}"/>
              </a:ext>
            </a:extLst>
          </p:cNvPr>
          <p:cNvSpPr>
            <a:spLocks noGrp="1"/>
          </p:cNvSpPr>
          <p:nvPr>
            <p:ph type="body" sz="quarter" idx="13"/>
          </p:nvPr>
        </p:nvSpPr>
        <p:spPr>
          <a:xfrm>
            <a:off x="1765708" y="535369"/>
            <a:ext cx="8832188" cy="644207"/>
          </a:xfrm>
        </p:spPr>
        <p:txBody>
          <a:bodyPr/>
          <a:lstStyle/>
          <a:p>
            <a:r>
              <a:rPr lang="en-US" sz="3600" b="0" dirty="0"/>
              <a:t>SVV </a:t>
            </a:r>
            <a:r>
              <a:rPr lang="en-US" sz="3600" b="0" dirty="0" err="1"/>
              <a:t>statuso</a:t>
            </a:r>
            <a:r>
              <a:rPr lang="en-US" sz="3600" b="0" dirty="0"/>
              <a:t> </a:t>
            </a:r>
            <a:r>
              <a:rPr lang="en-US" sz="3600" b="0" dirty="0" err="1"/>
              <a:t>nustatymas</a:t>
            </a:r>
            <a:r>
              <a:rPr lang="lt-LT" sz="3600" b="0" dirty="0"/>
              <a:t> (ryšiai)</a:t>
            </a:r>
            <a:endParaRPr lang="lt-LT" sz="3600" dirty="0"/>
          </a:p>
        </p:txBody>
      </p:sp>
      <p:grpSp>
        <p:nvGrpSpPr>
          <p:cNvPr id="5" name="Grupė 5">
            <a:extLst>
              <a:ext uri="{FF2B5EF4-FFF2-40B4-BE49-F238E27FC236}">
                <a16:creationId xmlns:a16="http://schemas.microsoft.com/office/drawing/2014/main" id="{9A08E698-7610-1AE1-386C-C2B18E8A4DE5}"/>
              </a:ext>
            </a:extLst>
          </p:cNvPr>
          <p:cNvGrpSpPr>
            <a:grpSpLocks/>
          </p:cNvGrpSpPr>
          <p:nvPr/>
        </p:nvGrpSpPr>
        <p:grpSpPr bwMode="auto">
          <a:xfrm>
            <a:off x="2643025" y="1655064"/>
            <a:ext cx="6107783" cy="4873752"/>
            <a:chOff x="-50800" y="1890713"/>
            <a:chExt cx="6778625" cy="5513387"/>
          </a:xfrm>
        </p:grpSpPr>
        <p:sp>
          <p:nvSpPr>
            <p:cNvPr id="6" name="Ovalas 15">
              <a:extLst>
                <a:ext uri="{FF2B5EF4-FFF2-40B4-BE49-F238E27FC236}">
                  <a16:creationId xmlns:a16="http://schemas.microsoft.com/office/drawing/2014/main" id="{9516B2F4-1CDA-0583-E06E-69B4CB76D637}"/>
                </a:ext>
              </a:extLst>
            </p:cNvPr>
            <p:cNvSpPr/>
            <p:nvPr/>
          </p:nvSpPr>
          <p:spPr>
            <a:xfrm>
              <a:off x="808038" y="2153730"/>
              <a:ext cx="1897062" cy="1862138"/>
            </a:xfrm>
            <a:prstGeom prst="ellipse">
              <a:avLst/>
            </a:prstGeom>
            <a:solidFill>
              <a:srgbClr val="92D050"/>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ltLang="lt-LT" sz="2000" dirty="0">
                <a:solidFill>
                  <a:schemeClr val="tx1"/>
                </a:solidFill>
                <a:ea typeface="ＭＳ Ｐゴシック" panose="020B0600070205080204" pitchFamily="34" charset="-128"/>
                <a:cs typeface="Times New Roman" panose="02020603050405020304" pitchFamily="18" charset="0"/>
              </a:endParaRPr>
            </a:p>
          </p:txBody>
        </p:sp>
        <p:graphicFrame>
          <p:nvGraphicFramePr>
            <p:cNvPr id="7" name="Diagrama 15">
              <a:extLst>
                <a:ext uri="{FF2B5EF4-FFF2-40B4-BE49-F238E27FC236}">
                  <a16:creationId xmlns:a16="http://schemas.microsoft.com/office/drawing/2014/main" id="{0DC14933-9FD7-2DC4-E336-1F2E1BA576E1}"/>
                </a:ext>
              </a:extLst>
            </p:cNvPr>
            <p:cNvGraphicFramePr>
              <a:graphicFrameLocks/>
            </p:cNvGraphicFramePr>
            <p:nvPr/>
          </p:nvGraphicFramePr>
          <p:xfrm>
            <a:off x="-50800" y="4824413"/>
            <a:ext cx="3911600" cy="2579687"/>
          </p:xfrm>
          <a:graphic>
            <a:graphicData uri="http://schemas.openxmlformats.org/presentationml/2006/ole">
              <mc:AlternateContent xmlns:mc="http://schemas.openxmlformats.org/markup-compatibility/2006">
                <mc:Choice xmlns:v="urn:schemas-microsoft-com:vml" Requires="v">
                  <p:oleObj name="Diagrama" r:id="rId2" imgW="3920068" imgH="2584928" progId="Excel.Chart.8">
                    <p:embed/>
                  </p:oleObj>
                </mc:Choice>
                <mc:Fallback>
                  <p:oleObj name="Diagrama" r:id="rId2" imgW="3920068" imgH="2584928" progId="Excel.Chart.8">
                    <p:embed/>
                    <p:pic>
                      <p:nvPicPr>
                        <p:cNvPr id="9" name="Diagrama 1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4824413"/>
                          <a:ext cx="391160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odyklė dešinėn 9">
              <a:extLst>
                <a:ext uri="{FF2B5EF4-FFF2-40B4-BE49-F238E27FC236}">
                  <a16:creationId xmlns:a16="http://schemas.microsoft.com/office/drawing/2014/main" id="{8F866315-697E-3300-E5F6-B5117A883D3F}"/>
                </a:ext>
              </a:extLst>
            </p:cNvPr>
            <p:cNvSpPr/>
            <p:nvPr/>
          </p:nvSpPr>
          <p:spPr>
            <a:xfrm>
              <a:off x="2949575" y="2816225"/>
              <a:ext cx="566738" cy="393700"/>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p>
          </p:txBody>
        </p:sp>
        <p:sp>
          <p:nvSpPr>
            <p:cNvPr id="9" name="Rodyklė aukštyn 10">
              <a:extLst>
                <a:ext uri="{FF2B5EF4-FFF2-40B4-BE49-F238E27FC236}">
                  <a16:creationId xmlns:a16="http://schemas.microsoft.com/office/drawing/2014/main" id="{C370EE39-6ADA-94CF-5547-CD265BA8E73D}"/>
                </a:ext>
              </a:extLst>
            </p:cNvPr>
            <p:cNvSpPr/>
            <p:nvPr/>
          </p:nvSpPr>
          <p:spPr>
            <a:xfrm>
              <a:off x="1397000" y="4394200"/>
              <a:ext cx="352425" cy="481013"/>
            </a:xfrm>
            <a:prstGeom prst="up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p>
          </p:txBody>
        </p:sp>
        <p:sp>
          <p:nvSpPr>
            <p:cNvPr id="10" name="Rodyklė žemyn 11">
              <a:extLst>
                <a:ext uri="{FF2B5EF4-FFF2-40B4-BE49-F238E27FC236}">
                  <a16:creationId xmlns:a16="http://schemas.microsoft.com/office/drawing/2014/main" id="{EBFBE17B-F663-569D-9D62-4ABBEB11F5A9}"/>
                </a:ext>
              </a:extLst>
            </p:cNvPr>
            <p:cNvSpPr/>
            <p:nvPr/>
          </p:nvSpPr>
          <p:spPr>
            <a:xfrm>
              <a:off x="1897063" y="4394200"/>
              <a:ext cx="377825" cy="50482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p>
          </p:txBody>
        </p:sp>
        <p:graphicFrame>
          <p:nvGraphicFramePr>
            <p:cNvPr id="11" name="Diagrama 12">
              <a:extLst>
                <a:ext uri="{FF2B5EF4-FFF2-40B4-BE49-F238E27FC236}">
                  <a16:creationId xmlns:a16="http://schemas.microsoft.com/office/drawing/2014/main" id="{53E5257B-0B10-A4D8-5585-13261A5D6D99}"/>
                </a:ext>
              </a:extLst>
            </p:cNvPr>
            <p:cNvGraphicFramePr>
              <a:graphicFrameLocks/>
            </p:cNvGraphicFramePr>
            <p:nvPr/>
          </p:nvGraphicFramePr>
          <p:xfrm>
            <a:off x="3179763" y="1890713"/>
            <a:ext cx="3548062" cy="2854325"/>
          </p:xfrm>
          <a:graphic>
            <a:graphicData uri="http://schemas.openxmlformats.org/presentationml/2006/ole">
              <mc:AlternateContent xmlns:mc="http://schemas.openxmlformats.org/markup-compatibility/2006">
                <mc:Choice xmlns:v="urn:schemas-microsoft-com:vml" Requires="v">
                  <p:oleObj name="Diagrama" r:id="rId4" imgW="3554276" imgH="2859272" progId="Excel.Chart.8">
                    <p:embed/>
                  </p:oleObj>
                </mc:Choice>
                <mc:Fallback>
                  <p:oleObj name="Diagrama" r:id="rId4" imgW="3554276" imgH="2859272" progId="Excel.Chart.8">
                    <p:embed/>
                    <p:pic>
                      <p:nvPicPr>
                        <p:cNvPr id="13" name="Diagrama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9763" y="1890713"/>
                          <a:ext cx="3548062"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odyklė kairėn 14">
              <a:extLst>
                <a:ext uri="{FF2B5EF4-FFF2-40B4-BE49-F238E27FC236}">
                  <a16:creationId xmlns:a16="http://schemas.microsoft.com/office/drawing/2014/main" id="{E0148028-AEDF-27A3-4EC4-6BB9ACB642B3}"/>
                </a:ext>
              </a:extLst>
            </p:cNvPr>
            <p:cNvSpPr/>
            <p:nvPr/>
          </p:nvSpPr>
          <p:spPr>
            <a:xfrm>
              <a:off x="2944813" y="3332163"/>
              <a:ext cx="571500" cy="400050"/>
            </a:xfrm>
            <a:prstGeom prst="lef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p>
          </p:txBody>
        </p:sp>
      </p:grpSp>
      <p:sp>
        <p:nvSpPr>
          <p:cNvPr id="13" name="Text Placeholder 18">
            <a:extLst>
              <a:ext uri="{FF2B5EF4-FFF2-40B4-BE49-F238E27FC236}">
                <a16:creationId xmlns:a16="http://schemas.microsoft.com/office/drawing/2014/main" id="{567EB865-7FD2-A360-255D-26A9A109E1BF}"/>
              </a:ext>
            </a:extLst>
          </p:cNvPr>
          <p:cNvSpPr txBox="1">
            <a:spLocks/>
          </p:cNvSpPr>
          <p:nvPr/>
        </p:nvSpPr>
        <p:spPr>
          <a:xfrm>
            <a:off x="3499787" y="2356734"/>
            <a:ext cx="1543483" cy="749369"/>
          </a:xfrm>
          <a:prstGeom prst="rect">
            <a:avLst/>
          </a:prstGeom>
        </p:spPr>
        <p:txBody>
          <a:bodyPr>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lt-LT" sz="2000" dirty="0"/>
              <a:t>Nėra </a:t>
            </a:r>
          </a:p>
          <a:p>
            <a:pPr marL="0" indent="0" algn="ctr">
              <a:spcBef>
                <a:spcPts val="0"/>
              </a:spcBef>
              <a:buNone/>
            </a:pPr>
            <a:r>
              <a:rPr lang="lt-LT" sz="2000" dirty="0"/>
              <a:t>savarankiška</a:t>
            </a:r>
          </a:p>
          <a:p>
            <a:pPr algn="ctr">
              <a:spcBef>
                <a:spcPts val="0"/>
              </a:spcBef>
            </a:pPr>
            <a:endParaRPr lang="lt-LT" sz="2000" dirty="0"/>
          </a:p>
        </p:txBody>
      </p:sp>
    </p:spTree>
    <p:extLst>
      <p:ext uri="{BB962C8B-B14F-4D97-AF65-F5344CB8AC3E}">
        <p14:creationId xmlns:p14="http://schemas.microsoft.com/office/powerpoint/2010/main" val="2656928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4D87BB-C0B9-2E0D-7DAB-1E3DAF3720B6}"/>
              </a:ext>
            </a:extLst>
          </p:cNvPr>
          <p:cNvSpPr>
            <a:spLocks noGrp="1"/>
          </p:cNvSpPr>
          <p:nvPr>
            <p:ph type="body" sz="quarter" idx="13"/>
          </p:nvPr>
        </p:nvSpPr>
        <p:spPr>
          <a:xfrm>
            <a:off x="1494663" y="485837"/>
            <a:ext cx="10070592" cy="1394677"/>
          </a:xfrm>
          <a:solidFill>
            <a:srgbClr val="00B050"/>
          </a:solidFill>
          <a:ln w="38100">
            <a:solidFill>
              <a:schemeClr val="tx1"/>
            </a:solidFill>
          </a:ln>
        </p:spPr>
        <p:txBody>
          <a:bodyPr anchor="ctr"/>
          <a:lstStyle/>
          <a:p>
            <a:pPr algn="ctr"/>
            <a:r>
              <a:rPr lang="lt-LT" sz="3600" dirty="0"/>
              <a:t>Nėra laikomas</a:t>
            </a:r>
          </a:p>
          <a:p>
            <a:pPr algn="ctr"/>
            <a:r>
              <a:rPr lang="lt-LT" sz="3600" dirty="0"/>
              <a:t>Valstybės pagalba </a:t>
            </a:r>
            <a:r>
              <a:rPr lang="en-US" sz="3600" dirty="0"/>
              <a:t>(1)</a:t>
            </a:r>
            <a:endParaRPr lang="lt-LT" sz="3600" dirty="0"/>
          </a:p>
        </p:txBody>
      </p:sp>
      <p:sp>
        <p:nvSpPr>
          <p:cNvPr id="4" name="TextBox 3">
            <a:extLst>
              <a:ext uri="{FF2B5EF4-FFF2-40B4-BE49-F238E27FC236}">
                <a16:creationId xmlns:a16="http://schemas.microsoft.com/office/drawing/2014/main" id="{58838B38-5FA4-19B5-1EED-3655A98535BE}"/>
              </a:ext>
            </a:extLst>
          </p:cNvPr>
          <p:cNvSpPr txBox="1"/>
          <p:nvPr/>
        </p:nvSpPr>
        <p:spPr>
          <a:xfrm>
            <a:off x="6248400" y="6104965"/>
            <a:ext cx="184731" cy="369332"/>
          </a:xfrm>
          <a:prstGeom prst="rect">
            <a:avLst/>
          </a:prstGeom>
          <a:solidFill>
            <a:srgbClr val="DCDCDC"/>
          </a:solidFill>
        </p:spPr>
        <p:txBody>
          <a:bodyPr wrap="none" rtlCol="0">
            <a:spAutoFit/>
          </a:bodyPr>
          <a:lstStyle/>
          <a:p>
            <a:endParaRPr lang="en-LT" dirty="0"/>
          </a:p>
        </p:txBody>
      </p:sp>
      <p:sp>
        <p:nvSpPr>
          <p:cNvPr id="9" name="TextBox 8">
            <a:extLst>
              <a:ext uri="{FF2B5EF4-FFF2-40B4-BE49-F238E27FC236}">
                <a16:creationId xmlns:a16="http://schemas.microsoft.com/office/drawing/2014/main" id="{12BC6E4F-9E9F-F93C-971B-B3D161A5EF9D}"/>
              </a:ext>
            </a:extLst>
          </p:cNvPr>
          <p:cNvSpPr txBox="1"/>
          <p:nvPr/>
        </p:nvSpPr>
        <p:spPr>
          <a:xfrm>
            <a:off x="1108710" y="2133054"/>
            <a:ext cx="10842498" cy="1352871"/>
          </a:xfrm>
          <a:prstGeom prst="rect">
            <a:avLst/>
          </a:prstGeom>
          <a:noFill/>
        </p:spPr>
        <p:txBody>
          <a:bodyPr wrap="square">
            <a:spAutoFit/>
          </a:bodyPr>
          <a:lstStyle/>
          <a:p>
            <a:pPr marL="457200" algn="just">
              <a:lnSpc>
                <a:spcPct val="115000"/>
              </a:lnSpc>
            </a:pPr>
            <a:r>
              <a:rPr lang="lt-LT" sz="1800" kern="150" dirty="0">
                <a:effectLst/>
                <a:latin typeface="Times New Roman" panose="02020603050405020304" pitchFamily="18" charset="0"/>
                <a:ea typeface="Aptos" panose="020B0004020202020204" pitchFamily="34" charset="0"/>
                <a:cs typeface="Times New Roman" panose="02020603050405020304" pitchFamily="18" charset="0"/>
              </a:rPr>
              <a:t> </a:t>
            </a:r>
            <a:endParaRPr lang="lt-LT" sz="1800" kern="1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rabicParenR"/>
            </a:pPr>
            <a:r>
              <a:rPr lang="lt-LT" sz="1800" b="1" kern="150" dirty="0">
                <a:effectLst/>
                <a:latin typeface="DM Sans" pitchFamily="2" charset="-70"/>
                <a:ea typeface="Aptos" panose="020B0004020202020204" pitchFamily="34" charset="0"/>
                <a:cs typeface="Times New Roman" panose="02020603050405020304" pitchFamily="18" charset="0"/>
              </a:rPr>
              <a:t>Ekonominė veikla yra (bus) riboto masto, t.y. sudaro iki 20 procentų </a:t>
            </a:r>
            <a:r>
              <a:rPr lang="lt-LT" sz="1800" kern="150" dirty="0">
                <a:effectLst/>
                <a:latin typeface="DM Sans" pitchFamily="2" charset="-70"/>
                <a:ea typeface="Aptos" panose="020B0004020202020204" pitchFamily="34" charset="0"/>
                <a:cs typeface="Times New Roman" panose="02020603050405020304" pitchFamily="18" charset="0"/>
              </a:rPr>
              <a:t>(vertinama viso infrastruktūros gyvavimo laikotarpiu) nuo metinio infrastruktūros pajėgumo (Tenkinamos EK pranešimo 207 punkto sąlygos);</a:t>
            </a:r>
          </a:p>
        </p:txBody>
      </p:sp>
      <p:sp>
        <p:nvSpPr>
          <p:cNvPr id="5" name="TextBox 4">
            <a:extLst>
              <a:ext uri="{FF2B5EF4-FFF2-40B4-BE49-F238E27FC236}">
                <a16:creationId xmlns:a16="http://schemas.microsoft.com/office/drawing/2014/main" id="{7D1140AE-9991-8A9D-49B8-37F6D4285099}"/>
              </a:ext>
            </a:extLst>
          </p:cNvPr>
          <p:cNvSpPr txBox="1"/>
          <p:nvPr/>
        </p:nvSpPr>
        <p:spPr>
          <a:xfrm>
            <a:off x="1108710" y="3899389"/>
            <a:ext cx="11083290" cy="1200329"/>
          </a:xfrm>
          <a:prstGeom prst="rect">
            <a:avLst/>
          </a:prstGeom>
          <a:noFill/>
        </p:spPr>
        <p:txBody>
          <a:bodyPr wrap="square">
            <a:spAutoFit/>
          </a:bodyPr>
          <a:lstStyle/>
          <a:p>
            <a:r>
              <a:rPr lang="en-US" sz="1800" b="1" kern="150" dirty="0">
                <a:effectLst/>
                <a:latin typeface="DM Sans" pitchFamily="2" charset="-70"/>
                <a:ea typeface="Aptos" panose="020B0004020202020204" pitchFamily="34" charset="0"/>
                <a:cs typeface="Times New Roman" panose="02020603050405020304" pitchFamily="18" charset="0"/>
              </a:rPr>
              <a:t>M</a:t>
            </a:r>
            <a:r>
              <a:rPr lang="lt-LT" sz="1800" b="1" kern="150" dirty="0">
                <a:effectLst/>
                <a:latin typeface="DM Sans" pitchFamily="2" charset="-70"/>
                <a:ea typeface="Aptos" panose="020B0004020202020204" pitchFamily="34" charset="0"/>
                <a:cs typeface="Times New Roman" panose="02020603050405020304" pitchFamily="18" charset="0"/>
              </a:rPr>
              <a:t>etini</a:t>
            </a:r>
            <a:r>
              <a:rPr lang="en-US" sz="1800" b="1" kern="150" dirty="0">
                <a:effectLst/>
                <a:latin typeface="DM Sans" pitchFamily="2" charset="-70"/>
                <a:ea typeface="Aptos" panose="020B0004020202020204" pitchFamily="34" charset="0"/>
                <a:cs typeface="Times New Roman" panose="02020603050405020304" pitchFamily="18" charset="0"/>
              </a:rPr>
              <a:t>s</a:t>
            </a:r>
            <a:r>
              <a:rPr lang="lt-LT" sz="1800" b="1" kern="150" dirty="0">
                <a:effectLst/>
                <a:latin typeface="DM Sans" pitchFamily="2" charset="-70"/>
                <a:ea typeface="Aptos" panose="020B0004020202020204" pitchFamily="34" charset="0"/>
                <a:cs typeface="Times New Roman" panose="02020603050405020304" pitchFamily="18" charset="0"/>
              </a:rPr>
              <a:t> infrastruktūros pajėgum</a:t>
            </a:r>
            <a:r>
              <a:rPr lang="en-US" sz="1800" b="1" kern="150" dirty="0">
                <a:effectLst/>
                <a:latin typeface="DM Sans" pitchFamily="2" charset="-70"/>
                <a:ea typeface="Aptos" panose="020B0004020202020204" pitchFamily="34" charset="0"/>
                <a:cs typeface="Times New Roman" panose="02020603050405020304" pitchFamily="18" charset="0"/>
              </a:rPr>
              <a:t>as:</a:t>
            </a:r>
          </a:p>
          <a:p>
            <a:pPr marL="285750" indent="-285750">
              <a:buFont typeface="Arial" panose="020B0604020202020204" pitchFamily="34" charset="0"/>
              <a:buChar char="•"/>
            </a:pPr>
            <a:r>
              <a:rPr lang="en-US" kern="150" dirty="0" err="1">
                <a:latin typeface="DM Sans" pitchFamily="2" charset="-70"/>
                <a:ea typeface="Aptos" panose="020B0004020202020204" pitchFamily="34" charset="0"/>
                <a:cs typeface="Times New Roman" panose="02020603050405020304" pitchFamily="18" charset="0"/>
              </a:rPr>
              <a:t>Laiko</a:t>
            </a:r>
            <a:r>
              <a:rPr lang="en-US" kern="150" dirty="0">
                <a:latin typeface="DM Sans" pitchFamily="2" charset="-70"/>
                <a:ea typeface="Aptos" panose="020B0004020202020204" pitchFamily="34" charset="0"/>
                <a:cs typeface="Times New Roman" panose="02020603050405020304" pitchFamily="18" charset="0"/>
              </a:rPr>
              <a:t> (</a:t>
            </a:r>
            <a:r>
              <a:rPr lang="en-US" kern="150" dirty="0" err="1">
                <a:latin typeface="DM Sans" pitchFamily="2" charset="-70"/>
                <a:ea typeface="Aptos" panose="020B0004020202020204" pitchFamily="34" charset="0"/>
                <a:cs typeface="Times New Roman" panose="02020603050405020304" pitchFamily="18" charset="0"/>
              </a:rPr>
              <a:t>Vertinamas</a:t>
            </a:r>
            <a:r>
              <a:rPr lang="en-US" kern="150" dirty="0">
                <a:latin typeface="DM Sans" pitchFamily="2" charset="-70"/>
                <a:ea typeface="Aptos" panose="020B0004020202020204" pitchFamily="34" charset="0"/>
                <a:cs typeface="Times New Roman" panose="02020603050405020304" pitchFamily="18" charset="0"/>
              </a:rPr>
              <a:t> </a:t>
            </a:r>
            <a:r>
              <a:rPr lang="en-US" kern="150" dirty="0" err="1">
                <a:latin typeface="DM Sans" pitchFamily="2" charset="-70"/>
                <a:ea typeface="Aptos" panose="020B0004020202020204" pitchFamily="34" charset="0"/>
                <a:cs typeface="Times New Roman" panose="02020603050405020304" pitchFamily="18" charset="0"/>
              </a:rPr>
              <a:t>metinis</a:t>
            </a:r>
            <a:r>
              <a:rPr lang="en-US" kern="150" dirty="0">
                <a:latin typeface="DM Sans" pitchFamily="2" charset="-70"/>
                <a:ea typeface="Aptos" panose="020B0004020202020204" pitchFamily="34" charset="0"/>
                <a:cs typeface="Times New Roman" panose="02020603050405020304" pitchFamily="18" charset="0"/>
              </a:rPr>
              <a:t> </a:t>
            </a:r>
            <a:r>
              <a:rPr lang="en-US" kern="150" dirty="0" err="1">
                <a:latin typeface="DM Sans" pitchFamily="2" charset="-70"/>
                <a:ea typeface="Aptos" panose="020B0004020202020204" pitchFamily="34" charset="0"/>
                <a:cs typeface="Times New Roman" panose="02020603050405020304" pitchFamily="18" charset="0"/>
              </a:rPr>
              <a:t>darbo</a:t>
            </a:r>
            <a:r>
              <a:rPr lang="en-US" kern="150" dirty="0">
                <a:latin typeface="DM Sans" pitchFamily="2" charset="-70"/>
                <a:ea typeface="Aptos" panose="020B0004020202020204" pitchFamily="34" charset="0"/>
                <a:cs typeface="Times New Roman" panose="02020603050405020304" pitchFamily="18" charset="0"/>
              </a:rPr>
              <a:t> </a:t>
            </a:r>
            <a:r>
              <a:rPr lang="lt-LT" kern="150" dirty="0">
                <a:latin typeface="DM Sans" pitchFamily="2" charset="-70"/>
                <a:ea typeface="Aptos" panose="020B0004020202020204" pitchFamily="34" charset="0"/>
                <a:cs typeface="Times New Roman" panose="02020603050405020304" pitchFamily="18" charset="0"/>
              </a:rPr>
              <a:t>laikas valandomis pagal tokios pačios/analogiškos</a:t>
            </a:r>
            <a:r>
              <a:rPr lang="en-US" kern="150" dirty="0">
                <a:latin typeface="DM Sans" pitchFamily="2" charset="-70"/>
                <a:ea typeface="Aptos" panose="020B0004020202020204" pitchFamily="34" charset="0"/>
                <a:cs typeface="Times New Roman" panose="02020603050405020304" pitchFamily="18" charset="0"/>
              </a:rPr>
              <a:t> </a:t>
            </a:r>
            <a:r>
              <a:rPr lang="lt-LT" kern="150" dirty="0">
                <a:latin typeface="DM Sans" pitchFamily="2" charset="-70"/>
                <a:ea typeface="Aptos" panose="020B0004020202020204" pitchFamily="34" charset="0"/>
                <a:cs typeface="Times New Roman" panose="02020603050405020304" pitchFamily="18" charset="0"/>
              </a:rPr>
              <a:t>paskirties veikiančios infrastruktūros darbo valandomis)</a:t>
            </a:r>
            <a:r>
              <a:rPr lang="en-US" kern="150" dirty="0">
                <a:latin typeface="DM Sans" pitchFamily="2" charset="-70"/>
                <a:ea typeface="Aptos" panose="020B0004020202020204" pitchFamily="34" charset="0"/>
                <a:cs typeface="Times New Roman" panose="02020603050405020304" pitchFamily="18" charset="0"/>
              </a:rPr>
              <a:t> </a:t>
            </a:r>
          </a:p>
          <a:p>
            <a:pPr marL="285750" indent="-285750">
              <a:buFont typeface="Arial" panose="020B0604020202020204" pitchFamily="34" charset="0"/>
              <a:buChar char="•"/>
            </a:pPr>
            <a:r>
              <a:rPr lang="en-US" sz="1800" kern="150" dirty="0" err="1">
                <a:effectLst/>
                <a:latin typeface="DM Sans" pitchFamily="2" charset="-70"/>
                <a:ea typeface="Aptos" panose="020B0004020202020204" pitchFamily="34" charset="0"/>
                <a:cs typeface="Times New Roman" panose="02020603050405020304" pitchFamily="18" charset="0"/>
              </a:rPr>
              <a:t>Vietos</a:t>
            </a:r>
            <a:r>
              <a:rPr lang="lt-LT" sz="1800" kern="150" dirty="0">
                <a:effectLst/>
                <a:latin typeface="DM Sans" pitchFamily="2" charset="-70"/>
                <a:ea typeface="Aptos" panose="020B0004020202020204" pitchFamily="34" charset="0"/>
                <a:cs typeface="Times New Roman" panose="02020603050405020304" pitchFamily="18" charset="0"/>
              </a:rPr>
              <a:t> ( Vertinamas fizinis infrastruktūros dydis, pvz. kvadratiniais metrais) </a:t>
            </a:r>
            <a:endParaRPr lang="lt-LT" dirty="0"/>
          </a:p>
        </p:txBody>
      </p:sp>
    </p:spTree>
    <p:extLst>
      <p:ext uri="{BB962C8B-B14F-4D97-AF65-F5344CB8AC3E}">
        <p14:creationId xmlns:p14="http://schemas.microsoft.com/office/powerpoint/2010/main" val="4163242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B56900-19A2-055D-A85C-37FEC1E99B0E}"/>
              </a:ext>
            </a:extLst>
          </p:cNvPr>
          <p:cNvSpPr>
            <a:spLocks noGrp="1"/>
          </p:cNvSpPr>
          <p:nvPr>
            <p:ph type="body" sz="quarter" idx="13"/>
          </p:nvPr>
        </p:nvSpPr>
        <p:spPr>
          <a:xfrm>
            <a:off x="1765708" y="535369"/>
            <a:ext cx="9819740" cy="644207"/>
          </a:xfrm>
        </p:spPr>
        <p:txBody>
          <a:bodyPr/>
          <a:lstStyle/>
          <a:p>
            <a:r>
              <a:rPr lang="lt-LT" sz="3600" b="0" dirty="0"/>
              <a:t>Nepriskiriamas S</a:t>
            </a:r>
            <a:r>
              <a:rPr lang="en-US" sz="3600" b="0" dirty="0"/>
              <a:t>VV </a:t>
            </a:r>
            <a:r>
              <a:rPr lang="lt-LT" sz="3600" b="0" dirty="0"/>
              <a:t>subjektui (ryšiai)</a:t>
            </a:r>
            <a:endParaRPr lang="lt-LT" sz="3600" dirty="0"/>
          </a:p>
        </p:txBody>
      </p:sp>
      <p:grpSp>
        <p:nvGrpSpPr>
          <p:cNvPr id="2" name="Grupė 5">
            <a:extLst>
              <a:ext uri="{FF2B5EF4-FFF2-40B4-BE49-F238E27FC236}">
                <a16:creationId xmlns:a16="http://schemas.microsoft.com/office/drawing/2014/main" id="{6FE9D748-8BBE-11DC-A96C-5C4ECE707A00}"/>
              </a:ext>
            </a:extLst>
          </p:cNvPr>
          <p:cNvGrpSpPr>
            <a:grpSpLocks/>
          </p:cNvGrpSpPr>
          <p:nvPr/>
        </p:nvGrpSpPr>
        <p:grpSpPr bwMode="auto">
          <a:xfrm>
            <a:off x="2423160" y="1737360"/>
            <a:ext cx="3812072" cy="4928616"/>
            <a:chOff x="-50800" y="2177688"/>
            <a:chExt cx="3911600" cy="5226412"/>
          </a:xfrm>
        </p:grpSpPr>
        <p:sp>
          <p:nvSpPr>
            <p:cNvPr id="4" name="Ovalas 15">
              <a:extLst>
                <a:ext uri="{FF2B5EF4-FFF2-40B4-BE49-F238E27FC236}">
                  <a16:creationId xmlns:a16="http://schemas.microsoft.com/office/drawing/2014/main" id="{A0FC377B-C5C1-02A4-B588-83C591960DEA}"/>
                </a:ext>
              </a:extLst>
            </p:cNvPr>
            <p:cNvSpPr/>
            <p:nvPr/>
          </p:nvSpPr>
          <p:spPr>
            <a:xfrm>
              <a:off x="860726" y="2177688"/>
              <a:ext cx="2088548" cy="1989436"/>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lt-LT" altLang="lt-LT" sz="2000" b="1" dirty="0">
                  <a:solidFill>
                    <a:schemeClr val="tx1"/>
                  </a:solidFill>
                  <a:latin typeface="DM Sans" pitchFamily="2" charset="-70"/>
                  <a:ea typeface="Verdana" panose="020B0604030504040204" pitchFamily="34" charset="0"/>
                  <a:cs typeface="Times New Roman" panose="02020603050405020304" pitchFamily="18" charset="0"/>
                </a:rPr>
                <a:t>Didelė įmonė</a:t>
              </a:r>
            </a:p>
          </p:txBody>
        </p:sp>
        <p:graphicFrame>
          <p:nvGraphicFramePr>
            <p:cNvPr id="5" name="Diagrama 15">
              <a:extLst>
                <a:ext uri="{FF2B5EF4-FFF2-40B4-BE49-F238E27FC236}">
                  <a16:creationId xmlns:a16="http://schemas.microsoft.com/office/drawing/2014/main" id="{ADF0AD75-7017-1291-A220-0CC7E8E8FBAE}"/>
                </a:ext>
              </a:extLst>
            </p:cNvPr>
            <p:cNvGraphicFramePr>
              <a:graphicFrameLocks/>
            </p:cNvGraphicFramePr>
            <p:nvPr/>
          </p:nvGraphicFramePr>
          <p:xfrm>
            <a:off x="-50800" y="4824413"/>
            <a:ext cx="3911600" cy="2579687"/>
          </p:xfrm>
          <a:graphic>
            <a:graphicData uri="http://schemas.openxmlformats.org/presentationml/2006/ole">
              <mc:AlternateContent xmlns:mc="http://schemas.openxmlformats.org/markup-compatibility/2006">
                <mc:Choice xmlns:v="urn:schemas-microsoft-com:vml" Requires="v">
                  <p:oleObj name="Chart" r:id="rId2" imgW="3916609" imgH="2582991" progId="Excel.Chart.8">
                    <p:embed/>
                  </p:oleObj>
                </mc:Choice>
                <mc:Fallback>
                  <p:oleObj name="Chart" r:id="rId2" imgW="3916609" imgH="2582991" progId="Excel.Chart.8">
                    <p:embed/>
                    <p:pic>
                      <p:nvPicPr>
                        <p:cNvPr id="9" name="Diagrama 15"/>
                        <p:cNvPicPr>
                          <a:picLocks noChangeArrowheads="1"/>
                        </p:cNvPicPr>
                        <p:nvPr/>
                      </p:nvPicPr>
                      <p:blipFill>
                        <a:blip r:embed="rId3"/>
                        <a:srcRect/>
                        <a:stretch>
                          <a:fillRect/>
                        </a:stretch>
                      </p:blipFill>
                      <p:spPr bwMode="auto">
                        <a:xfrm>
                          <a:off x="-50800" y="4824413"/>
                          <a:ext cx="391160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odyklė aukštyn 10">
              <a:extLst>
                <a:ext uri="{FF2B5EF4-FFF2-40B4-BE49-F238E27FC236}">
                  <a16:creationId xmlns:a16="http://schemas.microsoft.com/office/drawing/2014/main" id="{08A64088-8A0D-7A8F-FB20-2501EF794DE5}"/>
                </a:ext>
              </a:extLst>
            </p:cNvPr>
            <p:cNvSpPr/>
            <p:nvPr/>
          </p:nvSpPr>
          <p:spPr>
            <a:xfrm>
              <a:off x="1397001" y="4399110"/>
              <a:ext cx="865843" cy="481013"/>
            </a:xfrm>
            <a:prstGeom prst="up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sz="1600">
                <a:latin typeface="Verdana" panose="020B0604030504040204" pitchFamily="34" charset="0"/>
                <a:ea typeface="Verdana" panose="020B0604030504040204" pitchFamily="34" charset="0"/>
              </a:endParaRPr>
            </a:p>
          </p:txBody>
        </p:sp>
      </p:grpSp>
      <p:sp>
        <p:nvSpPr>
          <p:cNvPr id="7" name="Text Placeholder 18">
            <a:extLst>
              <a:ext uri="{FF2B5EF4-FFF2-40B4-BE49-F238E27FC236}">
                <a16:creationId xmlns:a16="http://schemas.microsoft.com/office/drawing/2014/main" id="{E00F1AB9-6702-9822-670D-5F5B681D64B3}"/>
              </a:ext>
            </a:extLst>
          </p:cNvPr>
          <p:cNvSpPr txBox="1">
            <a:spLocks/>
          </p:cNvSpPr>
          <p:nvPr/>
        </p:nvSpPr>
        <p:spPr>
          <a:xfrm>
            <a:off x="5346899" y="5012758"/>
            <a:ext cx="4260516" cy="1129083"/>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000" kern="1200" spc="300">
                <a:solidFill>
                  <a:schemeClr val="accent6"/>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pc="0" dirty="0">
                <a:solidFill>
                  <a:srgbClr val="092D68"/>
                </a:solidFill>
                <a:latin typeface="DM Sans" pitchFamily="2" charset="-70"/>
                <a:ea typeface="Verdana" panose="020B0604030504040204" pitchFamily="34" charset="0"/>
              </a:rPr>
              <a:t>Tiesiogiai/ netiesiogiai </a:t>
            </a:r>
          </a:p>
          <a:p>
            <a:r>
              <a:rPr lang="lt-LT" spc="0" dirty="0">
                <a:solidFill>
                  <a:srgbClr val="092D68"/>
                </a:solidFill>
                <a:latin typeface="DM Sans" pitchFamily="2" charset="-70"/>
                <a:ea typeface="Verdana" panose="020B0604030504040204" pitchFamily="34" charset="0"/>
              </a:rPr>
              <a:t>(SVV įstatymo 3 str. 11p)</a:t>
            </a:r>
          </a:p>
          <a:p>
            <a:endParaRPr lang="lt-LT" dirty="0">
              <a:solidFill>
                <a:srgbClr val="092D68"/>
              </a:solidFill>
              <a:latin typeface="DM Sans" pitchFamily="2" charset="-70"/>
              <a:ea typeface="Verdana" panose="020B0604030504040204" pitchFamily="34" charset="0"/>
            </a:endParaRPr>
          </a:p>
        </p:txBody>
      </p:sp>
    </p:spTree>
    <p:extLst>
      <p:ext uri="{BB962C8B-B14F-4D97-AF65-F5344CB8AC3E}">
        <p14:creationId xmlns:p14="http://schemas.microsoft.com/office/powerpoint/2010/main" val="3693970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E28FCD-D04B-1132-136C-60E2D5C73228}"/>
              </a:ext>
            </a:extLst>
          </p:cNvPr>
          <p:cNvSpPr>
            <a:spLocks noGrp="1"/>
          </p:cNvSpPr>
          <p:nvPr>
            <p:ph type="body" sz="quarter" idx="13"/>
          </p:nvPr>
        </p:nvSpPr>
        <p:spPr>
          <a:xfrm>
            <a:off x="2605913" y="2803081"/>
            <a:ext cx="8037703" cy="1512887"/>
          </a:xfrm>
        </p:spPr>
        <p:txBody>
          <a:bodyPr/>
          <a:lstStyle/>
          <a:p>
            <a:r>
              <a:rPr lang="lt-LT" sz="3600" b="1" dirty="0">
                <a:solidFill>
                  <a:srgbClr val="302857"/>
                </a:solidFill>
                <a:ea typeface="Verdana" panose="020B0604030504040204" pitchFamily="34" charset="0"/>
              </a:rPr>
              <a:t>Reikalavimai teikiamai pagalbai</a:t>
            </a:r>
            <a:endParaRPr lang="lt-LT" sz="3600" dirty="0">
              <a:solidFill>
                <a:srgbClr val="302857"/>
              </a:solidFill>
              <a:ea typeface="Verdana" panose="020B0604030504040204" pitchFamily="34" charset="0"/>
            </a:endParaRPr>
          </a:p>
          <a:p>
            <a:endParaRPr lang="lt-LT" sz="3600" dirty="0"/>
          </a:p>
        </p:txBody>
      </p:sp>
    </p:spTree>
    <p:extLst>
      <p:ext uri="{BB962C8B-B14F-4D97-AF65-F5344CB8AC3E}">
        <p14:creationId xmlns:p14="http://schemas.microsoft.com/office/powerpoint/2010/main" val="2700878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A3B5FE-50C0-FB0E-1925-2B95E8CF1A57}"/>
              </a:ext>
            </a:extLst>
          </p:cNvPr>
          <p:cNvSpPr>
            <a:spLocks noGrp="1"/>
          </p:cNvSpPr>
          <p:nvPr>
            <p:ph type="body" sz="quarter" idx="13"/>
          </p:nvPr>
        </p:nvSpPr>
        <p:spPr>
          <a:xfrm>
            <a:off x="1789634" y="507937"/>
            <a:ext cx="8612732" cy="982535"/>
          </a:xfrm>
        </p:spPr>
        <p:txBody>
          <a:bodyPr>
            <a:noAutofit/>
          </a:bodyPr>
          <a:lstStyle/>
          <a:p>
            <a:r>
              <a:rPr lang="lt-LT" sz="3600" dirty="0"/>
              <a:t>3. Valstybės pagalbos dydis</a:t>
            </a:r>
          </a:p>
        </p:txBody>
      </p:sp>
      <p:grpSp>
        <p:nvGrpSpPr>
          <p:cNvPr id="4" name="Group 4">
            <a:extLst>
              <a:ext uri="{FF2B5EF4-FFF2-40B4-BE49-F238E27FC236}">
                <a16:creationId xmlns:a16="http://schemas.microsoft.com/office/drawing/2014/main" id="{69B77A9A-7EFA-87C6-FE44-8D65E6F46AC9}"/>
              </a:ext>
            </a:extLst>
          </p:cNvPr>
          <p:cNvGrpSpPr>
            <a:grpSpLocks/>
          </p:cNvGrpSpPr>
          <p:nvPr/>
        </p:nvGrpSpPr>
        <p:grpSpPr bwMode="auto">
          <a:xfrm>
            <a:off x="934366" y="2962656"/>
            <a:ext cx="4186274" cy="3566160"/>
            <a:chOff x="679648" y="1577133"/>
            <a:chExt cx="6223579" cy="3973773"/>
          </a:xfrm>
        </p:grpSpPr>
        <p:graphicFrame>
          <p:nvGraphicFramePr>
            <p:cNvPr id="5" name="Diagram 6">
              <a:extLst>
                <a:ext uri="{FF2B5EF4-FFF2-40B4-BE49-F238E27FC236}">
                  <a16:creationId xmlns:a16="http://schemas.microsoft.com/office/drawing/2014/main" id="{E7B86237-859C-6190-7809-168EC3C00E1B}"/>
                </a:ext>
              </a:extLst>
            </p:cNvPr>
            <p:cNvGraphicFramePr/>
            <p:nvPr>
              <p:extLst>
                <p:ext uri="{D42A27DB-BD31-4B8C-83A1-F6EECF244321}">
                  <p14:modId xmlns:p14="http://schemas.microsoft.com/office/powerpoint/2010/main" val="503007062"/>
                </p:ext>
              </p:extLst>
            </p:nvPr>
          </p:nvGraphicFramePr>
          <p:xfrm>
            <a:off x="807227" y="2501041"/>
            <a:ext cx="6096000" cy="304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Brace 10">
              <a:extLst>
                <a:ext uri="{FF2B5EF4-FFF2-40B4-BE49-F238E27FC236}">
                  <a16:creationId xmlns:a16="http://schemas.microsoft.com/office/drawing/2014/main" id="{304294A2-2641-922D-46C4-D22333ED6913}"/>
                </a:ext>
              </a:extLst>
            </p:cNvPr>
            <p:cNvSpPr/>
            <p:nvPr/>
          </p:nvSpPr>
          <p:spPr>
            <a:xfrm rot="16200000">
              <a:off x="2265104" y="1378233"/>
              <a:ext cx="287705" cy="3079623"/>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400">
                <a:latin typeface="Century Gothic" panose="020B0502020202020204" pitchFamily="34" charset="0"/>
              </a:endParaRPr>
            </a:p>
          </p:txBody>
        </p:sp>
        <p:sp>
          <p:nvSpPr>
            <p:cNvPr id="7" name="TextBox 6">
              <a:extLst>
                <a:ext uri="{FF2B5EF4-FFF2-40B4-BE49-F238E27FC236}">
                  <a16:creationId xmlns:a16="http://schemas.microsoft.com/office/drawing/2014/main" id="{A8CC3650-EF8F-258C-38F9-A813C4CABB2F}"/>
                </a:ext>
              </a:extLst>
            </p:cNvPr>
            <p:cNvSpPr txBox="1">
              <a:spLocks noChangeArrowheads="1"/>
            </p:cNvSpPr>
            <p:nvPr/>
          </p:nvSpPr>
          <p:spPr bwMode="auto">
            <a:xfrm>
              <a:off x="679648" y="2351333"/>
              <a:ext cx="3458615" cy="29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lt-LT" altLang="en-US" sz="1400" i="1" dirty="0">
                  <a:latin typeface="Century Gothic" panose="020B0502020202020204" pitchFamily="34" charset="0"/>
                </a:rPr>
                <a:t>Valstybės ištekliai</a:t>
              </a:r>
              <a:endParaRPr lang="en-GB" altLang="en-US" sz="1400" i="1" dirty="0">
                <a:latin typeface="Century Gothic" panose="020B0502020202020204" pitchFamily="34" charset="0"/>
              </a:endParaRPr>
            </a:p>
          </p:txBody>
        </p:sp>
        <p:sp>
          <p:nvSpPr>
            <p:cNvPr id="8" name="Right Brace 12">
              <a:extLst>
                <a:ext uri="{FF2B5EF4-FFF2-40B4-BE49-F238E27FC236}">
                  <a16:creationId xmlns:a16="http://schemas.microsoft.com/office/drawing/2014/main" id="{99BA605E-854B-6454-9D54-E01A6E9E10DE}"/>
                </a:ext>
              </a:extLst>
            </p:cNvPr>
            <p:cNvSpPr/>
            <p:nvPr/>
          </p:nvSpPr>
          <p:spPr>
            <a:xfrm rot="16200000">
              <a:off x="3669335" y="-852389"/>
              <a:ext cx="256260" cy="585664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400">
                <a:latin typeface="Century Gothic" panose="020B0502020202020204" pitchFamily="34" charset="0"/>
              </a:endParaRPr>
            </a:p>
          </p:txBody>
        </p:sp>
        <p:sp>
          <p:nvSpPr>
            <p:cNvPr id="9" name="TextBox 8">
              <a:extLst>
                <a:ext uri="{FF2B5EF4-FFF2-40B4-BE49-F238E27FC236}">
                  <a16:creationId xmlns:a16="http://schemas.microsoft.com/office/drawing/2014/main" id="{F3F53DFE-07DA-02AC-28EE-390D2528E6B3}"/>
                </a:ext>
              </a:extLst>
            </p:cNvPr>
            <p:cNvSpPr txBox="1">
              <a:spLocks noChangeArrowheads="1"/>
            </p:cNvSpPr>
            <p:nvPr/>
          </p:nvSpPr>
          <p:spPr bwMode="auto">
            <a:xfrm>
              <a:off x="1803453" y="1577133"/>
              <a:ext cx="4462694" cy="29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lt-LT" altLang="en-US" sz="1400" i="1" dirty="0">
                  <a:latin typeface="Century Gothic" panose="020B0502020202020204" pitchFamily="34" charset="0"/>
                </a:rPr>
                <a:t>Tinkamos finansuoti išlaidos</a:t>
              </a:r>
              <a:r>
                <a:rPr lang="en-US" altLang="en-US" sz="1400" i="1" dirty="0">
                  <a:latin typeface="Century Gothic" panose="020B0502020202020204" pitchFamily="34" charset="0"/>
                </a:rPr>
                <a:t> (TFI)</a:t>
              </a:r>
              <a:endParaRPr lang="en-GB" altLang="en-US" sz="1400" i="1" dirty="0">
                <a:latin typeface="Century Gothic" panose="020B0502020202020204" pitchFamily="34" charset="0"/>
              </a:endParaRPr>
            </a:p>
          </p:txBody>
        </p:sp>
      </p:grpSp>
      <p:grpSp>
        <p:nvGrpSpPr>
          <p:cNvPr id="2" name="Group 4">
            <a:extLst>
              <a:ext uri="{FF2B5EF4-FFF2-40B4-BE49-F238E27FC236}">
                <a16:creationId xmlns:a16="http://schemas.microsoft.com/office/drawing/2014/main" id="{E7FEB4C8-D8F7-4C7C-E85A-30490C93B012}"/>
              </a:ext>
            </a:extLst>
          </p:cNvPr>
          <p:cNvGrpSpPr>
            <a:grpSpLocks/>
          </p:cNvGrpSpPr>
          <p:nvPr/>
        </p:nvGrpSpPr>
        <p:grpSpPr bwMode="auto">
          <a:xfrm>
            <a:off x="6650500" y="2962656"/>
            <a:ext cx="4143838" cy="3566160"/>
            <a:chOff x="742736" y="1577133"/>
            <a:chExt cx="6160491" cy="3973773"/>
          </a:xfrm>
        </p:grpSpPr>
        <p:graphicFrame>
          <p:nvGraphicFramePr>
            <p:cNvPr id="10" name="Diagram 6">
              <a:extLst>
                <a:ext uri="{FF2B5EF4-FFF2-40B4-BE49-F238E27FC236}">
                  <a16:creationId xmlns:a16="http://schemas.microsoft.com/office/drawing/2014/main" id="{266CF38F-5A03-1BB9-EADD-3A6648BEDC6A}"/>
                </a:ext>
              </a:extLst>
            </p:cNvPr>
            <p:cNvGraphicFramePr/>
            <p:nvPr>
              <p:extLst>
                <p:ext uri="{D42A27DB-BD31-4B8C-83A1-F6EECF244321}">
                  <p14:modId xmlns:p14="http://schemas.microsoft.com/office/powerpoint/2010/main" val="1420199089"/>
                </p:ext>
              </p:extLst>
            </p:nvPr>
          </p:nvGraphicFramePr>
          <p:xfrm>
            <a:off x="807227" y="2501041"/>
            <a:ext cx="6096000" cy="30498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ight Brace 10">
              <a:extLst>
                <a:ext uri="{FF2B5EF4-FFF2-40B4-BE49-F238E27FC236}">
                  <a16:creationId xmlns:a16="http://schemas.microsoft.com/office/drawing/2014/main" id="{AF38F6E3-D321-6654-5A60-1CCBF37A84B7}"/>
                </a:ext>
              </a:extLst>
            </p:cNvPr>
            <p:cNvSpPr/>
            <p:nvPr/>
          </p:nvSpPr>
          <p:spPr>
            <a:xfrm rot="16200000">
              <a:off x="2265104" y="1474546"/>
              <a:ext cx="287705" cy="3079623"/>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400">
                <a:latin typeface="Century Gothic" panose="020B0502020202020204" pitchFamily="34" charset="0"/>
              </a:endParaRPr>
            </a:p>
          </p:txBody>
        </p:sp>
        <p:sp>
          <p:nvSpPr>
            <p:cNvPr id="12" name="TextBox 11">
              <a:extLst>
                <a:ext uri="{FF2B5EF4-FFF2-40B4-BE49-F238E27FC236}">
                  <a16:creationId xmlns:a16="http://schemas.microsoft.com/office/drawing/2014/main" id="{1068DF4D-7DA8-8317-496C-4A054C06C4AD}"/>
                </a:ext>
              </a:extLst>
            </p:cNvPr>
            <p:cNvSpPr txBox="1">
              <a:spLocks noChangeArrowheads="1"/>
            </p:cNvSpPr>
            <p:nvPr/>
          </p:nvSpPr>
          <p:spPr bwMode="auto">
            <a:xfrm>
              <a:off x="742736" y="2386358"/>
              <a:ext cx="3458615" cy="29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lt-LT" altLang="en-US" sz="1400" i="1" dirty="0">
                  <a:latin typeface="Century Gothic" panose="020B0502020202020204" pitchFamily="34" charset="0"/>
                </a:rPr>
                <a:t>Valstybės ištekliai</a:t>
              </a:r>
              <a:endParaRPr lang="en-GB" altLang="en-US" sz="1400" i="1" dirty="0">
                <a:latin typeface="Century Gothic" panose="020B0502020202020204" pitchFamily="34" charset="0"/>
              </a:endParaRPr>
            </a:p>
          </p:txBody>
        </p:sp>
        <p:sp>
          <p:nvSpPr>
            <p:cNvPr id="13" name="Right Brace 12">
              <a:extLst>
                <a:ext uri="{FF2B5EF4-FFF2-40B4-BE49-F238E27FC236}">
                  <a16:creationId xmlns:a16="http://schemas.microsoft.com/office/drawing/2014/main" id="{599353D0-B328-4147-1B24-EC42843130B2}"/>
                </a:ext>
              </a:extLst>
            </p:cNvPr>
            <p:cNvSpPr/>
            <p:nvPr/>
          </p:nvSpPr>
          <p:spPr>
            <a:xfrm rot="16200000">
              <a:off x="3669335" y="-852389"/>
              <a:ext cx="256260" cy="585664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400">
                <a:latin typeface="Century Gothic" panose="020B0502020202020204" pitchFamily="34" charset="0"/>
              </a:endParaRPr>
            </a:p>
          </p:txBody>
        </p:sp>
        <p:sp>
          <p:nvSpPr>
            <p:cNvPr id="14" name="TextBox 13">
              <a:extLst>
                <a:ext uri="{FF2B5EF4-FFF2-40B4-BE49-F238E27FC236}">
                  <a16:creationId xmlns:a16="http://schemas.microsoft.com/office/drawing/2014/main" id="{E3E64A1A-89F4-CCF9-DF90-6C3F887B11C8}"/>
                </a:ext>
              </a:extLst>
            </p:cNvPr>
            <p:cNvSpPr txBox="1">
              <a:spLocks noChangeArrowheads="1"/>
            </p:cNvSpPr>
            <p:nvPr/>
          </p:nvSpPr>
          <p:spPr bwMode="auto">
            <a:xfrm>
              <a:off x="1803453" y="1577133"/>
              <a:ext cx="4462694" cy="29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lt-LT" altLang="en-US" sz="1400" i="1" dirty="0">
                  <a:latin typeface="Century Gothic" panose="020B0502020202020204" pitchFamily="34" charset="0"/>
                </a:rPr>
                <a:t>Tinkamos finansuoti išlaidos</a:t>
              </a:r>
              <a:r>
                <a:rPr lang="en-US" altLang="en-US" sz="1400" i="1" dirty="0">
                  <a:latin typeface="Century Gothic" panose="020B0502020202020204" pitchFamily="34" charset="0"/>
                </a:rPr>
                <a:t> (TFI)</a:t>
              </a:r>
              <a:endParaRPr lang="en-GB" altLang="en-US" sz="1400" i="1" dirty="0">
                <a:latin typeface="Century Gothic" panose="020B0502020202020204" pitchFamily="34" charset="0"/>
              </a:endParaRPr>
            </a:p>
          </p:txBody>
        </p:sp>
      </p:grpSp>
      <p:sp>
        <p:nvSpPr>
          <p:cNvPr id="15" name="TextBox 14">
            <a:extLst>
              <a:ext uri="{FF2B5EF4-FFF2-40B4-BE49-F238E27FC236}">
                <a16:creationId xmlns:a16="http://schemas.microsoft.com/office/drawing/2014/main" id="{79D1F978-7E89-DA27-5F35-9D325B723D73}"/>
              </a:ext>
            </a:extLst>
          </p:cNvPr>
          <p:cNvSpPr txBox="1"/>
          <p:nvPr/>
        </p:nvSpPr>
        <p:spPr>
          <a:xfrm>
            <a:off x="1020182" y="1541611"/>
            <a:ext cx="10931026" cy="369332"/>
          </a:xfrm>
          <a:prstGeom prst="rect">
            <a:avLst/>
          </a:prstGeom>
          <a:noFill/>
          <a:ln w="28575">
            <a:solidFill>
              <a:schemeClr val="accent3"/>
            </a:solidFill>
          </a:ln>
        </p:spPr>
        <p:txBody>
          <a:bodyPr wrap="square" rtlCol="0">
            <a:spAutoFit/>
          </a:bodyPr>
          <a:lstStyle/>
          <a:p>
            <a:r>
              <a:rPr lang="lt-LT" dirty="0"/>
              <a:t>Pareiškėjas PĮP turi nurodyti pagal kurį BBIR 53 straipsnio punktą būtų nustatomas pagalbos dydis </a:t>
            </a:r>
          </a:p>
        </p:txBody>
      </p:sp>
      <p:sp>
        <p:nvSpPr>
          <p:cNvPr id="20" name="Arrow: Left-Right 19">
            <a:extLst>
              <a:ext uri="{FF2B5EF4-FFF2-40B4-BE49-F238E27FC236}">
                <a16:creationId xmlns:a16="http://schemas.microsoft.com/office/drawing/2014/main" id="{90690625-411F-8581-D2F6-808EBBDBE85B}"/>
              </a:ext>
            </a:extLst>
          </p:cNvPr>
          <p:cNvSpPr/>
          <p:nvPr/>
        </p:nvSpPr>
        <p:spPr>
          <a:xfrm>
            <a:off x="5277494" y="4252456"/>
            <a:ext cx="1216152" cy="6609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 name="TextBox 20">
            <a:extLst>
              <a:ext uri="{FF2B5EF4-FFF2-40B4-BE49-F238E27FC236}">
                <a16:creationId xmlns:a16="http://schemas.microsoft.com/office/drawing/2014/main" id="{8D975508-893B-76F7-4EE4-CDC1F40F3D71}"/>
              </a:ext>
            </a:extLst>
          </p:cNvPr>
          <p:cNvSpPr txBox="1"/>
          <p:nvPr/>
        </p:nvSpPr>
        <p:spPr>
          <a:xfrm>
            <a:off x="5568906" y="3166274"/>
            <a:ext cx="702436" cy="1107996"/>
          </a:xfrm>
          <a:prstGeom prst="rect">
            <a:avLst/>
          </a:prstGeom>
          <a:noFill/>
        </p:spPr>
        <p:txBody>
          <a:bodyPr wrap="none" rtlCol="0">
            <a:spAutoFit/>
          </a:bodyPr>
          <a:lstStyle/>
          <a:p>
            <a:r>
              <a:rPr lang="lt-LT" sz="6600" b="1" dirty="0">
                <a:solidFill>
                  <a:srgbClr val="002060"/>
                </a:solidFill>
              </a:rPr>
              <a:t>?</a:t>
            </a:r>
          </a:p>
        </p:txBody>
      </p:sp>
    </p:spTree>
    <p:extLst>
      <p:ext uri="{BB962C8B-B14F-4D97-AF65-F5344CB8AC3E}">
        <p14:creationId xmlns:p14="http://schemas.microsoft.com/office/powerpoint/2010/main" val="1632795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A3B5FE-50C0-FB0E-1925-2B95E8CF1A57}"/>
              </a:ext>
            </a:extLst>
          </p:cNvPr>
          <p:cNvSpPr>
            <a:spLocks noGrp="1"/>
          </p:cNvSpPr>
          <p:nvPr>
            <p:ph type="body" sz="quarter" idx="13"/>
          </p:nvPr>
        </p:nvSpPr>
        <p:spPr>
          <a:xfrm>
            <a:off x="1789634" y="507937"/>
            <a:ext cx="9951262" cy="982535"/>
          </a:xfrm>
        </p:spPr>
        <p:txBody>
          <a:bodyPr>
            <a:noAutofit/>
          </a:bodyPr>
          <a:lstStyle/>
          <a:p>
            <a:r>
              <a:rPr lang="lt-LT" sz="3600" dirty="0"/>
              <a:t>Pagalbos dydis - BBIR 53 str. 6 dalis</a:t>
            </a:r>
          </a:p>
          <a:p>
            <a:endParaRPr lang="lt-LT" sz="3600" dirty="0"/>
          </a:p>
        </p:txBody>
      </p:sp>
      <p:sp>
        <p:nvSpPr>
          <p:cNvPr id="16" name="Rectangle: Rounded Corners 15">
            <a:extLst>
              <a:ext uri="{FF2B5EF4-FFF2-40B4-BE49-F238E27FC236}">
                <a16:creationId xmlns:a16="http://schemas.microsoft.com/office/drawing/2014/main" id="{887231F9-675E-103C-4C55-ED06D6E35002}"/>
              </a:ext>
            </a:extLst>
          </p:cNvPr>
          <p:cNvSpPr/>
          <p:nvPr/>
        </p:nvSpPr>
        <p:spPr>
          <a:xfrm>
            <a:off x="1508760" y="3072384"/>
            <a:ext cx="216712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Max pagalbos dydis</a:t>
            </a:r>
          </a:p>
        </p:txBody>
      </p:sp>
      <p:sp>
        <p:nvSpPr>
          <p:cNvPr id="17" name="Equals 16">
            <a:extLst>
              <a:ext uri="{FF2B5EF4-FFF2-40B4-BE49-F238E27FC236}">
                <a16:creationId xmlns:a16="http://schemas.microsoft.com/office/drawing/2014/main" id="{E3ED20A1-C81B-B6E1-8D9A-52C687479F89}"/>
              </a:ext>
            </a:extLst>
          </p:cNvPr>
          <p:cNvSpPr/>
          <p:nvPr/>
        </p:nvSpPr>
        <p:spPr>
          <a:xfrm>
            <a:off x="3995928" y="3072384"/>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8" name="Rectangle: Rounded Corners 17">
            <a:extLst>
              <a:ext uri="{FF2B5EF4-FFF2-40B4-BE49-F238E27FC236}">
                <a16:creationId xmlns:a16="http://schemas.microsoft.com/office/drawing/2014/main" id="{B28AD94B-53A5-C7DF-3633-E99F73E230B0}"/>
              </a:ext>
            </a:extLst>
          </p:cNvPr>
          <p:cNvSpPr/>
          <p:nvPr/>
        </p:nvSpPr>
        <p:spPr>
          <a:xfrm>
            <a:off x="5230368" y="3072384"/>
            <a:ext cx="216712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Tinkamos finansuoti išlaidos</a:t>
            </a:r>
          </a:p>
        </p:txBody>
      </p:sp>
      <p:sp>
        <p:nvSpPr>
          <p:cNvPr id="19" name="Minus Sign 18">
            <a:extLst>
              <a:ext uri="{FF2B5EF4-FFF2-40B4-BE49-F238E27FC236}">
                <a16:creationId xmlns:a16="http://schemas.microsoft.com/office/drawing/2014/main" id="{7B3551B7-71FE-0D65-0171-D326AB3F803C}"/>
              </a:ext>
            </a:extLst>
          </p:cNvPr>
          <p:cNvSpPr/>
          <p:nvPr/>
        </p:nvSpPr>
        <p:spPr>
          <a:xfrm>
            <a:off x="7717536" y="3072384"/>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Rectangle: Rounded Corners 21">
            <a:extLst>
              <a:ext uri="{FF2B5EF4-FFF2-40B4-BE49-F238E27FC236}">
                <a16:creationId xmlns:a16="http://schemas.microsoft.com/office/drawing/2014/main" id="{F0A6B44D-D8A8-607A-BABD-EC7AB731DF2B}"/>
              </a:ext>
            </a:extLst>
          </p:cNvPr>
          <p:cNvSpPr/>
          <p:nvPr/>
        </p:nvSpPr>
        <p:spPr>
          <a:xfrm>
            <a:off x="8848344" y="3072384"/>
            <a:ext cx="2167128"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Veiklos pelnas</a:t>
            </a:r>
          </a:p>
        </p:txBody>
      </p:sp>
      <p:sp>
        <p:nvSpPr>
          <p:cNvPr id="23" name="Rectangle: Rounded Corners 22">
            <a:extLst>
              <a:ext uri="{FF2B5EF4-FFF2-40B4-BE49-F238E27FC236}">
                <a16:creationId xmlns:a16="http://schemas.microsoft.com/office/drawing/2014/main" id="{F6A69D95-FA81-1D61-BA4B-214571C2890B}"/>
              </a:ext>
            </a:extLst>
          </p:cNvPr>
          <p:cNvSpPr/>
          <p:nvPr/>
        </p:nvSpPr>
        <p:spPr>
          <a:xfrm>
            <a:off x="1508760" y="5111496"/>
            <a:ext cx="2167128"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Veiklos pelnas</a:t>
            </a:r>
          </a:p>
        </p:txBody>
      </p:sp>
      <p:sp>
        <p:nvSpPr>
          <p:cNvPr id="24" name="Equals 23">
            <a:extLst>
              <a:ext uri="{FF2B5EF4-FFF2-40B4-BE49-F238E27FC236}">
                <a16:creationId xmlns:a16="http://schemas.microsoft.com/office/drawing/2014/main" id="{EF4FFEE2-30F1-3D0F-DE3C-FF4F42B0E240}"/>
              </a:ext>
            </a:extLst>
          </p:cNvPr>
          <p:cNvSpPr/>
          <p:nvPr/>
        </p:nvSpPr>
        <p:spPr>
          <a:xfrm>
            <a:off x="3919728" y="5044440"/>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26" name="Rectangle: Rounded Corners 25">
            <a:extLst>
              <a:ext uri="{FF2B5EF4-FFF2-40B4-BE49-F238E27FC236}">
                <a16:creationId xmlns:a16="http://schemas.microsoft.com/office/drawing/2014/main" id="{B4D64DD0-CE8C-C036-2EE9-03421FFEE352}"/>
              </a:ext>
            </a:extLst>
          </p:cNvPr>
          <p:cNvSpPr/>
          <p:nvPr/>
        </p:nvSpPr>
        <p:spPr>
          <a:xfrm>
            <a:off x="5242562" y="5044440"/>
            <a:ext cx="216712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Diskontuotos pajamos</a:t>
            </a:r>
          </a:p>
        </p:txBody>
      </p:sp>
      <p:sp>
        <p:nvSpPr>
          <p:cNvPr id="27" name="Rectangle: Rounded Corners 26">
            <a:extLst>
              <a:ext uri="{FF2B5EF4-FFF2-40B4-BE49-F238E27FC236}">
                <a16:creationId xmlns:a16="http://schemas.microsoft.com/office/drawing/2014/main" id="{3F9308EA-40B8-A73F-55FF-4358E480CF42}"/>
              </a:ext>
            </a:extLst>
          </p:cNvPr>
          <p:cNvSpPr/>
          <p:nvPr/>
        </p:nvSpPr>
        <p:spPr>
          <a:xfrm>
            <a:off x="8848344" y="4977384"/>
            <a:ext cx="216712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Diskontuotos išlaidos</a:t>
            </a:r>
          </a:p>
        </p:txBody>
      </p:sp>
      <p:sp>
        <p:nvSpPr>
          <p:cNvPr id="28" name="Minus Sign 27">
            <a:extLst>
              <a:ext uri="{FF2B5EF4-FFF2-40B4-BE49-F238E27FC236}">
                <a16:creationId xmlns:a16="http://schemas.microsoft.com/office/drawing/2014/main" id="{C1A1CAEA-ECEE-7855-56EA-9D2147E99219}"/>
              </a:ext>
            </a:extLst>
          </p:cNvPr>
          <p:cNvSpPr/>
          <p:nvPr/>
        </p:nvSpPr>
        <p:spPr>
          <a:xfrm>
            <a:off x="7717536" y="4977384"/>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500248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A3B5FE-50C0-FB0E-1925-2B95E8CF1A57}"/>
              </a:ext>
            </a:extLst>
          </p:cNvPr>
          <p:cNvSpPr>
            <a:spLocks noGrp="1"/>
          </p:cNvSpPr>
          <p:nvPr>
            <p:ph type="body" sz="quarter" idx="13"/>
          </p:nvPr>
        </p:nvSpPr>
        <p:spPr>
          <a:xfrm>
            <a:off x="1789634" y="507937"/>
            <a:ext cx="9667798" cy="982535"/>
          </a:xfrm>
        </p:spPr>
        <p:txBody>
          <a:bodyPr/>
          <a:lstStyle/>
          <a:p>
            <a:r>
              <a:rPr lang="lt-LT" sz="3600" i="0" dirty="0"/>
              <a:t>4. Specialiosios BBIR 53 straipsnio nuostatos</a:t>
            </a:r>
            <a:endParaRPr lang="lt-LT" sz="3600" dirty="0"/>
          </a:p>
        </p:txBody>
      </p:sp>
      <p:sp>
        <p:nvSpPr>
          <p:cNvPr id="5" name="Stačiakampis 2">
            <a:extLst>
              <a:ext uri="{FF2B5EF4-FFF2-40B4-BE49-F238E27FC236}">
                <a16:creationId xmlns:a16="http://schemas.microsoft.com/office/drawing/2014/main" id="{E706E7BD-3A16-0DDB-C6AB-4F469516338A}"/>
              </a:ext>
            </a:extLst>
          </p:cNvPr>
          <p:cNvSpPr/>
          <p:nvPr/>
        </p:nvSpPr>
        <p:spPr>
          <a:xfrm>
            <a:off x="1352697" y="2393911"/>
            <a:ext cx="9812127" cy="1667123"/>
          </a:xfrm>
          <a:prstGeom prst="rect">
            <a:avLst/>
          </a:prstGeom>
        </p:spPr>
        <p:txBody>
          <a:bodyPr wrap="square">
            <a:spAutoFit/>
          </a:bodyPr>
          <a:lstStyle/>
          <a:p>
            <a:pPr>
              <a:spcAft>
                <a:spcPts val="1088"/>
              </a:spcAft>
            </a:pPr>
            <a:endParaRPr lang="lt-LT" sz="2800" dirty="0">
              <a:solidFill>
                <a:srgbClr val="092D68"/>
              </a:solidFill>
              <a:latin typeface="DM Sans" pitchFamily="2" charset="-70"/>
              <a:ea typeface="Verdana" panose="020B0604030504040204" pitchFamily="34" charset="0"/>
              <a:cs typeface="Times New Roman" panose="02020603050405020304" pitchFamily="18" charset="0"/>
            </a:endParaRPr>
          </a:p>
          <a:p>
            <a:pPr>
              <a:spcAft>
                <a:spcPts val="1088"/>
              </a:spcAft>
            </a:pPr>
            <a:endParaRPr lang="lt-LT" sz="2800" dirty="0">
              <a:solidFill>
                <a:srgbClr val="092D68"/>
              </a:solidFill>
              <a:latin typeface="DM Sans" pitchFamily="2" charset="-70"/>
              <a:ea typeface="Verdana" panose="020B0604030504040204" pitchFamily="34" charset="0"/>
              <a:cs typeface="Times New Roman" panose="02020603050405020304" pitchFamily="18" charset="0"/>
            </a:endParaRPr>
          </a:p>
          <a:p>
            <a:pPr>
              <a:spcAft>
                <a:spcPts val="1088"/>
              </a:spcAft>
            </a:pPr>
            <a:endParaRPr lang="lt-LT" sz="2800" dirty="0">
              <a:solidFill>
                <a:srgbClr val="092D68"/>
              </a:solidFill>
              <a:latin typeface="DM Sans" pitchFamily="2" charset="-70"/>
              <a:ea typeface="Verdan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F1650D9-BFC1-C72C-A267-BA951013BAD6}"/>
              </a:ext>
            </a:extLst>
          </p:cNvPr>
          <p:cNvSpPr txBox="1"/>
          <p:nvPr/>
        </p:nvSpPr>
        <p:spPr>
          <a:xfrm>
            <a:off x="314852" y="1490472"/>
            <a:ext cx="11791804" cy="5016758"/>
          </a:xfrm>
          <a:prstGeom prst="rect">
            <a:avLst/>
          </a:prstGeom>
          <a:noFill/>
        </p:spPr>
        <p:txBody>
          <a:bodyPr wrap="square">
            <a:spAutoFit/>
          </a:bodyPr>
          <a:lstStyle/>
          <a:p>
            <a:endParaRPr lang="lt-LT" sz="3200" b="0" i="0" u="none" strike="noStrike" baseline="0" dirty="0">
              <a:solidFill>
                <a:srgbClr val="000000"/>
              </a:solidFill>
              <a:latin typeface="Times New Roman" panose="02020603050405020304" pitchFamily="18" charset="0"/>
            </a:endParaRPr>
          </a:p>
          <a:p>
            <a:pPr marL="342900" lvl="1" indent="-342900">
              <a:buClr>
                <a:schemeClr val="accent1"/>
              </a:buClr>
              <a:buFont typeface="Arial" panose="020B0604020202020204" pitchFamily="34" charset="0"/>
              <a:buChar char="•"/>
            </a:pPr>
            <a:r>
              <a:rPr lang="lt-LT" sz="2400" dirty="0">
                <a:solidFill>
                  <a:srgbClr val="092D68"/>
                </a:solidFill>
                <a:latin typeface="DM Sans" pitchFamily="2" charset="-70"/>
              </a:rPr>
              <a:t> Pagalba teikiama kultūros tikslams, kultūrinei veiklai;</a:t>
            </a:r>
          </a:p>
          <a:p>
            <a:pPr marL="342900" lvl="1" indent="-342900">
              <a:buClr>
                <a:schemeClr val="accent1"/>
              </a:buClr>
              <a:buFont typeface="Arial" panose="020B0604020202020204" pitchFamily="34" charset="0"/>
              <a:buChar char="•"/>
            </a:pPr>
            <a:endParaRPr lang="lt-LT" sz="2400" dirty="0">
              <a:solidFill>
                <a:srgbClr val="092D68"/>
              </a:solidFill>
              <a:latin typeface="DM Sans" pitchFamily="2" charset="-70"/>
            </a:endParaRPr>
          </a:p>
          <a:p>
            <a:pPr marL="342900" lvl="1" indent="-342900">
              <a:buClr>
                <a:schemeClr val="accent1"/>
              </a:buClr>
              <a:buFont typeface="Arial" panose="020B0604020202020204" pitchFamily="34" charset="0"/>
              <a:buChar char="•"/>
            </a:pPr>
            <a:r>
              <a:rPr lang="lt-LT" sz="2400" dirty="0">
                <a:solidFill>
                  <a:srgbClr val="092D68"/>
                </a:solidFill>
                <a:latin typeface="DM Sans" pitchFamily="2" charset="-70"/>
              </a:rPr>
              <a:t>Infrastruktūros bent 80 % arba laiko, arba vietos pajėgumo per metus yra naudojama kultūros tikslams visą jos gyvavimo laikotarpį;</a:t>
            </a:r>
          </a:p>
          <a:p>
            <a:pPr marL="342900" lvl="1" indent="-342900">
              <a:buClr>
                <a:schemeClr val="accent1"/>
              </a:buClr>
              <a:buFont typeface="Arial" panose="020B0604020202020204" pitchFamily="34" charset="0"/>
              <a:buChar char="•"/>
            </a:pPr>
            <a:endParaRPr lang="lt-LT" sz="2400" dirty="0">
              <a:solidFill>
                <a:srgbClr val="092D68"/>
              </a:solidFill>
              <a:latin typeface="DM Sans" pitchFamily="2" charset="-70"/>
            </a:endParaRPr>
          </a:p>
          <a:p>
            <a:pPr marL="342900" lvl="1" indent="-342900">
              <a:buClr>
                <a:schemeClr val="accent1"/>
              </a:buClr>
              <a:buFont typeface="Arial" panose="020B0604020202020204" pitchFamily="34" charset="0"/>
              <a:buChar char="•"/>
            </a:pPr>
            <a:r>
              <a:rPr lang="lt-LT" sz="2400" dirty="0">
                <a:solidFill>
                  <a:srgbClr val="092D68"/>
                </a:solidFill>
                <a:latin typeface="DM Sans" pitchFamily="2" charset="-70"/>
              </a:rPr>
              <a:t>Didžiausias teikiamos pagalbos dydis iki 8</a:t>
            </a:r>
            <a:r>
              <a:rPr lang="en-US" sz="2400" dirty="0">
                <a:solidFill>
                  <a:srgbClr val="092D68"/>
                </a:solidFill>
                <a:latin typeface="DM Sans" pitchFamily="2" charset="-70"/>
              </a:rPr>
              <a:t>5</a:t>
            </a:r>
            <a:r>
              <a:rPr lang="lt-LT" sz="2400" dirty="0">
                <a:solidFill>
                  <a:srgbClr val="092D68"/>
                </a:solidFill>
                <a:latin typeface="DM Sans" pitchFamily="2" charset="-70"/>
              </a:rPr>
              <a:t> % tinkamų finansuoti išlaidų</a:t>
            </a:r>
            <a:r>
              <a:rPr lang="en-US" sz="2400" dirty="0">
                <a:solidFill>
                  <a:srgbClr val="092D68"/>
                </a:solidFill>
                <a:latin typeface="DM Sans" pitchFamily="2" charset="-70"/>
              </a:rPr>
              <a:t> kai </a:t>
            </a:r>
            <a:r>
              <a:rPr lang="en-US" sz="2400" dirty="0" err="1">
                <a:solidFill>
                  <a:srgbClr val="092D68"/>
                </a:solidFill>
                <a:latin typeface="DM Sans" pitchFamily="2" charset="-70"/>
              </a:rPr>
              <a:t>taikoma</a:t>
            </a:r>
            <a:r>
              <a:rPr lang="en-US" sz="2400" dirty="0">
                <a:solidFill>
                  <a:srgbClr val="092D68"/>
                </a:solidFill>
                <a:latin typeface="DM Sans" pitchFamily="2" charset="-70"/>
              </a:rPr>
              <a:t> BBIR 53 str. 6 </a:t>
            </a:r>
            <a:r>
              <a:rPr lang="en-US" sz="2400" dirty="0" err="1">
                <a:solidFill>
                  <a:srgbClr val="092D68"/>
                </a:solidFill>
                <a:latin typeface="DM Sans" pitchFamily="2" charset="-70"/>
              </a:rPr>
              <a:t>dalis</a:t>
            </a:r>
            <a:r>
              <a:rPr lang="lt-LT" sz="2400" dirty="0">
                <a:solidFill>
                  <a:srgbClr val="092D68"/>
                </a:solidFill>
                <a:latin typeface="DM Sans" pitchFamily="2" charset="-70"/>
              </a:rPr>
              <a:t>;</a:t>
            </a:r>
            <a:endParaRPr lang="en-US" sz="2400" dirty="0">
              <a:solidFill>
                <a:srgbClr val="092D68"/>
              </a:solidFill>
              <a:latin typeface="DM Sans" pitchFamily="2" charset="-70"/>
            </a:endParaRPr>
          </a:p>
          <a:p>
            <a:pPr marL="342900" lvl="1" indent="-342900">
              <a:buClr>
                <a:schemeClr val="accent1"/>
              </a:buClr>
              <a:buFont typeface="Arial" panose="020B0604020202020204" pitchFamily="34" charset="0"/>
              <a:buChar char="•"/>
            </a:pPr>
            <a:endParaRPr lang="lt-LT" sz="2400" dirty="0">
              <a:solidFill>
                <a:srgbClr val="092D68"/>
              </a:solidFill>
              <a:latin typeface="DM Sans" pitchFamily="2" charset="-70"/>
            </a:endParaRPr>
          </a:p>
          <a:p>
            <a:pPr marL="342900" lvl="1" indent="-342900">
              <a:buClr>
                <a:schemeClr val="accent1"/>
              </a:buClr>
              <a:buFont typeface="Arial" panose="020B0604020202020204" pitchFamily="34" charset="0"/>
              <a:buChar char="•"/>
            </a:pPr>
            <a:r>
              <a:rPr lang="lt-LT" sz="2400" dirty="0">
                <a:solidFill>
                  <a:srgbClr val="092D68"/>
                </a:solidFill>
                <a:latin typeface="DM Sans" pitchFamily="2" charset="-70"/>
              </a:rPr>
              <a:t>Didžiausias pagalbos dydis iki 80 % tinkamų finansuoti išlaidų</a:t>
            </a:r>
            <a:r>
              <a:rPr lang="en-US" sz="2400" dirty="0">
                <a:solidFill>
                  <a:srgbClr val="092D68"/>
                </a:solidFill>
                <a:latin typeface="DM Sans" pitchFamily="2" charset="-70"/>
              </a:rPr>
              <a:t> kai </a:t>
            </a:r>
            <a:r>
              <a:rPr lang="en-US" sz="2400" dirty="0" err="1">
                <a:solidFill>
                  <a:srgbClr val="092D68"/>
                </a:solidFill>
                <a:latin typeface="DM Sans" pitchFamily="2" charset="-70"/>
              </a:rPr>
              <a:t>taikoma</a:t>
            </a:r>
            <a:r>
              <a:rPr lang="en-US" sz="2400" dirty="0">
                <a:solidFill>
                  <a:srgbClr val="092D68"/>
                </a:solidFill>
                <a:latin typeface="DM Sans" pitchFamily="2" charset="-70"/>
              </a:rPr>
              <a:t> BBIR 53 str. 8 </a:t>
            </a:r>
            <a:r>
              <a:rPr lang="en-US" sz="2400" dirty="0" err="1">
                <a:solidFill>
                  <a:srgbClr val="092D68"/>
                </a:solidFill>
                <a:latin typeface="DM Sans" pitchFamily="2" charset="-70"/>
              </a:rPr>
              <a:t>dalis</a:t>
            </a:r>
            <a:r>
              <a:rPr lang="lt-LT" sz="2400" dirty="0">
                <a:solidFill>
                  <a:srgbClr val="092D68"/>
                </a:solidFill>
                <a:latin typeface="DM Sans" pitchFamily="2" charset="-70"/>
              </a:rPr>
              <a:t> (jei pagalbos dydis susumavus visus išteklius neviršija 2,2 mln. EUR).</a:t>
            </a:r>
            <a:endParaRPr lang="en-US" sz="2400" dirty="0">
              <a:solidFill>
                <a:srgbClr val="092D68"/>
              </a:solidFill>
              <a:latin typeface="DM Sans" pitchFamily="2" charset="-70"/>
            </a:endParaRPr>
          </a:p>
          <a:p>
            <a:pPr marL="0" lvl="1">
              <a:buClr>
                <a:schemeClr val="accent1"/>
              </a:buClr>
            </a:pPr>
            <a:r>
              <a:rPr lang="lt-LT" sz="2400" dirty="0">
                <a:solidFill>
                  <a:srgbClr val="092D68"/>
                </a:solidFill>
                <a:latin typeface="DM Sans" pitchFamily="2" charset="-70"/>
              </a:rPr>
              <a:t> </a:t>
            </a:r>
            <a:endParaRPr lang="en-US" sz="2400" dirty="0">
              <a:solidFill>
                <a:srgbClr val="092D68"/>
              </a:solidFill>
              <a:latin typeface="DM Sans" pitchFamily="2" charset="-70"/>
            </a:endParaRPr>
          </a:p>
        </p:txBody>
      </p:sp>
    </p:spTree>
    <p:extLst>
      <p:ext uri="{BB962C8B-B14F-4D97-AF65-F5344CB8AC3E}">
        <p14:creationId xmlns:p14="http://schemas.microsoft.com/office/powerpoint/2010/main" val="2414223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72700-7DDA-C422-AFCF-C48295CB2281}"/>
              </a:ext>
            </a:extLst>
          </p:cNvPr>
          <p:cNvSpPr>
            <a:spLocks noGrp="1"/>
          </p:cNvSpPr>
          <p:nvPr>
            <p:ph type="title"/>
          </p:nvPr>
        </p:nvSpPr>
        <p:spPr>
          <a:xfrm>
            <a:off x="479425" y="2706131"/>
            <a:ext cx="6362242" cy="1445738"/>
          </a:xfrm>
        </p:spPr>
        <p:txBody>
          <a:bodyPr/>
          <a:lstStyle/>
          <a:p>
            <a:endParaRPr lang="en-LT" dirty="0"/>
          </a:p>
        </p:txBody>
      </p:sp>
      <p:sp>
        <p:nvSpPr>
          <p:cNvPr id="3" name="Text Placeholder 2">
            <a:extLst>
              <a:ext uri="{FF2B5EF4-FFF2-40B4-BE49-F238E27FC236}">
                <a16:creationId xmlns:a16="http://schemas.microsoft.com/office/drawing/2014/main" id="{7D81549A-E757-1DF9-43C4-044D645528CB}"/>
              </a:ext>
            </a:extLst>
          </p:cNvPr>
          <p:cNvSpPr>
            <a:spLocks noGrp="1"/>
          </p:cNvSpPr>
          <p:nvPr>
            <p:ph type="body" sz="quarter" idx="11"/>
          </p:nvPr>
        </p:nvSpPr>
        <p:spPr>
          <a:xfrm>
            <a:off x="479425" y="5540247"/>
            <a:ext cx="3817394" cy="751841"/>
          </a:xfrm>
        </p:spPr>
        <p:txBody>
          <a:bodyPr/>
          <a:lstStyle/>
          <a:p>
            <a:r>
              <a:rPr lang="lt-LT" dirty="0"/>
              <a:t>Gytis Petrukaitis</a:t>
            </a:r>
            <a:endParaRPr lang="en-LT" dirty="0"/>
          </a:p>
        </p:txBody>
      </p:sp>
    </p:spTree>
    <p:extLst>
      <p:ext uri="{BB962C8B-B14F-4D97-AF65-F5344CB8AC3E}">
        <p14:creationId xmlns:p14="http://schemas.microsoft.com/office/powerpoint/2010/main" val="117835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4D87BB-C0B9-2E0D-7DAB-1E3DAF3720B6}"/>
              </a:ext>
            </a:extLst>
          </p:cNvPr>
          <p:cNvSpPr>
            <a:spLocks noGrp="1"/>
          </p:cNvSpPr>
          <p:nvPr>
            <p:ph type="body" sz="quarter" idx="13"/>
          </p:nvPr>
        </p:nvSpPr>
        <p:spPr>
          <a:xfrm>
            <a:off x="1494663" y="485837"/>
            <a:ext cx="10070592" cy="1394677"/>
          </a:xfrm>
          <a:solidFill>
            <a:srgbClr val="00B050"/>
          </a:solidFill>
          <a:ln w="38100">
            <a:solidFill>
              <a:schemeClr val="tx1"/>
            </a:solidFill>
          </a:ln>
        </p:spPr>
        <p:txBody>
          <a:bodyPr anchor="ctr"/>
          <a:lstStyle/>
          <a:p>
            <a:pPr algn="ctr"/>
            <a:r>
              <a:rPr lang="lt-LT" sz="3600" dirty="0"/>
              <a:t>Nėra laikomas</a:t>
            </a:r>
          </a:p>
          <a:p>
            <a:pPr algn="ctr"/>
            <a:r>
              <a:rPr lang="lt-LT" sz="3600" dirty="0"/>
              <a:t>Valstybės pagalba</a:t>
            </a:r>
            <a:r>
              <a:rPr lang="en-US" sz="3600" dirty="0"/>
              <a:t> (2)</a:t>
            </a:r>
            <a:r>
              <a:rPr lang="lt-LT" sz="3600" dirty="0"/>
              <a:t> </a:t>
            </a:r>
          </a:p>
        </p:txBody>
      </p:sp>
      <p:sp>
        <p:nvSpPr>
          <p:cNvPr id="4" name="TextBox 3">
            <a:extLst>
              <a:ext uri="{FF2B5EF4-FFF2-40B4-BE49-F238E27FC236}">
                <a16:creationId xmlns:a16="http://schemas.microsoft.com/office/drawing/2014/main" id="{58838B38-5FA4-19B5-1EED-3655A98535BE}"/>
              </a:ext>
            </a:extLst>
          </p:cNvPr>
          <p:cNvSpPr txBox="1"/>
          <p:nvPr/>
        </p:nvSpPr>
        <p:spPr>
          <a:xfrm>
            <a:off x="6248400" y="6104965"/>
            <a:ext cx="184731" cy="369332"/>
          </a:xfrm>
          <a:prstGeom prst="rect">
            <a:avLst/>
          </a:prstGeom>
          <a:solidFill>
            <a:srgbClr val="DCDCDC"/>
          </a:solidFill>
        </p:spPr>
        <p:txBody>
          <a:bodyPr wrap="none" rtlCol="0">
            <a:spAutoFit/>
          </a:bodyPr>
          <a:lstStyle/>
          <a:p>
            <a:endParaRPr lang="en-LT" dirty="0"/>
          </a:p>
        </p:txBody>
      </p:sp>
      <p:sp>
        <p:nvSpPr>
          <p:cNvPr id="9" name="TextBox 8">
            <a:extLst>
              <a:ext uri="{FF2B5EF4-FFF2-40B4-BE49-F238E27FC236}">
                <a16:creationId xmlns:a16="http://schemas.microsoft.com/office/drawing/2014/main" id="{12BC6E4F-9E9F-F93C-971B-B3D161A5EF9D}"/>
              </a:ext>
            </a:extLst>
          </p:cNvPr>
          <p:cNvSpPr txBox="1"/>
          <p:nvPr/>
        </p:nvSpPr>
        <p:spPr>
          <a:xfrm>
            <a:off x="1108710" y="2133054"/>
            <a:ext cx="10842498" cy="3970318"/>
          </a:xfrm>
          <a:prstGeom prst="rect">
            <a:avLst/>
          </a:prstGeom>
          <a:noFill/>
        </p:spPr>
        <p:txBody>
          <a:bodyPr wrap="square">
            <a:spAutoFit/>
          </a:bodyPr>
          <a:lstStyle/>
          <a:p>
            <a:pPr algn="just"/>
            <a:endParaRPr lang="lt-LT" sz="1800" dirty="0">
              <a:effectLst/>
              <a:latin typeface="DM Sans" pitchFamily="2" charset="-70"/>
              <a:ea typeface="Aptos" panose="020B0004020202020204" pitchFamily="34" charset="0"/>
            </a:endParaRPr>
          </a:p>
          <a:p>
            <a:pPr algn="just"/>
            <a:r>
              <a:rPr lang="lt-LT" sz="1800" b="1" dirty="0">
                <a:effectLst/>
                <a:latin typeface="DM Sans" pitchFamily="2" charset="-70"/>
                <a:ea typeface="Aptos" panose="020B0004020202020204" pitchFamily="34" charset="0"/>
              </a:rPr>
              <a:t>2) Ekonominė veikla nėra vykdoma arba gaunamos pajamos nėra laikomos užmokesčiu už teikiamas paslaugas.</a:t>
            </a:r>
          </a:p>
          <a:p>
            <a:pPr algn="just"/>
            <a:r>
              <a:rPr lang="lt-LT" sz="1800" dirty="0">
                <a:effectLst/>
                <a:latin typeface="DM Sans" pitchFamily="2" charset="-70"/>
                <a:ea typeface="Aptos" panose="020B0004020202020204" pitchFamily="34" charset="0"/>
              </a:rPr>
              <a:t> Jei finansavimas teikiamas kultūros infrastruktūrai, kuri yra nemokamai prieinama plačiajai visuomenei, siekiant išimtinai socialinio ir kultūrinio tikslo, kuris yra neekonominio pobūdžio ir/ar analogiškai, dėl to, kad plačiajai visuomenei atviros kultūros įstaigos lankytojai ar kultūrinės ar paveldo išsaugojimo veiklos dalyviai turi sumokėti piniginį įnašą, </a:t>
            </a:r>
            <a:r>
              <a:rPr lang="lt-LT" sz="1800" u="sng" dirty="0">
                <a:effectLst/>
                <a:latin typeface="DM Sans" pitchFamily="2" charset="-70"/>
                <a:ea typeface="Aptos" panose="020B0004020202020204" pitchFamily="34" charset="0"/>
              </a:rPr>
              <a:t>kuriuo padengiama tik dalis faktinių išlaidų</a:t>
            </a:r>
            <a:r>
              <a:rPr lang="lt-LT" sz="1800" dirty="0">
                <a:effectLst/>
                <a:latin typeface="DM Sans" pitchFamily="2" charset="-70"/>
                <a:ea typeface="Aptos" panose="020B0004020202020204" pitchFamily="34" charset="0"/>
              </a:rPr>
              <a:t>, neekonominis tos veiklos pobūdis nesikeičia, kadangi toks įnašas negali būti laikomas tikru užmokesčiu už suteiktą paslaugą.</a:t>
            </a:r>
          </a:p>
          <a:p>
            <a:pPr algn="just"/>
            <a:r>
              <a:rPr lang="lt-LT" sz="1800" dirty="0">
                <a:effectLst/>
                <a:latin typeface="DM Sans" pitchFamily="2" charset="-70"/>
                <a:ea typeface="Aptos" panose="020B0004020202020204" pitchFamily="34" charset="0"/>
              </a:rPr>
              <a:t>(Tenkinamos EK pranešimo 34 punkto sąlygos)</a:t>
            </a:r>
          </a:p>
          <a:p>
            <a:pPr algn="just"/>
            <a:endParaRPr lang="lt-LT" dirty="0">
              <a:latin typeface="DM Sans" pitchFamily="2" charset="-70"/>
            </a:endParaRPr>
          </a:p>
          <a:p>
            <a:pPr algn="just"/>
            <a:endParaRPr lang="lt-LT" dirty="0">
              <a:latin typeface="DM Sans" pitchFamily="2" charset="-70"/>
            </a:endParaRPr>
          </a:p>
          <a:p>
            <a:pPr algn="just"/>
            <a:r>
              <a:rPr lang="lt-LT" dirty="0">
                <a:latin typeface="DM Sans" pitchFamily="2" charset="-70"/>
              </a:rPr>
              <a:t>Pvz.: Muziejus, kuris siekia kultūrinio tikslo iš lankytojų už apsilankymą taiko 5 EUR mokestį, tačiau vieno lankytojo savikaina yra 15 EUR  (likusi dalis, 10 EUR yra finansuojama iš viešųjų išteklių).</a:t>
            </a:r>
          </a:p>
        </p:txBody>
      </p:sp>
    </p:spTree>
    <p:extLst>
      <p:ext uri="{BB962C8B-B14F-4D97-AF65-F5344CB8AC3E}">
        <p14:creationId xmlns:p14="http://schemas.microsoft.com/office/powerpoint/2010/main" val="153320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4D87BB-C0B9-2E0D-7DAB-1E3DAF3720B6}"/>
              </a:ext>
            </a:extLst>
          </p:cNvPr>
          <p:cNvSpPr>
            <a:spLocks noGrp="1"/>
          </p:cNvSpPr>
          <p:nvPr>
            <p:ph type="body" sz="quarter" idx="13"/>
          </p:nvPr>
        </p:nvSpPr>
        <p:spPr>
          <a:xfrm>
            <a:off x="1494663" y="485837"/>
            <a:ext cx="10070592" cy="1394677"/>
          </a:xfrm>
          <a:solidFill>
            <a:srgbClr val="00B050"/>
          </a:solidFill>
          <a:ln w="38100">
            <a:solidFill>
              <a:schemeClr val="tx1"/>
            </a:solidFill>
          </a:ln>
        </p:spPr>
        <p:txBody>
          <a:bodyPr anchor="ctr"/>
          <a:lstStyle/>
          <a:p>
            <a:pPr algn="ctr"/>
            <a:r>
              <a:rPr lang="lt-LT" sz="3600" dirty="0"/>
              <a:t>Veiklos pokyčiai,  neturintis įtakos Valstybės pagalbos vertinimui</a:t>
            </a:r>
          </a:p>
        </p:txBody>
      </p:sp>
      <p:sp>
        <p:nvSpPr>
          <p:cNvPr id="4" name="TextBox 3">
            <a:extLst>
              <a:ext uri="{FF2B5EF4-FFF2-40B4-BE49-F238E27FC236}">
                <a16:creationId xmlns:a16="http://schemas.microsoft.com/office/drawing/2014/main" id="{58838B38-5FA4-19B5-1EED-3655A98535BE}"/>
              </a:ext>
            </a:extLst>
          </p:cNvPr>
          <p:cNvSpPr txBox="1"/>
          <p:nvPr/>
        </p:nvSpPr>
        <p:spPr>
          <a:xfrm>
            <a:off x="6248400" y="6104965"/>
            <a:ext cx="184731" cy="369332"/>
          </a:xfrm>
          <a:prstGeom prst="rect">
            <a:avLst/>
          </a:prstGeom>
          <a:solidFill>
            <a:srgbClr val="DCDCDC"/>
          </a:solidFill>
        </p:spPr>
        <p:txBody>
          <a:bodyPr wrap="none" rtlCol="0">
            <a:spAutoFit/>
          </a:bodyPr>
          <a:lstStyle/>
          <a:p>
            <a:endParaRPr lang="en-LT" dirty="0"/>
          </a:p>
        </p:txBody>
      </p:sp>
      <p:sp>
        <p:nvSpPr>
          <p:cNvPr id="9" name="TextBox 8">
            <a:extLst>
              <a:ext uri="{FF2B5EF4-FFF2-40B4-BE49-F238E27FC236}">
                <a16:creationId xmlns:a16="http://schemas.microsoft.com/office/drawing/2014/main" id="{12BC6E4F-9E9F-F93C-971B-B3D161A5EF9D}"/>
              </a:ext>
            </a:extLst>
          </p:cNvPr>
          <p:cNvSpPr txBox="1"/>
          <p:nvPr/>
        </p:nvSpPr>
        <p:spPr>
          <a:xfrm>
            <a:off x="827151" y="2385633"/>
            <a:ext cx="10842498" cy="3214213"/>
          </a:xfrm>
          <a:prstGeom prst="rect">
            <a:avLst/>
          </a:prstGeom>
          <a:noFill/>
        </p:spPr>
        <p:txBody>
          <a:bodyPr wrap="square">
            <a:spAutoFit/>
          </a:bodyPr>
          <a:lstStyle/>
          <a:p>
            <a:pPr marL="457200" algn="just">
              <a:lnSpc>
                <a:spcPct val="115000"/>
              </a:lnSpc>
            </a:pPr>
            <a:r>
              <a:rPr lang="lt-LT" b="1" kern="150" dirty="0">
                <a:latin typeface="DM Sans" pitchFamily="2" charset="-70"/>
                <a:cs typeface="Times New Roman" panose="02020603050405020304" pitchFamily="18" charset="0"/>
              </a:rPr>
              <a:t>Jei  įgyvendinus projektą, numatomos vykdyti veiklos keisis ir bus gaunamos paraiškoje nenumatytos pajamos, kurios tenkins žemiau pateiktas sąlygas, finansavimas nebus laikomas valstybės pagalba:  </a:t>
            </a:r>
          </a:p>
          <a:p>
            <a:pPr marL="457200" algn="just">
              <a:lnSpc>
                <a:spcPct val="115000"/>
              </a:lnSpc>
            </a:pPr>
            <a:endParaRPr lang="lt-LT" sz="1800" kern="15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gn="just">
              <a:lnSpc>
                <a:spcPct val="115000"/>
              </a:lnSpc>
              <a:spcAft>
                <a:spcPts val="800"/>
              </a:spcAft>
              <a:buFont typeface="+mj-lt"/>
              <a:buAutoNum type="arabicParenR"/>
            </a:pPr>
            <a:r>
              <a:rPr lang="lt-LT" kern="150" dirty="0">
                <a:effectLst/>
                <a:latin typeface="DM Sans" pitchFamily="2" charset="-70"/>
                <a:ea typeface="Aptos" panose="020B0004020202020204" pitchFamily="34" charset="0"/>
                <a:cs typeface="Times New Roman" panose="02020603050405020304" pitchFamily="18" charset="0"/>
              </a:rPr>
              <a:t>Ekonominė veikla yra (bus) riboto masto, </a:t>
            </a:r>
            <a:r>
              <a:rPr lang="lt-LT" kern="150" dirty="0" err="1">
                <a:effectLst/>
                <a:latin typeface="DM Sans" pitchFamily="2" charset="-70"/>
                <a:ea typeface="Aptos" panose="020B0004020202020204" pitchFamily="34" charset="0"/>
                <a:cs typeface="Times New Roman" panose="02020603050405020304" pitchFamily="18" charset="0"/>
              </a:rPr>
              <a:t>t.y</a:t>
            </a:r>
            <a:r>
              <a:rPr lang="lt-LT" kern="150" dirty="0">
                <a:effectLst/>
                <a:latin typeface="DM Sans" pitchFamily="2" charset="-70"/>
                <a:ea typeface="Aptos" panose="020B0004020202020204" pitchFamily="34" charset="0"/>
                <a:cs typeface="Times New Roman" panose="02020603050405020304" pitchFamily="18" charset="0"/>
              </a:rPr>
              <a:t>. sudaro iki 20 procentų (Tenkinamos EK pranešimo 207 punkto sąlygos);</a:t>
            </a:r>
          </a:p>
          <a:p>
            <a:pPr lvl="1" algn="just"/>
            <a:endParaRPr lang="lt-LT" dirty="0">
              <a:effectLst/>
              <a:latin typeface="DM Sans" pitchFamily="2" charset="-70"/>
              <a:ea typeface="Aptos" panose="020B0004020202020204" pitchFamily="34" charset="0"/>
            </a:endParaRPr>
          </a:p>
          <a:p>
            <a:pPr lvl="1" algn="just"/>
            <a:r>
              <a:rPr lang="lt-LT" dirty="0">
                <a:effectLst/>
                <a:latin typeface="DM Sans" pitchFamily="2" charset="-70"/>
                <a:ea typeface="Aptos" panose="020B0004020202020204" pitchFamily="34" charset="0"/>
              </a:rPr>
              <a:t>2) Ekonominė veikla nėra vykdoma arba gaunamos pajamos nėra laikomos užmokesčiu už teikiamas paslaugas.</a:t>
            </a:r>
          </a:p>
          <a:p>
            <a:pPr lvl="1" algn="just"/>
            <a:r>
              <a:rPr lang="lt-LT" dirty="0">
                <a:effectLst/>
                <a:latin typeface="DM Sans" pitchFamily="2" charset="-70"/>
                <a:ea typeface="Aptos" panose="020B0004020202020204" pitchFamily="34" charset="0"/>
              </a:rPr>
              <a:t>(Tenkinamos EK pranešimo 34 punkto sąlygos)</a:t>
            </a:r>
            <a:endParaRPr lang="lt-LT" dirty="0">
              <a:latin typeface="DM Sans" pitchFamily="2" charset="-70"/>
            </a:endParaRPr>
          </a:p>
        </p:txBody>
      </p:sp>
    </p:spTree>
    <p:extLst>
      <p:ext uri="{BB962C8B-B14F-4D97-AF65-F5344CB8AC3E}">
        <p14:creationId xmlns:p14="http://schemas.microsoft.com/office/powerpoint/2010/main" val="1868736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A3B5FE-50C0-FB0E-1925-2B95E8CF1A57}"/>
              </a:ext>
            </a:extLst>
          </p:cNvPr>
          <p:cNvSpPr>
            <a:spLocks noGrp="1"/>
          </p:cNvSpPr>
          <p:nvPr>
            <p:ph type="body" sz="quarter" idx="13"/>
          </p:nvPr>
        </p:nvSpPr>
        <p:spPr>
          <a:xfrm>
            <a:off x="1789634" y="507937"/>
            <a:ext cx="8612732" cy="982535"/>
          </a:xfrm>
        </p:spPr>
        <p:txBody>
          <a:bodyPr>
            <a:noAutofit/>
          </a:bodyPr>
          <a:lstStyle/>
          <a:p>
            <a:r>
              <a:rPr lang="lt-LT" dirty="0"/>
              <a:t>Paramos/pagalbos dydis</a:t>
            </a:r>
          </a:p>
        </p:txBody>
      </p:sp>
      <p:grpSp>
        <p:nvGrpSpPr>
          <p:cNvPr id="2" name="Group 4">
            <a:extLst>
              <a:ext uri="{FF2B5EF4-FFF2-40B4-BE49-F238E27FC236}">
                <a16:creationId xmlns:a16="http://schemas.microsoft.com/office/drawing/2014/main" id="{E7FEB4C8-D8F7-4C7C-E85A-30490C93B012}"/>
              </a:ext>
            </a:extLst>
          </p:cNvPr>
          <p:cNvGrpSpPr>
            <a:grpSpLocks/>
          </p:cNvGrpSpPr>
          <p:nvPr/>
        </p:nvGrpSpPr>
        <p:grpSpPr bwMode="auto">
          <a:xfrm>
            <a:off x="700152" y="2538662"/>
            <a:ext cx="4100458" cy="3566160"/>
            <a:chOff x="807227" y="1577133"/>
            <a:chExt cx="6096000" cy="3973773"/>
          </a:xfrm>
          <a:solidFill>
            <a:srgbClr val="DCDCDC"/>
          </a:solidFill>
        </p:grpSpPr>
        <p:graphicFrame>
          <p:nvGraphicFramePr>
            <p:cNvPr id="10" name="Diagram 6">
              <a:extLst>
                <a:ext uri="{FF2B5EF4-FFF2-40B4-BE49-F238E27FC236}">
                  <a16:creationId xmlns:a16="http://schemas.microsoft.com/office/drawing/2014/main" id="{266CF38F-5A03-1BB9-EADD-3A6648BEDC6A}"/>
                </a:ext>
              </a:extLst>
            </p:cNvPr>
            <p:cNvGraphicFramePr/>
            <p:nvPr>
              <p:extLst>
                <p:ext uri="{D42A27DB-BD31-4B8C-83A1-F6EECF244321}">
                  <p14:modId xmlns:p14="http://schemas.microsoft.com/office/powerpoint/2010/main" val="748766731"/>
                </p:ext>
              </p:extLst>
            </p:nvPr>
          </p:nvGraphicFramePr>
          <p:xfrm>
            <a:off x="807227" y="2501041"/>
            <a:ext cx="6096000" cy="3049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ight Brace 12">
              <a:extLst>
                <a:ext uri="{FF2B5EF4-FFF2-40B4-BE49-F238E27FC236}">
                  <a16:creationId xmlns:a16="http://schemas.microsoft.com/office/drawing/2014/main" id="{599353D0-B328-4147-1B24-EC42843130B2}"/>
                </a:ext>
              </a:extLst>
            </p:cNvPr>
            <p:cNvSpPr/>
            <p:nvPr/>
          </p:nvSpPr>
          <p:spPr>
            <a:xfrm rot="16200000">
              <a:off x="3669335" y="-852389"/>
              <a:ext cx="256260" cy="5856640"/>
            </a:xfrm>
            <a:prstGeom prst="rightBrace">
              <a:avLst/>
            </a:prstGeom>
            <a:grpFill/>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400">
                <a:latin typeface="Century Gothic" panose="020B0502020202020204" pitchFamily="34" charset="0"/>
              </a:endParaRPr>
            </a:p>
          </p:txBody>
        </p:sp>
        <p:sp>
          <p:nvSpPr>
            <p:cNvPr id="14" name="TextBox 13">
              <a:extLst>
                <a:ext uri="{FF2B5EF4-FFF2-40B4-BE49-F238E27FC236}">
                  <a16:creationId xmlns:a16="http://schemas.microsoft.com/office/drawing/2014/main" id="{E3E64A1A-89F4-CCF9-DF90-6C3F887B11C8}"/>
                </a:ext>
              </a:extLst>
            </p:cNvPr>
            <p:cNvSpPr txBox="1">
              <a:spLocks noChangeArrowheads="1"/>
            </p:cNvSpPr>
            <p:nvPr/>
          </p:nvSpPr>
          <p:spPr bwMode="auto">
            <a:xfrm>
              <a:off x="1803453" y="1577133"/>
              <a:ext cx="4462694" cy="342956"/>
            </a:xfrm>
            <a:prstGeom prst="rect">
              <a:avLst/>
            </a:prstGeom>
            <a:solidFill>
              <a:srgbClr val="00B050"/>
            </a:solidFill>
            <a:ln w="9525">
              <a:solidFill>
                <a:schemeClr val="tx1"/>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lt-LT" altLang="en-US" sz="1400" dirty="0">
                  <a:latin typeface="DM Sans" pitchFamily="2" charset="-70"/>
                </a:rPr>
                <a:t>Tinkamos finansuoti išlaidos</a:t>
              </a:r>
              <a:r>
                <a:rPr lang="en-US" altLang="en-US" sz="1400" dirty="0">
                  <a:latin typeface="DM Sans" pitchFamily="2" charset="-70"/>
                </a:rPr>
                <a:t> (TFI)</a:t>
              </a:r>
              <a:endParaRPr lang="en-GB" altLang="en-US" sz="1400" dirty="0">
                <a:latin typeface="DM Sans" pitchFamily="2" charset="-70"/>
              </a:endParaRPr>
            </a:p>
          </p:txBody>
        </p:sp>
      </p:grpSp>
      <p:sp>
        <p:nvSpPr>
          <p:cNvPr id="15" name="TextBox 14">
            <a:extLst>
              <a:ext uri="{FF2B5EF4-FFF2-40B4-BE49-F238E27FC236}">
                <a16:creationId xmlns:a16="http://schemas.microsoft.com/office/drawing/2014/main" id="{79D1F978-7E89-DA27-5F35-9D325B723D73}"/>
              </a:ext>
            </a:extLst>
          </p:cNvPr>
          <p:cNvSpPr txBox="1"/>
          <p:nvPr/>
        </p:nvSpPr>
        <p:spPr>
          <a:xfrm>
            <a:off x="6039372" y="1675265"/>
            <a:ext cx="5801191" cy="646331"/>
          </a:xfrm>
          <a:prstGeom prst="rect">
            <a:avLst/>
          </a:prstGeom>
          <a:noFill/>
          <a:ln w="28575">
            <a:solidFill>
              <a:schemeClr val="accent3"/>
            </a:solidFill>
          </a:ln>
        </p:spPr>
        <p:txBody>
          <a:bodyPr wrap="square" rtlCol="0">
            <a:spAutoFit/>
          </a:bodyPr>
          <a:lstStyle/>
          <a:p>
            <a:r>
              <a:rPr lang="lt-LT" dirty="0">
                <a:latin typeface="DM Sans" pitchFamily="2" charset="-70"/>
              </a:rPr>
              <a:t>Nustačius, kad teikiamas finansavimas yra laikytinas valstybės pagalba(VP) :</a:t>
            </a:r>
          </a:p>
        </p:txBody>
      </p:sp>
      <p:sp>
        <p:nvSpPr>
          <p:cNvPr id="21" name="TextBox 20">
            <a:extLst>
              <a:ext uri="{FF2B5EF4-FFF2-40B4-BE49-F238E27FC236}">
                <a16:creationId xmlns:a16="http://schemas.microsoft.com/office/drawing/2014/main" id="{8D975508-893B-76F7-4EE4-CDC1F40F3D71}"/>
              </a:ext>
            </a:extLst>
          </p:cNvPr>
          <p:cNvSpPr txBox="1"/>
          <p:nvPr/>
        </p:nvSpPr>
        <p:spPr>
          <a:xfrm>
            <a:off x="5205550" y="3724787"/>
            <a:ext cx="1523174" cy="646331"/>
          </a:xfrm>
          <a:prstGeom prst="rect">
            <a:avLst/>
          </a:prstGeom>
          <a:noFill/>
        </p:spPr>
        <p:txBody>
          <a:bodyPr wrap="none" rtlCol="0">
            <a:spAutoFit/>
          </a:bodyPr>
          <a:lstStyle/>
          <a:p>
            <a:r>
              <a:rPr lang="lt-LT" sz="3600" b="1" dirty="0">
                <a:solidFill>
                  <a:srgbClr val="002060"/>
                </a:solidFill>
              </a:rPr>
              <a:t>Jei VP</a:t>
            </a:r>
          </a:p>
        </p:txBody>
      </p:sp>
      <p:grpSp>
        <p:nvGrpSpPr>
          <p:cNvPr id="16" name="Group 4">
            <a:extLst>
              <a:ext uri="{FF2B5EF4-FFF2-40B4-BE49-F238E27FC236}">
                <a16:creationId xmlns:a16="http://schemas.microsoft.com/office/drawing/2014/main" id="{6A7FC482-9518-0294-46E7-28A99FDCD425}"/>
              </a:ext>
            </a:extLst>
          </p:cNvPr>
          <p:cNvGrpSpPr>
            <a:grpSpLocks/>
          </p:cNvGrpSpPr>
          <p:nvPr/>
        </p:nvGrpSpPr>
        <p:grpSpPr bwMode="auto">
          <a:xfrm>
            <a:off x="6957785" y="2820076"/>
            <a:ext cx="4143838" cy="3566160"/>
            <a:chOff x="742736" y="1577133"/>
            <a:chExt cx="6160491" cy="3973773"/>
          </a:xfrm>
        </p:grpSpPr>
        <p:graphicFrame>
          <p:nvGraphicFramePr>
            <p:cNvPr id="17" name="Diagram 6">
              <a:extLst>
                <a:ext uri="{FF2B5EF4-FFF2-40B4-BE49-F238E27FC236}">
                  <a16:creationId xmlns:a16="http://schemas.microsoft.com/office/drawing/2014/main" id="{F7A64E84-790D-D16D-983A-650D3D291E58}"/>
                </a:ext>
              </a:extLst>
            </p:cNvPr>
            <p:cNvGraphicFramePr/>
            <p:nvPr>
              <p:extLst>
                <p:ext uri="{D42A27DB-BD31-4B8C-83A1-F6EECF244321}">
                  <p14:modId xmlns:p14="http://schemas.microsoft.com/office/powerpoint/2010/main" val="475571823"/>
                </p:ext>
              </p:extLst>
            </p:nvPr>
          </p:nvGraphicFramePr>
          <p:xfrm>
            <a:off x="807227" y="2501041"/>
            <a:ext cx="6096000" cy="30498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Right Brace 17">
              <a:extLst>
                <a:ext uri="{FF2B5EF4-FFF2-40B4-BE49-F238E27FC236}">
                  <a16:creationId xmlns:a16="http://schemas.microsoft.com/office/drawing/2014/main" id="{CAABFA39-CC76-6A3F-67D1-ACEA1754AEEC}"/>
                </a:ext>
              </a:extLst>
            </p:cNvPr>
            <p:cNvSpPr/>
            <p:nvPr/>
          </p:nvSpPr>
          <p:spPr>
            <a:xfrm rot="16200000">
              <a:off x="2265104" y="1474546"/>
              <a:ext cx="287705" cy="3079623"/>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400">
                <a:latin typeface="Century Gothic" panose="020B0502020202020204" pitchFamily="34" charset="0"/>
              </a:endParaRPr>
            </a:p>
          </p:txBody>
        </p:sp>
        <p:sp>
          <p:nvSpPr>
            <p:cNvPr id="19" name="TextBox 18">
              <a:extLst>
                <a:ext uri="{FF2B5EF4-FFF2-40B4-BE49-F238E27FC236}">
                  <a16:creationId xmlns:a16="http://schemas.microsoft.com/office/drawing/2014/main" id="{B7088730-72AE-AAB3-A0DE-09E43CE86CFF}"/>
                </a:ext>
              </a:extLst>
            </p:cNvPr>
            <p:cNvSpPr txBox="1">
              <a:spLocks noChangeArrowheads="1"/>
            </p:cNvSpPr>
            <p:nvPr/>
          </p:nvSpPr>
          <p:spPr bwMode="auto">
            <a:xfrm>
              <a:off x="742736" y="2386358"/>
              <a:ext cx="3458615" cy="29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lt-LT" altLang="en-US" sz="1400" i="1" dirty="0">
                  <a:latin typeface="Century Gothic" panose="020B0502020202020204" pitchFamily="34" charset="0"/>
                </a:rPr>
                <a:t>Valstybės ištekliai</a:t>
              </a:r>
              <a:endParaRPr lang="en-GB" altLang="en-US" sz="1400" i="1" dirty="0">
                <a:latin typeface="Century Gothic" panose="020B0502020202020204" pitchFamily="34" charset="0"/>
              </a:endParaRPr>
            </a:p>
          </p:txBody>
        </p:sp>
        <p:sp>
          <p:nvSpPr>
            <p:cNvPr id="22" name="Right Brace 21">
              <a:extLst>
                <a:ext uri="{FF2B5EF4-FFF2-40B4-BE49-F238E27FC236}">
                  <a16:creationId xmlns:a16="http://schemas.microsoft.com/office/drawing/2014/main" id="{A29A6856-15EB-FBC1-612E-7BA30FC1379B}"/>
                </a:ext>
              </a:extLst>
            </p:cNvPr>
            <p:cNvSpPr/>
            <p:nvPr/>
          </p:nvSpPr>
          <p:spPr>
            <a:xfrm rot="16200000">
              <a:off x="3669335" y="-852389"/>
              <a:ext cx="256260" cy="585664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sz="1400">
                <a:latin typeface="Century Gothic" panose="020B0502020202020204" pitchFamily="34" charset="0"/>
              </a:endParaRPr>
            </a:p>
          </p:txBody>
        </p:sp>
        <p:sp>
          <p:nvSpPr>
            <p:cNvPr id="23" name="TextBox 22">
              <a:extLst>
                <a:ext uri="{FF2B5EF4-FFF2-40B4-BE49-F238E27FC236}">
                  <a16:creationId xmlns:a16="http://schemas.microsoft.com/office/drawing/2014/main" id="{09CE5F27-BC38-758D-FF63-F871DBF546D2}"/>
                </a:ext>
              </a:extLst>
            </p:cNvPr>
            <p:cNvSpPr txBox="1">
              <a:spLocks noChangeArrowheads="1"/>
            </p:cNvSpPr>
            <p:nvPr/>
          </p:nvSpPr>
          <p:spPr bwMode="auto">
            <a:xfrm>
              <a:off x="1803453" y="1577133"/>
              <a:ext cx="4462694" cy="299415"/>
            </a:xfrm>
            <a:prstGeom prst="rect">
              <a:avLst/>
            </a:prstGeom>
            <a:solidFill>
              <a:srgbClr val="0070C0"/>
            </a:solidFill>
            <a:ln w="9525">
              <a:solidFill>
                <a:srgbClr val="000000"/>
              </a:solidFill>
              <a:miter lim="800000"/>
              <a:headEnd/>
              <a:tailEnd/>
            </a:ln>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r>
                <a:rPr lang="lt-LT" altLang="en-US" sz="1400" i="1" dirty="0">
                  <a:latin typeface="Century Gothic" panose="020B0502020202020204" pitchFamily="34" charset="0"/>
                </a:rPr>
                <a:t>Tinkamos finansuoti išlaidos</a:t>
              </a:r>
              <a:r>
                <a:rPr lang="en-US" altLang="en-US" sz="1400" i="1" dirty="0">
                  <a:latin typeface="Century Gothic" panose="020B0502020202020204" pitchFamily="34" charset="0"/>
                </a:rPr>
                <a:t> (TFI)</a:t>
              </a:r>
              <a:endParaRPr lang="en-GB" altLang="en-US" sz="1400" i="1" dirty="0">
                <a:latin typeface="Century Gothic" panose="020B0502020202020204" pitchFamily="34" charset="0"/>
              </a:endParaRPr>
            </a:p>
          </p:txBody>
        </p:sp>
      </p:grpSp>
      <p:sp>
        <p:nvSpPr>
          <p:cNvPr id="24" name="Arrow: Right 23">
            <a:extLst>
              <a:ext uri="{FF2B5EF4-FFF2-40B4-BE49-F238E27FC236}">
                <a16:creationId xmlns:a16="http://schemas.microsoft.com/office/drawing/2014/main" id="{F3E38EFA-832F-E43E-27EC-7FC537B3A95D}"/>
              </a:ext>
            </a:extLst>
          </p:cNvPr>
          <p:cNvSpPr/>
          <p:nvPr/>
        </p:nvSpPr>
        <p:spPr>
          <a:xfrm>
            <a:off x="5321809" y="4321742"/>
            <a:ext cx="1435126" cy="7348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3244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11CC43-EAAB-4642-F55E-6EDF448633BC}"/>
              </a:ext>
            </a:extLst>
          </p:cNvPr>
          <p:cNvSpPr>
            <a:spLocks noGrp="1"/>
          </p:cNvSpPr>
          <p:nvPr>
            <p:ph type="body" sz="quarter" idx="10"/>
          </p:nvPr>
        </p:nvSpPr>
        <p:spPr>
          <a:xfrm>
            <a:off x="1488164" y="1975105"/>
            <a:ext cx="9987555" cy="3781506"/>
          </a:xfrm>
        </p:spPr>
        <p:txBody>
          <a:bodyPr/>
          <a:lstStyle/>
          <a:p>
            <a:r>
              <a:rPr lang="lt-LT" sz="2000" b="1" dirty="0"/>
              <a:t>Įgyvendinus projektą, ekonominės veiklos viršija 20</a:t>
            </a:r>
            <a:r>
              <a:rPr lang="en-US" sz="2000" b="1" dirty="0"/>
              <a:t>% </a:t>
            </a:r>
            <a:r>
              <a:rPr lang="en-US" sz="2000" b="1" dirty="0" err="1"/>
              <a:t>infrastrukt</a:t>
            </a:r>
            <a:r>
              <a:rPr lang="lt-LT" sz="2000" b="1" dirty="0"/>
              <a:t>ūros metinio pajėgumo (galimas dalinis finsavimo susigrąžinimas).</a:t>
            </a:r>
          </a:p>
          <a:p>
            <a:r>
              <a:rPr lang="lt-LT" sz="2000" b="1" dirty="0"/>
              <a:t>Nustačius, kad prašomas finansavimas ekonominėms veikloms vykdyti, kurioms yra taikomos valstybės pagalbos taisyklės:</a:t>
            </a:r>
          </a:p>
          <a:p>
            <a:pPr marL="285750" indent="-285750">
              <a:buFont typeface="Arial" panose="020B0604020202020204" pitchFamily="34" charset="0"/>
              <a:buChar char="•"/>
            </a:pPr>
            <a:r>
              <a:rPr lang="lt-LT" sz="2000" dirty="0"/>
              <a:t>Neužtikrinamas nuosavas indėlis, kuris būtų be valstybės pagalbos;</a:t>
            </a:r>
          </a:p>
          <a:p>
            <a:pPr marL="285750" indent="-285750">
              <a:buFont typeface="Arial" panose="020B0604020202020204" pitchFamily="34" charset="0"/>
              <a:buChar char="•"/>
            </a:pPr>
            <a:r>
              <a:rPr lang="lt-LT" sz="2000" dirty="0"/>
              <a:t>Pareiškėjas/ūkio subjektas priskiriamas sunkumų patiriančiai įmonei;</a:t>
            </a:r>
          </a:p>
          <a:p>
            <a:pPr marL="285750" indent="-285750">
              <a:buFont typeface="Arial" panose="020B0604020202020204" pitchFamily="34" charset="0"/>
              <a:buChar char="•"/>
            </a:pPr>
            <a:r>
              <a:rPr lang="lt-LT" sz="2000" dirty="0"/>
              <a:t>Pareiškėjas neturi teisės vykdyti ekonominės veiklos.</a:t>
            </a:r>
          </a:p>
          <a:p>
            <a:endParaRPr lang="lt-LT" dirty="0"/>
          </a:p>
        </p:txBody>
      </p:sp>
      <p:sp>
        <p:nvSpPr>
          <p:cNvPr id="3" name="Text Placeholder 2">
            <a:extLst>
              <a:ext uri="{FF2B5EF4-FFF2-40B4-BE49-F238E27FC236}">
                <a16:creationId xmlns:a16="http://schemas.microsoft.com/office/drawing/2014/main" id="{DFFA5BA9-8393-116A-DD6A-4234E230CE79}"/>
              </a:ext>
            </a:extLst>
          </p:cNvPr>
          <p:cNvSpPr>
            <a:spLocks noGrp="1"/>
          </p:cNvSpPr>
          <p:nvPr>
            <p:ph type="body" sz="quarter" idx="13"/>
          </p:nvPr>
        </p:nvSpPr>
        <p:spPr>
          <a:xfrm>
            <a:off x="1561034" y="693292"/>
            <a:ext cx="9069932" cy="1019252"/>
          </a:xfrm>
          <a:solidFill>
            <a:srgbClr val="FFC000"/>
          </a:solidFill>
          <a:ln>
            <a:solidFill>
              <a:schemeClr val="tx1"/>
            </a:solidFill>
          </a:ln>
        </p:spPr>
        <p:txBody>
          <a:bodyPr/>
          <a:lstStyle/>
          <a:p>
            <a:r>
              <a:rPr lang="lt-LT" sz="3600" dirty="0">
                <a:latin typeface="DM Sans" pitchFamily="2" charset="-70"/>
              </a:rPr>
              <a:t>Rizikos, kai prašoma finansavimo, kuris nėra laikomas VP</a:t>
            </a:r>
          </a:p>
        </p:txBody>
      </p:sp>
      <p:sp>
        <p:nvSpPr>
          <p:cNvPr id="4" name="Slide Number Placeholder 3">
            <a:extLst>
              <a:ext uri="{FF2B5EF4-FFF2-40B4-BE49-F238E27FC236}">
                <a16:creationId xmlns:a16="http://schemas.microsoft.com/office/drawing/2014/main" id="{3F8FC27B-62FE-7D40-ED0D-90F46C259E4D}"/>
              </a:ext>
            </a:extLst>
          </p:cNvPr>
          <p:cNvSpPr>
            <a:spLocks noGrp="1"/>
          </p:cNvSpPr>
          <p:nvPr>
            <p:ph type="sldNum" sz="quarter" idx="4"/>
          </p:nvPr>
        </p:nvSpPr>
        <p:spPr/>
        <p:txBody>
          <a:bodyPr/>
          <a:lstStyle/>
          <a:p>
            <a:fld id="{2C9A1DEF-F8CC-264F-9A7B-89BAB9CBC5C2}" type="slidenum">
              <a:rPr lang="en-US" smtClean="0"/>
              <a:pPr/>
              <a:t>6</a:t>
            </a:fld>
            <a:r>
              <a:rPr lang="en-US"/>
              <a:t>   |   Centrinė projektų valdymo agentūra</a:t>
            </a:r>
            <a:endParaRPr lang="x-none" dirty="0"/>
          </a:p>
        </p:txBody>
      </p:sp>
    </p:spTree>
    <p:extLst>
      <p:ext uri="{BB962C8B-B14F-4D97-AF65-F5344CB8AC3E}">
        <p14:creationId xmlns:p14="http://schemas.microsoft.com/office/powerpoint/2010/main" val="2120293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4D87BB-C0B9-2E0D-7DAB-1E3DAF3720B6}"/>
              </a:ext>
            </a:extLst>
          </p:cNvPr>
          <p:cNvSpPr>
            <a:spLocks noGrp="1"/>
          </p:cNvSpPr>
          <p:nvPr>
            <p:ph type="body" sz="quarter" idx="13"/>
          </p:nvPr>
        </p:nvSpPr>
        <p:spPr>
          <a:xfrm>
            <a:off x="1494663" y="485837"/>
            <a:ext cx="10070592" cy="1394677"/>
          </a:xfrm>
          <a:solidFill>
            <a:schemeClr val="accent3">
              <a:lumMod val="50000"/>
            </a:schemeClr>
          </a:solidFill>
          <a:ln w="38100">
            <a:solidFill>
              <a:schemeClr val="tx1"/>
            </a:solidFill>
          </a:ln>
        </p:spPr>
        <p:txBody>
          <a:bodyPr anchor="ctr"/>
          <a:lstStyle/>
          <a:p>
            <a:pPr algn="ctr"/>
            <a:r>
              <a:rPr lang="lt-LT" sz="3600" dirty="0">
                <a:solidFill>
                  <a:schemeClr val="bg1"/>
                </a:solidFill>
              </a:rPr>
              <a:t>Ekonominės veiklos apibrėžtis – EK pranešimo 2 dalis</a:t>
            </a:r>
          </a:p>
        </p:txBody>
      </p:sp>
      <p:sp>
        <p:nvSpPr>
          <p:cNvPr id="4" name="TextBox 3">
            <a:extLst>
              <a:ext uri="{FF2B5EF4-FFF2-40B4-BE49-F238E27FC236}">
                <a16:creationId xmlns:a16="http://schemas.microsoft.com/office/drawing/2014/main" id="{58838B38-5FA4-19B5-1EED-3655A98535BE}"/>
              </a:ext>
            </a:extLst>
          </p:cNvPr>
          <p:cNvSpPr txBox="1"/>
          <p:nvPr/>
        </p:nvSpPr>
        <p:spPr>
          <a:xfrm>
            <a:off x="6248400" y="6104965"/>
            <a:ext cx="184731" cy="369332"/>
          </a:xfrm>
          <a:prstGeom prst="rect">
            <a:avLst/>
          </a:prstGeom>
          <a:solidFill>
            <a:srgbClr val="DCDCDC"/>
          </a:solidFill>
        </p:spPr>
        <p:txBody>
          <a:bodyPr wrap="none" rtlCol="0">
            <a:spAutoFit/>
          </a:bodyPr>
          <a:lstStyle/>
          <a:p>
            <a:endParaRPr lang="en-LT" dirty="0"/>
          </a:p>
        </p:txBody>
      </p:sp>
      <p:sp>
        <p:nvSpPr>
          <p:cNvPr id="9" name="TextBox 8">
            <a:extLst>
              <a:ext uri="{FF2B5EF4-FFF2-40B4-BE49-F238E27FC236}">
                <a16:creationId xmlns:a16="http://schemas.microsoft.com/office/drawing/2014/main" id="{12BC6E4F-9E9F-F93C-971B-B3D161A5EF9D}"/>
              </a:ext>
            </a:extLst>
          </p:cNvPr>
          <p:cNvSpPr txBox="1"/>
          <p:nvPr/>
        </p:nvSpPr>
        <p:spPr>
          <a:xfrm>
            <a:off x="919516" y="2484497"/>
            <a:ext cx="10645739" cy="2492990"/>
          </a:xfrm>
          <a:prstGeom prst="rect">
            <a:avLst/>
          </a:prstGeom>
          <a:noFill/>
        </p:spPr>
        <p:txBody>
          <a:bodyPr wrap="square">
            <a:spAutoFit/>
          </a:bodyPr>
          <a:lstStyle/>
          <a:p>
            <a:pPr marL="457200" algn="just">
              <a:spcBef>
                <a:spcPts val="1200"/>
              </a:spcBef>
              <a:spcAft>
                <a:spcPts val="600"/>
              </a:spcAft>
            </a:pPr>
            <a:r>
              <a:rPr lang="lt-LT" sz="1800" dirty="0">
                <a:solidFill>
                  <a:srgbClr val="142D64"/>
                </a:solidFill>
                <a:effectLst/>
                <a:latin typeface="DM Sans" pitchFamily="2" charset="-70"/>
                <a:ea typeface="Times New Roman" panose="02020603050405020304" pitchFamily="18" charset="0"/>
              </a:rPr>
              <a:t>Teisingumo Teismas praktikoje nusistovėjusi įmonių, kaip bet kokio juridinio statuso ir bet kokiu būdu finansuojamų subjektų, vykdančių ekonominę veiklą, apibrėžtis. Todėl </a:t>
            </a:r>
            <a:r>
              <a:rPr lang="lt-LT" sz="1800" b="1" dirty="0">
                <a:solidFill>
                  <a:srgbClr val="142D64"/>
                </a:solidFill>
                <a:effectLst/>
                <a:latin typeface="DM Sans" pitchFamily="2" charset="-70"/>
                <a:ea typeface="Times New Roman" panose="02020603050405020304" pitchFamily="18" charset="0"/>
              </a:rPr>
              <a:t>lemiamas faktorius yra ar subjektas vykdo ekonominę veiklą ar ne. </a:t>
            </a:r>
          </a:p>
          <a:p>
            <a:pPr marL="457200" algn="just">
              <a:spcBef>
                <a:spcPts val="1200"/>
              </a:spcBef>
              <a:spcAft>
                <a:spcPts val="600"/>
              </a:spcAft>
            </a:pPr>
            <a:r>
              <a:rPr lang="lt-LT" sz="1800" dirty="0">
                <a:solidFill>
                  <a:srgbClr val="142D64"/>
                </a:solidFill>
                <a:effectLst/>
                <a:latin typeface="DM Sans" pitchFamily="2" charset="-70"/>
                <a:ea typeface="Times New Roman" panose="02020603050405020304" pitchFamily="18" charset="0"/>
              </a:rPr>
              <a:t>Valstybės pagalbos taisyklės taikomos, nepriklauso nuo to, ar subjektas įsteigtas pelnui siekti. </a:t>
            </a:r>
            <a:r>
              <a:rPr lang="lt-LT" sz="1800" b="1" dirty="0">
                <a:solidFill>
                  <a:srgbClr val="142D64"/>
                </a:solidFill>
                <a:effectLst/>
                <a:latin typeface="DM Sans" pitchFamily="2" charset="-70"/>
                <a:ea typeface="Times New Roman" panose="02020603050405020304" pitchFamily="18" charset="0"/>
              </a:rPr>
              <a:t>Pelno nesiekiantys subjektai taip pat gali siūlyti prekes ir paslaugas rinkoje.</a:t>
            </a:r>
          </a:p>
          <a:p>
            <a:pPr marL="457200" algn="just">
              <a:spcBef>
                <a:spcPts val="1200"/>
              </a:spcBef>
              <a:spcAft>
                <a:spcPts val="600"/>
              </a:spcAft>
            </a:pPr>
            <a:r>
              <a:rPr lang="lt-LT" sz="1800" dirty="0">
                <a:solidFill>
                  <a:srgbClr val="142D64"/>
                </a:solidFill>
                <a:effectLst/>
                <a:latin typeface="DM Sans" pitchFamily="2" charset="-70"/>
                <a:ea typeface="Times New Roman" panose="02020603050405020304" pitchFamily="18" charset="0"/>
              </a:rPr>
              <a:t>Teisingumo Teismas savo sprendimuose nuolat patvirtina, kad </a:t>
            </a:r>
            <a:r>
              <a:rPr lang="lt-LT" sz="1800" b="1" dirty="0">
                <a:solidFill>
                  <a:srgbClr val="142D64"/>
                </a:solidFill>
                <a:effectLst/>
                <a:latin typeface="DM Sans" pitchFamily="2" charset="-70"/>
                <a:ea typeface="Times New Roman" panose="02020603050405020304" pitchFamily="18" charset="0"/>
              </a:rPr>
              <a:t>ekonomine veikla laikoma bet kokia veikla, kurią sudaro prekių tiekimas ir paslaugų teikimas rinkoje.</a:t>
            </a:r>
          </a:p>
        </p:txBody>
      </p:sp>
    </p:spTree>
    <p:extLst>
      <p:ext uri="{BB962C8B-B14F-4D97-AF65-F5344CB8AC3E}">
        <p14:creationId xmlns:p14="http://schemas.microsoft.com/office/powerpoint/2010/main" val="119233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4D87BB-C0B9-2E0D-7DAB-1E3DAF3720B6}"/>
              </a:ext>
            </a:extLst>
          </p:cNvPr>
          <p:cNvSpPr>
            <a:spLocks noGrp="1"/>
          </p:cNvSpPr>
          <p:nvPr>
            <p:ph type="body" sz="quarter" idx="13"/>
          </p:nvPr>
        </p:nvSpPr>
        <p:spPr>
          <a:xfrm>
            <a:off x="1494663" y="485837"/>
            <a:ext cx="10070592" cy="1394677"/>
          </a:xfrm>
          <a:solidFill>
            <a:schemeClr val="accent3">
              <a:lumMod val="50000"/>
            </a:schemeClr>
          </a:solidFill>
          <a:ln w="38100">
            <a:solidFill>
              <a:schemeClr val="tx1"/>
            </a:solidFill>
          </a:ln>
        </p:spPr>
        <p:txBody>
          <a:bodyPr anchor="ctr"/>
          <a:lstStyle/>
          <a:p>
            <a:pPr algn="ctr"/>
            <a:r>
              <a:rPr lang="lt-LT" sz="3600" dirty="0">
                <a:solidFill>
                  <a:schemeClr val="bg1"/>
                </a:solidFill>
              </a:rPr>
              <a:t>Valstybės pagalbos taikymas vykdant ekonominę veiklą</a:t>
            </a:r>
          </a:p>
        </p:txBody>
      </p:sp>
      <p:sp>
        <p:nvSpPr>
          <p:cNvPr id="4" name="TextBox 3">
            <a:extLst>
              <a:ext uri="{FF2B5EF4-FFF2-40B4-BE49-F238E27FC236}">
                <a16:creationId xmlns:a16="http://schemas.microsoft.com/office/drawing/2014/main" id="{58838B38-5FA4-19B5-1EED-3655A98535BE}"/>
              </a:ext>
            </a:extLst>
          </p:cNvPr>
          <p:cNvSpPr txBox="1"/>
          <p:nvPr/>
        </p:nvSpPr>
        <p:spPr>
          <a:xfrm>
            <a:off x="6248400" y="6104965"/>
            <a:ext cx="184731" cy="369332"/>
          </a:xfrm>
          <a:prstGeom prst="rect">
            <a:avLst/>
          </a:prstGeom>
          <a:solidFill>
            <a:srgbClr val="DCDCDC"/>
          </a:solidFill>
        </p:spPr>
        <p:txBody>
          <a:bodyPr wrap="none" rtlCol="0">
            <a:spAutoFit/>
          </a:bodyPr>
          <a:lstStyle/>
          <a:p>
            <a:endParaRPr lang="en-LT" dirty="0"/>
          </a:p>
        </p:txBody>
      </p:sp>
      <p:sp>
        <p:nvSpPr>
          <p:cNvPr id="9" name="TextBox 8">
            <a:extLst>
              <a:ext uri="{FF2B5EF4-FFF2-40B4-BE49-F238E27FC236}">
                <a16:creationId xmlns:a16="http://schemas.microsoft.com/office/drawing/2014/main" id="{12BC6E4F-9E9F-F93C-971B-B3D161A5EF9D}"/>
              </a:ext>
            </a:extLst>
          </p:cNvPr>
          <p:cNvSpPr txBox="1"/>
          <p:nvPr/>
        </p:nvSpPr>
        <p:spPr>
          <a:xfrm>
            <a:off x="919516" y="1963846"/>
            <a:ext cx="10842498" cy="1985736"/>
          </a:xfrm>
          <a:prstGeom prst="rect">
            <a:avLst/>
          </a:prstGeom>
          <a:noFill/>
        </p:spPr>
        <p:txBody>
          <a:bodyPr wrap="square">
            <a:spAutoFit/>
          </a:bodyPr>
          <a:lstStyle/>
          <a:p>
            <a:pPr marL="457200" algn="just">
              <a:lnSpc>
                <a:spcPct val="115000"/>
              </a:lnSpc>
            </a:pPr>
            <a:r>
              <a:rPr lang="lt-LT" sz="1800" kern="150" dirty="0">
                <a:effectLst/>
                <a:latin typeface="DM Serif Display" pitchFamily="2" charset="0"/>
                <a:ea typeface="Aptos" panose="020B0004020202020204" pitchFamily="34" charset="0"/>
                <a:cs typeface="Times New Roman" panose="02020603050405020304" pitchFamily="18" charset="0"/>
              </a:rPr>
              <a:t> </a:t>
            </a:r>
          </a:p>
          <a:p>
            <a:pPr marL="342900" lvl="0" indent="-342900" algn="just">
              <a:lnSpc>
                <a:spcPct val="115000"/>
              </a:lnSpc>
              <a:buFont typeface="+mj-lt"/>
              <a:buAutoNum type="arabicParenR"/>
            </a:pPr>
            <a:r>
              <a:rPr lang="lt-LT" sz="1800" kern="150" dirty="0">
                <a:effectLst/>
                <a:latin typeface="DM Sans" pitchFamily="2" charset="-70"/>
                <a:ea typeface="Aptos" panose="020B0004020202020204" pitchFamily="34" charset="0"/>
                <a:cs typeface="Times New Roman" panose="02020603050405020304" pitchFamily="18" charset="0"/>
              </a:rPr>
              <a:t>Yra (bus) vykdoma ekonominė veikla (kaip tai nustatyta EK pranešimo 2 dalyje) kultūros infrastruktūroje, kuriai yra prašomas finansavimas, ir </a:t>
            </a:r>
          </a:p>
          <a:p>
            <a:pPr marL="342900" lvl="0" indent="-342900" algn="just">
              <a:lnSpc>
                <a:spcPct val="115000"/>
              </a:lnSpc>
              <a:buFont typeface="+mj-lt"/>
              <a:buAutoNum type="arabicParenR"/>
            </a:pPr>
            <a:endParaRPr lang="lt-LT" sz="1800" kern="150" dirty="0">
              <a:effectLst/>
              <a:latin typeface="DM Sans" pitchFamily="2" charset="-7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rabicParenR"/>
            </a:pPr>
            <a:r>
              <a:rPr lang="lt-LT" sz="1800" kern="150" dirty="0">
                <a:effectLst/>
                <a:latin typeface="DM Sans" pitchFamily="2" charset="-70"/>
                <a:ea typeface="Aptos" panose="020B0004020202020204" pitchFamily="34" charset="0"/>
                <a:cs typeface="Times New Roman" panose="02020603050405020304" pitchFamily="18" charset="0"/>
              </a:rPr>
              <a:t>infrastruktūros metinis naudojimo ekonominei veiklai dalis nuo metinio infrastruktūros pajėgumo yra (bus) didesnė nei 20 procentų (vertinama viso infrastruktūros gyvavimo laikotarpiu).</a:t>
            </a:r>
          </a:p>
        </p:txBody>
      </p:sp>
      <p:sp>
        <p:nvSpPr>
          <p:cNvPr id="6" name="Oval 5">
            <a:extLst>
              <a:ext uri="{FF2B5EF4-FFF2-40B4-BE49-F238E27FC236}">
                <a16:creationId xmlns:a16="http://schemas.microsoft.com/office/drawing/2014/main" id="{82D52AD5-6293-C78E-569A-BA7069932CD5}"/>
              </a:ext>
            </a:extLst>
          </p:cNvPr>
          <p:cNvSpPr/>
          <p:nvPr/>
        </p:nvSpPr>
        <p:spPr>
          <a:xfrm>
            <a:off x="4119817" y="4554941"/>
            <a:ext cx="3952365" cy="14666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t>Valstybės pagalba</a:t>
            </a:r>
          </a:p>
        </p:txBody>
      </p:sp>
      <p:sp>
        <p:nvSpPr>
          <p:cNvPr id="7" name="Arrow: Down 6">
            <a:extLst>
              <a:ext uri="{FF2B5EF4-FFF2-40B4-BE49-F238E27FC236}">
                <a16:creationId xmlns:a16="http://schemas.microsoft.com/office/drawing/2014/main" id="{4CC6D170-D139-1993-6E01-788A4E8A466F}"/>
              </a:ext>
            </a:extLst>
          </p:cNvPr>
          <p:cNvSpPr/>
          <p:nvPr/>
        </p:nvSpPr>
        <p:spPr>
          <a:xfrm>
            <a:off x="5637433" y="6222191"/>
            <a:ext cx="917132" cy="5042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405082373"/>
      </p:ext>
    </p:extLst>
  </p:cSld>
  <p:clrMapOvr>
    <a:masterClrMapping/>
  </p:clrMapOvr>
</p:sld>
</file>

<file path=ppt/theme/theme1.xml><?xml version="1.0" encoding="utf-8"?>
<a:theme xmlns:a="http://schemas.openxmlformats.org/drawingml/2006/main" name="Baltas">
  <a:themeElements>
    <a:clrScheme name="Custom 5">
      <a:dk1>
        <a:srgbClr val="0A1E26"/>
      </a:dk1>
      <a:lt1>
        <a:srgbClr val="FFFFFF"/>
      </a:lt1>
      <a:dk2>
        <a:srgbClr val="01343B"/>
      </a:dk2>
      <a:lt2>
        <a:srgbClr val="E7E6E6"/>
      </a:lt2>
      <a:accent1>
        <a:srgbClr val="092D67"/>
      </a:accent1>
      <a:accent2>
        <a:srgbClr val="F0B016"/>
      </a:accent2>
      <a:accent3>
        <a:srgbClr val="4249DF"/>
      </a:accent3>
      <a:accent4>
        <a:srgbClr val="F25901"/>
      </a:accent4>
      <a:accent5>
        <a:srgbClr val="C5DEFF"/>
      </a:accent5>
      <a:accent6>
        <a:srgbClr val="BEBFBE"/>
      </a:accent6>
      <a:hlink>
        <a:srgbClr val="01333B"/>
      </a:hlink>
      <a:folHlink>
        <a:srgbClr val="01333B"/>
      </a:folHlink>
    </a:clrScheme>
    <a:fontScheme name="Custom 4">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altas">
  <a:themeElements>
    <a:clrScheme name="CPVA">
      <a:dk1>
        <a:srgbClr val="0A1E26"/>
      </a:dk1>
      <a:lt1>
        <a:srgbClr val="FFFFFF"/>
      </a:lt1>
      <a:dk2>
        <a:srgbClr val="01343B"/>
      </a:dk2>
      <a:lt2>
        <a:srgbClr val="E7E6E6"/>
      </a:lt2>
      <a:accent1>
        <a:srgbClr val="092D67"/>
      </a:accent1>
      <a:accent2>
        <a:srgbClr val="F0B016"/>
      </a:accent2>
      <a:accent3>
        <a:srgbClr val="4249DF"/>
      </a:accent3>
      <a:accent4>
        <a:srgbClr val="CCDED6"/>
      </a:accent4>
      <a:accent5>
        <a:srgbClr val="C5DEFF"/>
      </a:accent5>
      <a:accent6>
        <a:srgbClr val="BEBFBE"/>
      </a:accent6>
      <a:hlink>
        <a:srgbClr val="01333B"/>
      </a:hlink>
      <a:folHlink>
        <a:srgbClr val="01333B"/>
      </a:folHlink>
    </a:clrScheme>
    <a:fontScheme name="Custom 4">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CCA117F497E3D419E774FDF9F1CDC63" ma:contentTypeVersion="13" ma:contentTypeDescription="Loo uus dokument" ma:contentTypeScope="" ma:versionID="a86f2cab321af8071e3134fd60001d91">
  <xsd:schema xmlns:xsd="http://www.w3.org/2001/XMLSchema" xmlns:xs="http://www.w3.org/2001/XMLSchema" xmlns:p="http://schemas.microsoft.com/office/2006/metadata/properties" xmlns:ns3="dcde8227-80a3-4b03-a3a8-b41e8091f289" xmlns:ns4="3b88fb86-4b02-47b7-a458-9600e072c17f" targetNamespace="http://schemas.microsoft.com/office/2006/metadata/properties" ma:root="true" ma:fieldsID="3a452bd9588c6af76c7c01cd3dd8ce49" ns3:_="" ns4:_="">
    <xsd:import namespace="dcde8227-80a3-4b03-a3a8-b41e8091f289"/>
    <xsd:import namespace="3b88fb86-4b02-47b7-a458-9600e072c17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e8227-80a3-4b03-a3a8-b41e8091f2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88fb86-4b02-47b7-a458-9600e072c17f" elementFormDefault="qualified">
    <xsd:import namespace="http://schemas.microsoft.com/office/2006/documentManagement/types"/>
    <xsd:import namespace="http://schemas.microsoft.com/office/infopath/2007/PartnerControls"/>
    <xsd:element name="SharedWithUsers" ma:index="10"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Ühiskasutusse andmise üksikasjad" ma:internalName="SharedWithDetails" ma:readOnly="true">
      <xsd:simpleType>
        <xsd:restriction base="dms:Note">
          <xsd:maxLength value="255"/>
        </xsd:restriction>
      </xsd:simpleType>
    </xsd:element>
    <xsd:element name="SharingHintHash" ma:index="12" nillable="true" ma:displayName="Vihjeräsi jagami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091383-DBC4-43CD-A617-0C35E2BEE357}">
  <ds:schemaRefs>
    <ds:schemaRef ds:uri="http://schemas.microsoft.com/sharepoint/v3/contenttype/forms"/>
  </ds:schemaRefs>
</ds:datastoreItem>
</file>

<file path=customXml/itemProps2.xml><?xml version="1.0" encoding="utf-8"?>
<ds:datastoreItem xmlns:ds="http://schemas.openxmlformats.org/officeDocument/2006/customXml" ds:itemID="{474A226F-B264-4FBE-A831-F6935852D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e8227-80a3-4b03-a3a8-b41e8091f289"/>
    <ds:schemaRef ds:uri="3b88fb86-4b02-47b7-a458-9600e072c1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C65DB8-9424-481C-B684-ABCFB492830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15319</TotalTime>
  <Words>2043</Words>
  <Application>Microsoft Office PowerPoint</Application>
  <PresentationFormat>Widescreen</PresentationFormat>
  <Paragraphs>306</Paragraphs>
  <Slides>35</Slides>
  <Notes>3</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2</vt:i4>
      </vt:variant>
      <vt:variant>
        <vt:lpstr>Slide Titles</vt:lpstr>
      </vt:variant>
      <vt:variant>
        <vt:i4>35</vt:i4>
      </vt:variant>
    </vt:vector>
  </HeadingPairs>
  <TitlesOfParts>
    <vt:vector size="50" baseType="lpstr">
      <vt:lpstr>ＭＳ Ｐゴシック</vt:lpstr>
      <vt:lpstr>Aptos</vt:lpstr>
      <vt:lpstr>Arial</vt:lpstr>
      <vt:lpstr>Calibri</vt:lpstr>
      <vt:lpstr>Calibri Light</vt:lpstr>
      <vt:lpstr>Century Gothic</vt:lpstr>
      <vt:lpstr>DM Sans</vt:lpstr>
      <vt:lpstr>DM Serif Display</vt:lpstr>
      <vt:lpstr>Poppins</vt:lpstr>
      <vt:lpstr>Times New Roman</vt:lpstr>
      <vt:lpstr>Verdana</vt:lpstr>
      <vt:lpstr>Baltas</vt:lpstr>
      <vt:lpstr>1_Baltas</vt:lpstr>
      <vt:lpstr>Diagrama</vt:lpstr>
      <vt:lpstr>Chart</vt:lpstr>
      <vt:lpstr>PAŽANGOS PRIEMONĖS NR. 08-001-04-01-01 „AUKŠTOS MENINĖS VERTĖS, ĮVAIRAUS IR ĮTRAUKAUS KULTŪROS TURINIO PRIEINAMUMO DIDINIMAS“ POVEIKLĖS Nr. 8.2 „KULTŪROS INFRASTRUKTŪROS OBJEKTŲ PRITAIKYMAS ĮVAIRIŲ GRUPIŲ POREIKIAMS“     Valstybės pagalbos reikalavimai  2024 m.  gegužė</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Eerik Kohv</dc:creator>
  <cp:lastModifiedBy>Gytis Petrukaitis</cp:lastModifiedBy>
  <cp:revision>410</cp:revision>
  <cp:lastPrinted>2022-03-28T13:08:07Z</cp:lastPrinted>
  <dcterms:modified xsi:type="dcterms:W3CDTF">2024-05-15T12:19:38Z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0x0101000CCA117F497E3D419E774FDF9F1CDC63</vt:lpwstr>
  </property>
</Properties>
</file>